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3"/>
  </p:notesMasterIdLst>
  <p:sldIdLst>
    <p:sldId id="256" r:id="rId2"/>
    <p:sldId id="257" r:id="rId3"/>
    <p:sldId id="258" r:id="rId4"/>
    <p:sldId id="262" r:id="rId5"/>
    <p:sldId id="263" r:id="rId6"/>
    <p:sldId id="259" r:id="rId7"/>
    <p:sldId id="260" r:id="rId8"/>
    <p:sldId id="261" r:id="rId9"/>
    <p:sldId id="264"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F1B7F7-6FE5-484E-BD25-FA9683B78244}" type="datetimeFigureOut">
              <a:rPr lang="ru-RU" smtClean="0"/>
              <a:t>02.02.2023</a:t>
            </a:fld>
            <a:endParaRPr lang="ru-RU"/>
          </a:p>
        </p:txBody>
      </p:sp>
      <p:sp>
        <p:nvSpPr>
          <p:cNvPr id="4" name="Образ слайда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84F9389-D2F1-4A3D-995C-383C60ACC263}" type="slidenum">
              <a:rPr lang="ru-RU" smtClean="0"/>
              <a:t>‹#›</a:t>
            </a:fld>
            <a:endParaRPr lang="ru-RU"/>
          </a:p>
        </p:txBody>
      </p:sp>
    </p:spTree>
    <p:extLst>
      <p:ext uri="{BB962C8B-B14F-4D97-AF65-F5344CB8AC3E}">
        <p14:creationId xmlns:p14="http://schemas.microsoft.com/office/powerpoint/2010/main" val="26005925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884F9389-D2F1-4A3D-995C-383C60ACC263}" type="slidenum">
              <a:rPr lang="ru-RU" smtClean="0"/>
              <a:t>2</a:t>
            </a:fld>
            <a:endParaRPr lang="ru-RU"/>
          </a:p>
        </p:txBody>
      </p:sp>
    </p:spTree>
    <p:extLst>
      <p:ext uri="{BB962C8B-B14F-4D97-AF65-F5344CB8AC3E}">
        <p14:creationId xmlns:p14="http://schemas.microsoft.com/office/powerpoint/2010/main" val="10969267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8466" y="-8468"/>
            <a:ext cx="9169804" cy="6874935"/>
            <a:chOff x="-8466" y="-8468"/>
            <a:chExt cx="9169804" cy="6874935"/>
          </a:xfrm>
        </p:grpSpPr>
        <p:cxnSp>
          <p:nvCxnSpPr>
            <p:cNvPr id="17" name="Straight Connector 16"/>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Freeform 19"/>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1" name="Freeform 20"/>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21"/>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Freeform 22"/>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23"/>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Freeform 24"/>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Freeform 2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3948307266"/>
      </p:ext>
    </p:extLst>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3452716506"/>
      </p:ext>
    </p:extLst>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609732323"/>
      </p:ext>
    </p:extLst>
  </p:cSld>
  <p:clrMapOvr>
    <a:masterClrMapping/>
  </p:clrMapOvr>
  <p:transition>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1468147180"/>
      </p:ext>
    </p:extLst>
  </p:cSld>
  <p:clrMapOvr>
    <a:masterClrMapping/>
  </p:clrMapOvr>
  <p:transition>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4277512066"/>
      </p:ext>
    </p:extLst>
  </p:cSld>
  <p:clrMapOvr>
    <a:masterClrMapping/>
  </p:clrMapOvr>
  <p:transition>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836260200"/>
      </p:ext>
    </p:extLst>
  </p:cSld>
  <p:clrMapOvr>
    <a:masterClrMapping/>
  </p:clrMapOvr>
  <p:transition>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3974831332"/>
      </p:ext>
    </p:extLst>
  </p:cSld>
  <p:clrMapOvr>
    <a:masterClrMapping/>
  </p:clrMapOvr>
  <p:transition>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1726126052"/>
      </p:ext>
    </p:extLst>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363194639"/>
      </p:ext>
    </p:extLst>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3483410682"/>
      </p:ext>
    </p:extLst>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1674170504"/>
      </p:ext>
    </p:extLst>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1349770306"/>
      </p:ext>
    </p:extLst>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2533226303"/>
      </p:ext>
    </p:extLst>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850446751"/>
      </p:ext>
    </p:extLst>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5" name="Date Placeholder 4"/>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1755802327"/>
      </p:ext>
    </p:extLst>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A563D87-609C-4AB6-9059-545F85CB1BCC}" type="datetimeFigureOut">
              <a:rPr lang="ru-RU" smtClean="0"/>
              <a:pPr/>
              <a:t>02.02.2023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EB138041-21A9-4E2A-BA81-67A5E1A278D2}" type="slidenum">
              <a:rPr lang="ru-RU" smtClean="0"/>
              <a:pPr/>
              <a:t>‹#›</a:t>
            </a:fld>
            <a:endParaRPr lang="ru-RU"/>
          </a:p>
        </p:txBody>
      </p:sp>
    </p:spTree>
    <p:extLst>
      <p:ext uri="{BB962C8B-B14F-4D97-AF65-F5344CB8AC3E}">
        <p14:creationId xmlns:p14="http://schemas.microsoft.com/office/powerpoint/2010/main" val="3907320432"/>
      </p:ext>
    </p:extLst>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69805" cy="6874935"/>
            <a:chOff x="-8467" y="-8468"/>
            <a:chExt cx="9169805"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77231"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0297"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A563D87-609C-4AB6-9059-545F85CB1BCC}" type="datetimeFigureOut">
              <a:rPr lang="ru-RU" smtClean="0"/>
              <a:pPr/>
              <a:t>02.02.2023</a:t>
            </a:fld>
            <a:endParaRPr lang="ru-RU"/>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EB138041-21A9-4E2A-BA81-67A5E1A278D2}" type="slidenum">
              <a:rPr lang="ru-RU" smtClean="0"/>
              <a:pPr/>
              <a:t>‹#›</a:t>
            </a:fld>
            <a:endParaRPr lang="ru-RU"/>
          </a:p>
        </p:txBody>
      </p:sp>
    </p:spTree>
    <p:extLst>
      <p:ext uri="{BB962C8B-B14F-4D97-AF65-F5344CB8AC3E}">
        <p14:creationId xmlns:p14="http://schemas.microsoft.com/office/powerpoint/2010/main" val="224241729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ransition>
    <p:wipe/>
  </p:transition>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404664"/>
            <a:ext cx="8286808" cy="1224136"/>
          </a:xfrm>
        </p:spPr>
        <p:txBody>
          <a:bodyPr>
            <a:noAutofit/>
          </a:bodyPr>
          <a:lstStyle/>
          <a:p>
            <a:pPr algn="ctr"/>
            <a:r>
              <a:rPr lang="ru-RU" sz="2400" dirty="0">
                <a:solidFill>
                  <a:srgbClr val="002060"/>
                </a:solidFill>
                <a:latin typeface="Monotype Corsiva" panose="03010101010201010101" pitchFamily="66" charset="0"/>
                <a:cs typeface="Times New Roman" pitchFamily="18" charset="0"/>
              </a:rPr>
              <a:t>Муниципальное Бюджетное Общеобразовательное учреждение детский сад «</a:t>
            </a:r>
            <a:r>
              <a:rPr lang="ru-RU" sz="2400" dirty="0" err="1">
                <a:solidFill>
                  <a:srgbClr val="002060"/>
                </a:solidFill>
                <a:latin typeface="Monotype Corsiva" panose="03010101010201010101" pitchFamily="66" charset="0"/>
                <a:cs typeface="Times New Roman" pitchFamily="18" charset="0"/>
              </a:rPr>
              <a:t>Челээш</a:t>
            </a:r>
            <a:r>
              <a:rPr lang="ru-RU" sz="2400" dirty="0">
                <a:solidFill>
                  <a:srgbClr val="002060"/>
                </a:solidFill>
                <a:latin typeface="Monotype Corsiva" panose="03010101010201010101" pitchFamily="66" charset="0"/>
                <a:cs typeface="Times New Roman" pitchFamily="18" charset="0"/>
              </a:rPr>
              <a:t>» с </a:t>
            </a:r>
            <a:r>
              <a:rPr lang="ru-RU" sz="2400" dirty="0" err="1">
                <a:solidFill>
                  <a:srgbClr val="002060"/>
                </a:solidFill>
                <a:latin typeface="Monotype Corsiva" panose="03010101010201010101" pitchFamily="66" charset="0"/>
                <a:cs typeface="Times New Roman" pitchFamily="18" charset="0"/>
              </a:rPr>
              <a:t>Саглы</a:t>
            </a:r>
            <a:r>
              <a:rPr lang="ru-RU" sz="2400" dirty="0">
                <a:solidFill>
                  <a:srgbClr val="002060"/>
                </a:solidFill>
                <a:latin typeface="Monotype Corsiva" panose="03010101010201010101" pitchFamily="66" charset="0"/>
                <a:cs typeface="Times New Roman" pitchFamily="18" charset="0"/>
              </a:rPr>
              <a:t> </a:t>
            </a:r>
            <a:r>
              <a:rPr lang="ru-RU" sz="2400" dirty="0" err="1">
                <a:solidFill>
                  <a:srgbClr val="002060"/>
                </a:solidFill>
                <a:latin typeface="Monotype Corsiva" panose="03010101010201010101" pitchFamily="66" charset="0"/>
                <a:cs typeface="Times New Roman" pitchFamily="18" charset="0"/>
              </a:rPr>
              <a:t>Овюрского</a:t>
            </a:r>
            <a:r>
              <a:rPr lang="ru-RU" sz="2400" dirty="0">
                <a:solidFill>
                  <a:srgbClr val="002060"/>
                </a:solidFill>
                <a:latin typeface="Monotype Corsiva" panose="03010101010201010101" pitchFamily="66" charset="0"/>
                <a:cs typeface="Times New Roman" pitchFamily="18" charset="0"/>
              </a:rPr>
              <a:t> </a:t>
            </a:r>
            <a:r>
              <a:rPr lang="ru-RU" sz="2400" dirty="0" err="1">
                <a:solidFill>
                  <a:srgbClr val="002060"/>
                </a:solidFill>
                <a:latin typeface="Monotype Corsiva" panose="03010101010201010101" pitchFamily="66" charset="0"/>
                <a:cs typeface="Times New Roman" pitchFamily="18" charset="0"/>
              </a:rPr>
              <a:t>кожууна</a:t>
            </a:r>
            <a:endParaRPr lang="ru-RU" sz="2400" dirty="0">
              <a:solidFill>
                <a:srgbClr val="002060"/>
              </a:solidFill>
              <a:latin typeface="Monotype Corsiva" panose="03010101010201010101" pitchFamily="66" charset="0"/>
              <a:cs typeface="Times New Roman" pitchFamily="18" charset="0"/>
            </a:endParaRPr>
          </a:p>
        </p:txBody>
      </p:sp>
      <p:sp>
        <p:nvSpPr>
          <p:cNvPr id="3" name="Подзаголовок 2"/>
          <p:cNvSpPr>
            <a:spLocks noGrp="1"/>
          </p:cNvSpPr>
          <p:nvPr>
            <p:ph type="subTitle" idx="1"/>
          </p:nvPr>
        </p:nvSpPr>
        <p:spPr>
          <a:xfrm>
            <a:off x="500034" y="2276872"/>
            <a:ext cx="8143932" cy="1440160"/>
          </a:xfrm>
        </p:spPr>
        <p:txBody>
          <a:bodyPr>
            <a:normAutofit/>
          </a:bodyPr>
          <a:lstStyle/>
          <a:p>
            <a:pPr algn="ctr"/>
            <a:r>
              <a:rPr lang="ru-RU" sz="4000" b="1" dirty="0">
                <a:solidFill>
                  <a:srgbClr val="FF0000"/>
                </a:solidFill>
                <a:latin typeface="Monotype Corsiva" panose="03010101010201010101" pitchFamily="66" charset="0"/>
                <a:cs typeface="Times New Roman" pitchFamily="18" charset="0"/>
              </a:rPr>
              <a:t>Моя педагогическая находка </a:t>
            </a:r>
          </a:p>
          <a:p>
            <a:pPr algn="ctr"/>
            <a:r>
              <a:rPr lang="ru-RU" sz="4000" b="1" dirty="0">
                <a:solidFill>
                  <a:srgbClr val="FF0000"/>
                </a:solidFill>
                <a:latin typeface="Monotype Corsiva" panose="03010101010201010101" pitchFamily="66" charset="0"/>
                <a:cs typeface="Times New Roman" pitchFamily="18" charset="0"/>
              </a:rPr>
              <a:t>«ВОЛШЕБНЫЕ КРУГИ ЛУЛЛИЯ»</a:t>
            </a:r>
          </a:p>
        </p:txBody>
      </p:sp>
      <p:sp>
        <p:nvSpPr>
          <p:cNvPr id="4" name="Подзаголовок 2"/>
          <p:cNvSpPr txBox="1">
            <a:spLocks/>
          </p:cNvSpPr>
          <p:nvPr/>
        </p:nvSpPr>
        <p:spPr>
          <a:xfrm>
            <a:off x="827584" y="4742953"/>
            <a:ext cx="8143932" cy="914400"/>
          </a:xfrm>
          <a:prstGeom prst="rect">
            <a:avLst/>
          </a:prstGeom>
        </p:spPr>
        <p:txBody>
          <a:bodyPr vert="horz" lIns="182880" tIns="0">
            <a:normAutofit fontScale="92500"/>
          </a:bodyPr>
          <a:lstStyle/>
          <a:p>
            <a:pPr marL="36576" marR="0" lvl="0" indent="0" defTabSz="914400" rtl="0" eaLnBrk="1" fontAlgn="auto" latinLnBrk="0" hangingPunct="1">
              <a:lnSpc>
                <a:spcPct val="100000"/>
              </a:lnSpc>
              <a:spcBef>
                <a:spcPts val="0"/>
              </a:spcBef>
              <a:spcAft>
                <a:spcPts val="0"/>
              </a:spcAft>
              <a:buClr>
                <a:schemeClr val="accent1"/>
              </a:buClr>
              <a:buSzPct val="80000"/>
              <a:buFont typeface="Wingdings 2"/>
              <a:buNone/>
              <a:tabLst/>
              <a:defRPr/>
            </a:pPr>
            <a:r>
              <a:rPr kumimoji="0" lang="ru-RU" sz="3200" b="1" i="0" u="none" strike="noStrike" kern="1200" cap="none" spc="0" normalizeH="0" baseline="0" noProof="0" dirty="0">
                <a:ln>
                  <a:noFill/>
                </a:ln>
                <a:solidFill>
                  <a:srgbClr val="C00000"/>
                </a:solidFill>
                <a:effectLst/>
                <a:uLnTx/>
                <a:uFillTx/>
                <a:latin typeface="Monotype Corsiva" panose="03010101010201010101" pitchFamily="66" charset="0"/>
                <a:cs typeface="Times New Roman" pitchFamily="18" charset="0"/>
              </a:rPr>
              <a:t>                                        </a:t>
            </a:r>
            <a:r>
              <a:rPr kumimoji="0" lang="ru-RU" sz="3200" b="1" i="0" u="none" strike="noStrike" kern="1200" cap="none" spc="0" normalizeH="0" baseline="0" noProof="0" dirty="0">
                <a:ln>
                  <a:noFill/>
                </a:ln>
                <a:solidFill>
                  <a:srgbClr val="002060"/>
                </a:solidFill>
                <a:effectLst/>
                <a:uLnTx/>
                <a:uFillTx/>
                <a:latin typeface="Monotype Corsiva" panose="03010101010201010101" pitchFamily="66" charset="0"/>
                <a:cs typeface="Times New Roman" pitchFamily="18" charset="0"/>
              </a:rPr>
              <a:t>Воспитатель:</a:t>
            </a:r>
            <a:r>
              <a:rPr kumimoji="0" lang="ru-RU" sz="3200" b="1" i="0" u="none" strike="noStrike" kern="1200" cap="none" spc="0" normalizeH="0" noProof="0" dirty="0">
                <a:ln>
                  <a:noFill/>
                </a:ln>
                <a:solidFill>
                  <a:srgbClr val="002060"/>
                </a:solidFill>
                <a:effectLst/>
                <a:uLnTx/>
                <a:uFillTx/>
                <a:latin typeface="Monotype Corsiva" panose="03010101010201010101" pitchFamily="66" charset="0"/>
                <a:cs typeface="Times New Roman" pitchFamily="18" charset="0"/>
              </a:rPr>
              <a:t> </a:t>
            </a:r>
            <a:r>
              <a:rPr lang="ru-RU" sz="3200" b="1" baseline="0" dirty="0">
                <a:solidFill>
                  <a:srgbClr val="002060"/>
                </a:solidFill>
                <a:latin typeface="Monotype Corsiva" panose="03010101010201010101" pitchFamily="66" charset="0"/>
                <a:cs typeface="Times New Roman" pitchFamily="18" charset="0"/>
              </a:rPr>
              <a:t> </a:t>
            </a:r>
            <a:r>
              <a:rPr lang="ru-RU" sz="3200" b="1" dirty="0" err="1">
                <a:solidFill>
                  <a:srgbClr val="002060"/>
                </a:solidFill>
                <a:latin typeface="Monotype Corsiva" panose="03010101010201010101" pitchFamily="66" charset="0"/>
                <a:cs typeface="Times New Roman" pitchFamily="18" charset="0"/>
              </a:rPr>
              <a:t>Монгуш</a:t>
            </a:r>
            <a:r>
              <a:rPr lang="ru-RU" sz="3200" b="1" dirty="0">
                <a:solidFill>
                  <a:srgbClr val="002060"/>
                </a:solidFill>
                <a:latin typeface="Monotype Corsiva" panose="03010101010201010101" pitchFamily="66" charset="0"/>
                <a:cs typeface="Times New Roman" pitchFamily="18" charset="0"/>
              </a:rPr>
              <a:t> С.Т </a:t>
            </a:r>
            <a:endParaRPr kumimoji="0" lang="ru-RU" sz="3200" b="1" i="0" u="none" strike="noStrike" kern="1200" cap="none" spc="0" normalizeH="0" baseline="0" noProof="0" dirty="0">
              <a:ln>
                <a:noFill/>
              </a:ln>
              <a:solidFill>
                <a:srgbClr val="002060"/>
              </a:solidFill>
              <a:effectLst/>
              <a:uLnTx/>
              <a:uFillTx/>
              <a:latin typeface="Monotype Corsiva" panose="03010101010201010101" pitchFamily="66" charset="0"/>
              <a:cs typeface="Times New Roman" pitchFamily="18" charset="0"/>
            </a:endParaRPr>
          </a:p>
        </p:txBody>
      </p:sp>
    </p:spTree>
  </p:cSld>
  <p:clrMapOvr>
    <a:masterClrMapping/>
  </p:clrMapOvr>
  <mc:AlternateContent xmlns:mc="http://schemas.openxmlformats.org/markup-compatibility/2006" xmlns:p14="http://schemas.microsoft.com/office/powerpoint/2010/main">
    <mc:Choice Requires="p14">
      <p:transition p14:dur="250" advClick="0" advTm="10655">
        <p:wipe/>
      </p:transition>
    </mc:Choice>
    <mc:Fallback xmlns="">
      <p:transition advClick="0" advTm="10655">
        <p:wip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63688" y="476672"/>
            <a:ext cx="5760640" cy="936104"/>
          </a:xfrm>
        </p:spPr>
        <p:txBody>
          <a:bodyPr>
            <a:normAutofit/>
          </a:bodyPr>
          <a:lstStyle/>
          <a:p>
            <a:pPr algn="ctr"/>
            <a:r>
              <a:rPr lang="ru-RU" sz="2400" b="1" dirty="0">
                <a:solidFill>
                  <a:srgbClr val="FF0000"/>
                </a:solidFill>
                <a:latin typeface="Monotype Corsiva" panose="03010101010201010101" pitchFamily="66" charset="0"/>
                <a:cs typeface="Times New Roman" pitchFamily="18" charset="0"/>
              </a:rPr>
              <a:t>3. Игры на развитие творческого воображения: </a:t>
            </a:r>
            <a:br>
              <a:rPr lang="ru-RU" sz="2400" b="1" dirty="0">
                <a:solidFill>
                  <a:srgbClr val="FF0000"/>
                </a:solidFill>
                <a:latin typeface="Monotype Corsiva" panose="03010101010201010101" pitchFamily="66" charset="0"/>
                <a:cs typeface="Times New Roman" pitchFamily="18" charset="0"/>
              </a:rPr>
            </a:br>
            <a:r>
              <a:rPr lang="ru-RU" sz="2400" b="1" dirty="0">
                <a:solidFill>
                  <a:srgbClr val="FF0000"/>
                </a:solidFill>
                <a:latin typeface="Monotype Corsiva" panose="03010101010201010101" pitchFamily="66" charset="0"/>
                <a:cs typeface="Times New Roman" pitchFamily="18" charset="0"/>
              </a:rPr>
              <a:t>Д/И «Чей детеныш?» Д/И «Времена года»</a:t>
            </a:r>
            <a:endParaRPr lang="ru-RU" sz="2400" b="1" dirty="0">
              <a:solidFill>
                <a:srgbClr val="FF0000"/>
              </a:solidFill>
              <a:latin typeface="Monotype Corsiva" panose="03010101010201010101" pitchFamily="66" charset="0"/>
            </a:endParaRP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932041" y="1628800"/>
            <a:ext cx="3168352" cy="208823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C:\Users\Комп\Pictures\Documents\буквы\i (10).jpeg"/>
          <p:cNvPicPr/>
          <p:nvPr/>
        </p:nvPicPr>
        <p:blipFill>
          <a:blip r:embed="rId3" cstate="screen">
            <a:extLst>
              <a:ext uri="{28A0092B-C50C-407E-A947-70E740481C1C}">
                <a14:useLocalDpi xmlns:a14="http://schemas.microsoft.com/office/drawing/2010/main"/>
              </a:ext>
            </a:extLst>
          </a:blip>
          <a:srcRect/>
          <a:stretch>
            <a:fillRect/>
          </a:stretch>
        </p:blipFill>
        <p:spPr bwMode="auto">
          <a:xfrm>
            <a:off x="899592" y="1628800"/>
            <a:ext cx="3456384" cy="2128335"/>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7" name="Рисунок 6" descr="C:\Users\Комп\Pictures\Documents\буквы\i.jpeg"/>
          <p:cNvPicPr/>
          <p:nvPr/>
        </p:nvPicPr>
        <p:blipFill>
          <a:blip r:embed="rId4">
            <a:extLst>
              <a:ext uri="{28A0092B-C50C-407E-A947-70E740481C1C}">
                <a14:useLocalDpi xmlns:a14="http://schemas.microsoft.com/office/drawing/2010/main"/>
              </a:ext>
            </a:extLst>
          </a:blip>
          <a:srcRect/>
          <a:stretch>
            <a:fillRect/>
          </a:stretch>
        </p:blipFill>
        <p:spPr bwMode="auto">
          <a:xfrm>
            <a:off x="3275856" y="4005064"/>
            <a:ext cx="2664296" cy="262826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advTm="11017">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4857760"/>
            <a:ext cx="8183880" cy="928694"/>
          </a:xfrm>
        </p:spPr>
        <p:txBody>
          <a:bodyPr>
            <a:normAutofit/>
          </a:bodyPr>
          <a:lstStyle/>
          <a:p>
            <a:pPr algn="ctr"/>
            <a:r>
              <a:rPr lang="ru-RU" sz="4400" b="1" dirty="0">
                <a:solidFill>
                  <a:srgbClr val="FF0000"/>
                </a:solidFill>
                <a:latin typeface="Monotype Corsiva" panose="03010101010201010101" pitchFamily="66" charset="0"/>
                <a:cs typeface="Times New Roman" pitchFamily="18" charset="0"/>
              </a:rPr>
              <a:t>СПАСИБО ЗА ВНИМАНИЕ!</a:t>
            </a:r>
          </a:p>
        </p:txBody>
      </p:sp>
      <p:pic>
        <p:nvPicPr>
          <p:cNvPr id="4" name="Рисунок 3" descr="C:\Users\Комп\Pictures\Documents\Воспитатель года 2022\IMG_20230123_095509_412.jpg"/>
          <p:cNvPicPr/>
          <p:nvPr/>
        </p:nvPicPr>
        <p:blipFill rotWithShape="1">
          <a:blip r:embed="rId2" cstate="screen">
            <a:extLst>
              <a:ext uri="{28A0092B-C50C-407E-A947-70E740481C1C}">
                <a14:useLocalDpi xmlns:a14="http://schemas.microsoft.com/office/drawing/2010/main"/>
              </a:ext>
            </a:extLst>
          </a:blip>
          <a:srcRect/>
          <a:stretch/>
        </p:blipFill>
        <p:spPr bwMode="auto">
          <a:xfrm>
            <a:off x="4644008" y="620688"/>
            <a:ext cx="3528392" cy="3888432"/>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C:\Users\Комп\AppData\Local\Microsoft\Windows\Temporary Internet Files\Content.Word\IMG_20230126_152639_775.jpg"/>
          <p:cNvPicPr/>
          <p:nvPr/>
        </p:nvPicPr>
        <p:blipFill rotWithShape="1">
          <a:blip r:embed="rId3" cstate="screen">
            <a:extLst>
              <a:ext uri="{28A0092B-C50C-407E-A947-70E740481C1C}">
                <a14:useLocalDpi xmlns:a14="http://schemas.microsoft.com/office/drawing/2010/main"/>
              </a:ext>
            </a:extLst>
          </a:blip>
          <a:srcRect/>
          <a:stretch/>
        </p:blipFill>
        <p:spPr bwMode="auto">
          <a:xfrm>
            <a:off x="611560" y="620689"/>
            <a:ext cx="4032448" cy="3888431"/>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spTree>
  </p:cSld>
  <p:clrMapOvr>
    <a:masterClrMapping/>
  </p:clrMapOvr>
  <p:transition advTm="12231">
    <p:wip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3438" y="404665"/>
            <a:ext cx="4286280" cy="5544616"/>
          </a:xfrm>
        </p:spPr>
        <p:txBody>
          <a:bodyPr>
            <a:noAutofit/>
          </a:bodyPr>
          <a:lstStyle/>
          <a:p>
            <a:pPr algn="ctr"/>
            <a:r>
              <a:rPr lang="ru-RU" sz="2800" b="1" dirty="0">
                <a:solidFill>
                  <a:srgbClr val="FF0000"/>
                </a:solidFill>
                <a:latin typeface="Monotype Corsiva" panose="03010101010201010101" pitchFamily="66" charset="0"/>
                <a:cs typeface="Mongolian Baiti" panose="03000500000000000000" pitchFamily="66" charset="0"/>
              </a:rPr>
              <a:t>Круги </a:t>
            </a:r>
            <a:r>
              <a:rPr lang="ru-RU" sz="2800" b="1" dirty="0" err="1">
                <a:solidFill>
                  <a:srgbClr val="FF0000"/>
                </a:solidFill>
                <a:latin typeface="Monotype Corsiva" panose="03010101010201010101" pitchFamily="66" charset="0"/>
                <a:cs typeface="Mongolian Baiti" panose="03000500000000000000" pitchFamily="66" charset="0"/>
              </a:rPr>
              <a:t>Луллия</a:t>
            </a:r>
            <a:r>
              <a:rPr lang="ru-RU" sz="2800" b="1" dirty="0">
                <a:solidFill>
                  <a:srgbClr val="FF0000"/>
                </a:solidFill>
                <a:latin typeface="Monotype Corsiva" panose="03010101010201010101" pitchFamily="66" charset="0"/>
                <a:cs typeface="Mongolian Baiti" panose="03000500000000000000" pitchFamily="66" charset="0"/>
              </a:rPr>
              <a:t> - это игровая методика, направленная на обогащение словаря ребенка, развитие познавательной активности, расширение представлений о предметах. Они эффективно используются в педагогике для развития речи и интеллектуально-творческих способностей детей. </a:t>
            </a:r>
          </a:p>
        </p:txBody>
      </p:sp>
      <p:sp>
        <p:nvSpPr>
          <p:cNvPr id="5" name="Объект 4"/>
          <p:cNvSpPr>
            <a:spLocks noGrp="1"/>
          </p:cNvSpPr>
          <p:nvPr>
            <p:ph idx="1"/>
          </p:nvPr>
        </p:nvSpPr>
        <p:spPr>
          <a:xfrm flipH="1" flipV="1">
            <a:off x="553751" y="6041363"/>
            <a:ext cx="55848" cy="51933"/>
          </a:xfrm>
        </p:spPr>
        <p:txBody>
          <a:bodyPr>
            <a:normAutofit fontScale="25000" lnSpcReduction="20000"/>
          </a:bodyPr>
          <a:lstStyle/>
          <a:p>
            <a:pPr marL="0" indent="0">
              <a:buNone/>
            </a:pPr>
            <a:endParaRPr lang="ru-RU" dirty="0"/>
          </a:p>
        </p:txBody>
      </p:sp>
      <p:pic>
        <p:nvPicPr>
          <p:cNvPr id="1026" name="Picture 2" descr="C:\Users\Комп\Pictures\Documents\Воспитатель года 2022\IMG_20230123_095648_223.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rot="16200000">
            <a:off x="1116919" y="2635611"/>
            <a:ext cx="2729553" cy="374026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6" name="Рисунок 5" descr="C:\Users\Комп\AppData\Local\Microsoft\Windows\Temporary Internet Files\Content.Word\IMG_20230126_161850_060.jpg"/>
          <p:cNvPicPr/>
          <p:nvPr/>
        </p:nvPicPr>
        <p:blipFill rotWithShape="1">
          <a:blip r:embed="rId4" cstate="screen">
            <a:extLst>
              <a:ext uri="{28A0092B-C50C-407E-A947-70E740481C1C}">
                <a14:useLocalDpi xmlns:a14="http://schemas.microsoft.com/office/drawing/2010/main"/>
              </a:ext>
            </a:extLst>
          </a:blip>
          <a:srcRect/>
          <a:stretch/>
        </p:blipFill>
        <p:spPr bwMode="auto">
          <a:xfrm>
            <a:off x="755577" y="476672"/>
            <a:ext cx="3593520" cy="252028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Tree>
  </p:cSld>
  <p:clrMapOvr>
    <a:masterClrMapping/>
  </p:clrMapOvr>
  <p:transition advTm="11004">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077072"/>
            <a:ext cx="8301038" cy="2016224"/>
          </a:xfrm>
        </p:spPr>
        <p:txBody>
          <a:bodyPr>
            <a:noAutofit/>
          </a:bodyPr>
          <a:lstStyle/>
          <a:p>
            <a:pPr algn="ctr"/>
            <a:r>
              <a:rPr lang="ru-RU" sz="2400" b="1" dirty="0">
                <a:solidFill>
                  <a:srgbClr val="FF0000"/>
                </a:solidFill>
                <a:latin typeface="Monotype Corsiva" panose="03010101010201010101" pitchFamily="66" charset="0"/>
                <a:cs typeface="Times New Roman" pitchFamily="18" charset="0"/>
              </a:rPr>
              <a:t>Круги </a:t>
            </a:r>
            <a:r>
              <a:rPr lang="ru-RU" sz="2400" b="1" dirty="0" err="1">
                <a:solidFill>
                  <a:srgbClr val="FF0000"/>
                </a:solidFill>
                <a:latin typeface="Monotype Corsiva" panose="03010101010201010101" pitchFamily="66" charset="0"/>
                <a:cs typeface="Times New Roman" pitchFamily="18" charset="0"/>
              </a:rPr>
              <a:t>Луллия</a:t>
            </a:r>
            <a:r>
              <a:rPr lang="ru-RU" sz="2400" b="1" dirty="0">
                <a:solidFill>
                  <a:srgbClr val="FF0000"/>
                </a:solidFill>
                <a:latin typeface="Monotype Corsiva" panose="03010101010201010101" pitchFamily="66" charset="0"/>
                <a:cs typeface="Times New Roman" pitchFamily="18" charset="0"/>
              </a:rPr>
              <a:t> представляют дошкольникам, как чудесные кольца или загадочные круги. Для работы с детьми 3-4-го года жизни целесообразно брать только два круга разного диаметра с 4 секторами на каждом</a:t>
            </a:r>
            <a:r>
              <a:rPr lang="ru-RU" sz="2400" dirty="0">
                <a:solidFill>
                  <a:srgbClr val="FF0000"/>
                </a:solidFill>
                <a:latin typeface="Times New Roman" pitchFamily="18" charset="0"/>
                <a:cs typeface="Times New Roman" pitchFamily="18" charset="0"/>
              </a:rPr>
              <a:t>. </a:t>
            </a:r>
          </a:p>
        </p:txBody>
      </p:sp>
      <p:pic>
        <p:nvPicPr>
          <p:cNvPr id="6" name="Рисунок 5" descr="C:\Users\Комп\Pictures\Documents\ча вайбер\IMG-61e64c7e10e58d4f5008c8b48afbcb7f-V.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765848" y="1052736"/>
            <a:ext cx="3384375" cy="286851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Рисунок 6" descr="C:\Users\Комп\AppData\Local\Microsoft\Windows\Temporary Internet Files\Content.Word\IMG_20230126_152731_611.jpg"/>
          <p:cNvPicPr/>
          <p:nvPr/>
        </p:nvPicPr>
        <p:blipFill>
          <a:blip r:embed="rId3" cstate="screen">
            <a:extLst>
              <a:ext uri="{28A0092B-C50C-407E-A947-70E740481C1C}">
                <a14:useLocalDpi xmlns:a14="http://schemas.microsoft.com/office/drawing/2010/main"/>
              </a:ext>
            </a:extLst>
          </a:blip>
          <a:srcRect/>
          <a:stretch>
            <a:fillRect/>
          </a:stretch>
        </p:blipFill>
        <p:spPr bwMode="auto">
          <a:xfrm>
            <a:off x="4427984" y="1052737"/>
            <a:ext cx="3600400" cy="2868512"/>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advTm="11193">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8064" y="476672"/>
            <a:ext cx="3423324" cy="5165766"/>
          </a:xfrm>
        </p:spPr>
        <p:txBody>
          <a:bodyPr vert="horz" anchor="t" anchorCtr="0">
            <a:normAutofit/>
          </a:bodyPr>
          <a:lstStyle/>
          <a:p>
            <a:r>
              <a:rPr lang="ru-RU" sz="4000" b="1" dirty="0">
                <a:solidFill>
                  <a:srgbClr val="FF0000"/>
                </a:solidFill>
                <a:effectLst/>
                <a:latin typeface="Monotype Corsiva" panose="03010101010201010101" pitchFamily="66" charset="0"/>
                <a:cs typeface="Times New Roman" pitchFamily="18" charset="0"/>
              </a:rPr>
              <a:t>В работе с детьми 5-6-го года жизни используют два - три круга (4 -6 секторов на каждом).</a:t>
            </a:r>
            <a:endParaRPr lang="ru-RU" sz="4000" b="1" dirty="0">
              <a:solidFill>
                <a:srgbClr val="FF0000"/>
              </a:solidFill>
              <a:effectLst/>
              <a:latin typeface="Monotype Corsiva" panose="03010101010201010101" pitchFamily="66" charset="0"/>
            </a:endParaRPr>
          </a:p>
        </p:txBody>
      </p:sp>
      <p:pic>
        <p:nvPicPr>
          <p:cNvPr id="6" name="Рисунок 5" descr="C:\Users\Комп\Pictures\Documents\ча вайбер\IMG-4a69bb6d3014ba4c5257631aecd40de4-V.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611560" y="692696"/>
            <a:ext cx="4392488" cy="2952328"/>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7" name="Рисунок 6" descr="C:\Users\Комп\AppData\Local\Microsoft\Windows\Temporary Internet Files\Content.Word\IMG_20230126_161834_853.jpg"/>
          <p:cNvPicPr/>
          <p:nvPr/>
        </p:nvPicPr>
        <p:blipFill rotWithShape="1">
          <a:blip r:embed="rId3" cstate="screen">
            <a:extLst>
              <a:ext uri="{28A0092B-C50C-407E-A947-70E740481C1C}">
                <a14:useLocalDpi xmlns:a14="http://schemas.microsoft.com/office/drawing/2010/main"/>
              </a:ext>
            </a:extLst>
          </a:blip>
          <a:srcRect b="-1"/>
          <a:stretch/>
        </p:blipFill>
        <p:spPr bwMode="auto">
          <a:xfrm>
            <a:off x="611560" y="3645024"/>
            <a:ext cx="4392488" cy="21602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a:extLst>
            <a:ext uri="{53640926-AAD7-44D8-BBD7-CCE9431645EC}">
              <a14:shadowObscured xmlns:a14="http://schemas.microsoft.com/office/drawing/2010/main"/>
            </a:ext>
          </a:extLst>
        </p:spPr>
      </p:pic>
    </p:spTree>
  </p:cSld>
  <p:clrMapOvr>
    <a:masterClrMapping/>
  </p:clrMapOvr>
  <p:transition advTm="10759">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24128" y="476672"/>
            <a:ext cx="3096344" cy="5328592"/>
          </a:xfrm>
        </p:spPr>
        <p:txBody>
          <a:bodyPr vert="horz" tIns="0">
            <a:noAutofit/>
          </a:bodyPr>
          <a:lstStyle/>
          <a:p>
            <a:pPr algn="ctr"/>
            <a:r>
              <a:rPr lang="ru-RU" sz="2600" b="1" dirty="0">
                <a:solidFill>
                  <a:schemeClr val="tx1"/>
                </a:solidFill>
                <a:effectLst/>
                <a:latin typeface="Monotype Corsiva" panose="03010101010201010101" pitchFamily="66" charset="0"/>
                <a:cs typeface="Times New Roman" pitchFamily="18" charset="0"/>
              </a:rPr>
              <a:t>    </a:t>
            </a:r>
            <a:br>
              <a:rPr lang="ru-RU" sz="2600" b="1" dirty="0">
                <a:solidFill>
                  <a:schemeClr val="tx1"/>
                </a:solidFill>
                <a:effectLst/>
                <a:latin typeface="Monotype Corsiva" panose="03010101010201010101" pitchFamily="66" charset="0"/>
                <a:cs typeface="Times New Roman" pitchFamily="18" charset="0"/>
              </a:rPr>
            </a:br>
            <a:br>
              <a:rPr lang="ru-RU" sz="2600" b="1" dirty="0">
                <a:solidFill>
                  <a:schemeClr val="tx1"/>
                </a:solidFill>
                <a:latin typeface="Monotype Corsiva" panose="03010101010201010101" pitchFamily="66" charset="0"/>
                <a:cs typeface="Times New Roman" pitchFamily="18" charset="0"/>
              </a:rPr>
            </a:br>
            <a:r>
              <a:rPr lang="ru-RU" sz="2600" b="1" dirty="0">
                <a:solidFill>
                  <a:srgbClr val="FF0000"/>
                </a:solidFill>
                <a:effectLst/>
                <a:latin typeface="Monotype Corsiva" panose="03010101010201010101" pitchFamily="66" charset="0"/>
                <a:cs typeface="Times New Roman" pitchFamily="18" charset="0"/>
              </a:rPr>
              <a:t>Дети 7-го года жизни вполне справляются с заданиями, в которых используются четыре круга с 8 секторами на каждом.</a:t>
            </a:r>
            <a:endParaRPr lang="ru-RU" sz="2600" b="1" dirty="0">
              <a:solidFill>
                <a:srgbClr val="FF0000"/>
              </a:solidFill>
              <a:effectLst/>
              <a:latin typeface="Monotype Corsiva" panose="03010101010201010101" pitchFamily="66" charset="0"/>
            </a:endParaRPr>
          </a:p>
        </p:txBody>
      </p:sp>
      <p:pic>
        <p:nvPicPr>
          <p:cNvPr id="4" name="Рисунок 3" descr="C:\Users\Комп\Pictures\Documents\ча вайбер\IMG-967cf9009779521ea48ef56f4c202888-V.jpg"/>
          <p:cNvPicPr/>
          <p:nvPr/>
        </p:nvPicPr>
        <p:blipFill>
          <a:blip r:embed="rId2" cstate="screen">
            <a:extLst>
              <a:ext uri="{28A0092B-C50C-407E-A947-70E740481C1C}">
                <a14:useLocalDpi xmlns:a14="http://schemas.microsoft.com/office/drawing/2010/main"/>
              </a:ext>
            </a:extLst>
          </a:blip>
          <a:srcRect/>
          <a:stretch>
            <a:fillRect/>
          </a:stretch>
        </p:blipFill>
        <p:spPr bwMode="auto">
          <a:xfrm>
            <a:off x="1281212" y="332657"/>
            <a:ext cx="3830847" cy="3096343"/>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C:\Users\Комп\AppData\Local\Microsoft\Windows\Temporary Internet Files\Content.Word\IMG_20230126_161828_258.jpg"/>
          <p:cNvPicPr/>
          <p:nvPr/>
        </p:nvPicPr>
        <p:blipFill rotWithShape="1">
          <a:blip r:embed="rId3" cstate="screen">
            <a:extLst>
              <a:ext uri="{28A0092B-C50C-407E-A947-70E740481C1C}">
                <a14:useLocalDpi xmlns:a14="http://schemas.microsoft.com/office/drawing/2010/main"/>
              </a:ext>
            </a:extLst>
          </a:blip>
          <a:srcRect l="-5302"/>
          <a:stretch/>
        </p:blipFill>
        <p:spPr bwMode="auto">
          <a:xfrm>
            <a:off x="1036396" y="3429000"/>
            <a:ext cx="4075663" cy="288032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spTree>
  </p:cSld>
  <p:clrMapOvr>
    <a:masterClrMapping/>
  </p:clrMapOvr>
  <p:transition advTm="13455">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60648"/>
            <a:ext cx="8507288" cy="3024336"/>
          </a:xfrm>
        </p:spPr>
        <p:txBody>
          <a:bodyPr>
            <a:normAutofit/>
          </a:bodyPr>
          <a:lstStyle/>
          <a:p>
            <a:pPr algn="ctr"/>
            <a:r>
              <a:rPr lang="ru-RU" sz="2400" b="1" dirty="0">
                <a:solidFill>
                  <a:srgbClr val="FF0000"/>
                </a:solidFill>
                <a:latin typeface="Monotype Corsiva" panose="03010101010201010101" pitchFamily="66" charset="0"/>
                <a:cs typeface="Times New Roman" pitchFamily="18" charset="0"/>
              </a:rPr>
              <a:t>Игры целесообразно проводить вне занятий в качестве игровых упражнений (индивидуально или с подгруппами). </a:t>
            </a:r>
            <a:br>
              <a:rPr lang="ru-RU" sz="2400" b="1" dirty="0">
                <a:solidFill>
                  <a:srgbClr val="FF0000"/>
                </a:solidFill>
                <a:latin typeface="Monotype Corsiva" panose="03010101010201010101" pitchFamily="66" charset="0"/>
                <a:cs typeface="Times New Roman" pitchFamily="18" charset="0"/>
              </a:rPr>
            </a:br>
            <a:r>
              <a:rPr lang="ru-RU" sz="2400" b="1" dirty="0">
                <a:solidFill>
                  <a:srgbClr val="FF0000"/>
                </a:solidFill>
                <a:latin typeface="Monotype Corsiva" panose="03010101010201010101" pitchFamily="66" charset="0"/>
                <a:cs typeface="Times New Roman" pitchFamily="18" charset="0"/>
              </a:rPr>
              <a:t>На сектора прикрепляются картинки по теме занятия. </a:t>
            </a:r>
            <a:br>
              <a:rPr lang="ru-RU" sz="2400" b="1" dirty="0">
                <a:solidFill>
                  <a:srgbClr val="FF0000"/>
                </a:solidFill>
                <a:latin typeface="Monotype Corsiva" panose="03010101010201010101" pitchFamily="66" charset="0"/>
                <a:cs typeface="Times New Roman" pitchFamily="18" charset="0"/>
              </a:rPr>
            </a:br>
            <a:r>
              <a:rPr lang="ru-RU" sz="2400" b="1" dirty="0">
                <a:solidFill>
                  <a:srgbClr val="FF0000"/>
                </a:solidFill>
                <a:latin typeface="Monotype Corsiva" panose="03010101010201010101" pitchFamily="66" charset="0"/>
                <a:cs typeface="Times New Roman" pitchFamily="18" charset="0"/>
              </a:rPr>
              <a:t>Игра должна состоять из двух частей: </a:t>
            </a:r>
            <a:br>
              <a:rPr lang="ru-RU" sz="2400" b="1" dirty="0">
                <a:solidFill>
                  <a:srgbClr val="FF0000"/>
                </a:solidFill>
                <a:latin typeface="Monotype Corsiva" panose="03010101010201010101" pitchFamily="66" charset="0"/>
                <a:cs typeface="Times New Roman" pitchFamily="18" charset="0"/>
              </a:rPr>
            </a:br>
            <a:r>
              <a:rPr lang="ru-RU" sz="2400" b="1" dirty="0">
                <a:solidFill>
                  <a:srgbClr val="FF0000"/>
                </a:solidFill>
                <a:latin typeface="Monotype Corsiva" panose="03010101010201010101" pitchFamily="66" charset="0"/>
                <a:cs typeface="Times New Roman" pitchFamily="18" charset="0"/>
              </a:rPr>
              <a:t>1) уточнение имеющихся знаний в определённых областях (реальное задание); </a:t>
            </a:r>
            <a:br>
              <a:rPr lang="ru-RU" sz="2400" b="1" dirty="0">
                <a:solidFill>
                  <a:srgbClr val="FF0000"/>
                </a:solidFill>
                <a:latin typeface="Monotype Corsiva" panose="03010101010201010101" pitchFamily="66" charset="0"/>
                <a:cs typeface="Times New Roman" pitchFamily="18" charset="0"/>
              </a:rPr>
            </a:br>
            <a:r>
              <a:rPr lang="ru-RU" sz="2400" b="1" dirty="0">
                <a:solidFill>
                  <a:srgbClr val="FF0000"/>
                </a:solidFill>
                <a:latin typeface="Monotype Corsiva" panose="03010101010201010101" pitchFamily="66" charset="0"/>
                <a:cs typeface="Times New Roman" pitchFamily="18" charset="0"/>
              </a:rPr>
              <a:t>2) упражнения на развитие воображения </a:t>
            </a:r>
            <a:br>
              <a:rPr lang="ru-RU" sz="2400" b="1" dirty="0">
                <a:solidFill>
                  <a:srgbClr val="FF0000"/>
                </a:solidFill>
                <a:latin typeface="Monotype Corsiva" panose="03010101010201010101" pitchFamily="66" charset="0"/>
                <a:cs typeface="Times New Roman" pitchFamily="18" charset="0"/>
              </a:rPr>
            </a:br>
            <a:r>
              <a:rPr lang="ru-RU" sz="2400" b="1" dirty="0">
                <a:solidFill>
                  <a:srgbClr val="FF0000"/>
                </a:solidFill>
                <a:latin typeface="Monotype Corsiva" panose="03010101010201010101" pitchFamily="66" charset="0"/>
                <a:cs typeface="Times New Roman" pitchFamily="18" charset="0"/>
              </a:rPr>
              <a:t>(фантастическое задание).</a:t>
            </a:r>
          </a:p>
        </p:txBody>
      </p:sp>
      <p:pic>
        <p:nvPicPr>
          <p:cNvPr id="5" name="Рисунок 4" descr="C:\Users\Комп\Pictures\Documents\Воспитатель года 2022\IMG_20230123_095557_243.jpg"/>
          <p:cNvPicPr/>
          <p:nvPr/>
        </p:nvPicPr>
        <p:blipFill rotWithShape="1">
          <a:blip r:embed="rId2" cstate="screen">
            <a:extLst>
              <a:ext uri="{28A0092B-C50C-407E-A947-70E740481C1C}">
                <a14:useLocalDpi xmlns:a14="http://schemas.microsoft.com/office/drawing/2010/main"/>
              </a:ext>
            </a:extLst>
          </a:blip>
          <a:srcRect/>
          <a:stretch/>
        </p:blipFill>
        <p:spPr bwMode="auto">
          <a:xfrm>
            <a:off x="5076056" y="3501008"/>
            <a:ext cx="3528392" cy="237626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pic>
        <p:nvPicPr>
          <p:cNvPr id="7" name="Рисунок 6" descr="C:\Users\Комп\AppData\Local\Microsoft\Windows\Temporary Internet Files\Content.Word\IMG_20230126_152720_302.jpg"/>
          <p:cNvPicPr/>
          <p:nvPr/>
        </p:nvPicPr>
        <p:blipFill rotWithShape="1">
          <a:blip r:embed="rId3" cstate="screen">
            <a:extLst>
              <a:ext uri="{28A0092B-C50C-407E-A947-70E740481C1C}">
                <a14:useLocalDpi xmlns:a14="http://schemas.microsoft.com/office/drawing/2010/main"/>
              </a:ext>
            </a:extLst>
          </a:blip>
          <a:srcRect/>
          <a:stretch/>
        </p:blipFill>
        <p:spPr bwMode="auto">
          <a:xfrm>
            <a:off x="899592" y="3501008"/>
            <a:ext cx="3960440" cy="237626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a:extLst>
            <a:ext uri="{53640926-AAD7-44D8-BBD7-CCE9431645EC}">
              <a14:shadowObscured xmlns:a14="http://schemas.microsoft.com/office/drawing/2010/main"/>
            </a:ext>
          </a:extLst>
        </p:spPr>
      </p:pic>
    </p:spTree>
  </p:cSld>
  <p:clrMapOvr>
    <a:masterClrMapping/>
  </p:clrMapOvr>
  <p:transition advTm="11724">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980728"/>
            <a:ext cx="8147248" cy="4104456"/>
          </a:xfrm>
        </p:spPr>
        <p:txBody>
          <a:bodyPr>
            <a:noAutofit/>
          </a:bodyPr>
          <a:lstStyle/>
          <a:p>
            <a:r>
              <a:rPr lang="ru-RU" sz="2800" b="1" dirty="0">
                <a:solidFill>
                  <a:srgbClr val="FF0000"/>
                </a:solidFill>
                <a:effectLst/>
                <a:latin typeface="Monotype Corsiva" panose="03010101010201010101" pitchFamily="66" charset="0"/>
                <a:cs typeface="Times New Roman" pitchFamily="18" charset="0"/>
              </a:rPr>
              <a:t>Технологическая цепочка проведения игры:</a:t>
            </a:r>
            <a:br>
              <a:rPr lang="ru-RU" sz="2800" b="1" dirty="0">
                <a:solidFill>
                  <a:srgbClr val="FF0000"/>
                </a:solidFill>
                <a:effectLst/>
                <a:latin typeface="Monotype Corsiva" panose="03010101010201010101" pitchFamily="66" charset="0"/>
                <a:cs typeface="Times New Roman" pitchFamily="18" charset="0"/>
              </a:rPr>
            </a:br>
            <a:r>
              <a:rPr lang="ru-RU" sz="2800" b="1" dirty="0">
                <a:solidFill>
                  <a:srgbClr val="FF0000"/>
                </a:solidFill>
                <a:effectLst/>
                <a:latin typeface="Monotype Corsiva" panose="03010101010201010101" pitchFamily="66" charset="0"/>
                <a:cs typeface="Times New Roman" pitchFamily="18" charset="0"/>
              </a:rPr>
              <a:t>1. На всех секторах круга картинками или знаками обозначаются какие-либо объекты. </a:t>
            </a:r>
            <a:br>
              <a:rPr lang="ru-RU" sz="2800" b="1" dirty="0">
                <a:solidFill>
                  <a:srgbClr val="FF0000"/>
                </a:solidFill>
                <a:effectLst/>
                <a:latin typeface="Monotype Corsiva" panose="03010101010201010101" pitchFamily="66" charset="0"/>
                <a:cs typeface="Times New Roman" pitchFamily="18" charset="0"/>
              </a:rPr>
            </a:br>
            <a:r>
              <a:rPr lang="ru-RU" sz="2800" b="1" dirty="0">
                <a:solidFill>
                  <a:srgbClr val="FF0000"/>
                </a:solidFill>
                <a:effectLst/>
                <a:latin typeface="Monotype Corsiva" panose="03010101010201010101" pitchFamily="66" charset="0"/>
                <a:cs typeface="Times New Roman" pitchFamily="18" charset="0"/>
              </a:rPr>
              <a:t>2. Ставится задача. </a:t>
            </a:r>
            <a:br>
              <a:rPr lang="ru-RU" sz="2800" b="1" dirty="0">
                <a:solidFill>
                  <a:srgbClr val="FF0000"/>
                </a:solidFill>
                <a:effectLst/>
                <a:latin typeface="Monotype Corsiva" panose="03010101010201010101" pitchFamily="66" charset="0"/>
                <a:cs typeface="Times New Roman" pitchFamily="18" charset="0"/>
              </a:rPr>
            </a:br>
            <a:r>
              <a:rPr lang="ru-RU" sz="2800" b="1" dirty="0">
                <a:solidFill>
                  <a:srgbClr val="FF0000"/>
                </a:solidFill>
                <a:effectLst/>
                <a:latin typeface="Monotype Corsiva" panose="03010101010201010101" pitchFamily="66" charset="0"/>
                <a:cs typeface="Times New Roman" pitchFamily="18" charset="0"/>
              </a:rPr>
              <a:t>3. Круги раскручивают, дети смотрят, какие изображения на кругах оказались под стрелкой, называют их. </a:t>
            </a:r>
            <a:br>
              <a:rPr lang="ru-RU" sz="2800" b="1" dirty="0">
                <a:solidFill>
                  <a:srgbClr val="FF0000"/>
                </a:solidFill>
                <a:effectLst/>
                <a:latin typeface="Monotype Corsiva" panose="03010101010201010101" pitchFamily="66" charset="0"/>
                <a:cs typeface="Times New Roman" pitchFamily="18" charset="0"/>
              </a:rPr>
            </a:br>
            <a:r>
              <a:rPr lang="ru-RU" sz="2800" b="1" dirty="0">
                <a:solidFill>
                  <a:srgbClr val="FF0000"/>
                </a:solidFill>
                <a:effectLst/>
                <a:latin typeface="Monotype Corsiva" panose="03010101010201010101" pitchFamily="66" charset="0"/>
                <a:cs typeface="Times New Roman" pitchFamily="18" charset="0"/>
              </a:rPr>
              <a:t>4. На основе фантастического преобразования составляют рассказ. </a:t>
            </a:r>
            <a:br>
              <a:rPr lang="ru-RU" sz="2800" b="1" dirty="0">
                <a:solidFill>
                  <a:srgbClr val="FF0000"/>
                </a:solidFill>
                <a:effectLst/>
                <a:latin typeface="Monotype Corsiva" panose="03010101010201010101" pitchFamily="66" charset="0"/>
                <a:cs typeface="Times New Roman" pitchFamily="18" charset="0"/>
              </a:rPr>
            </a:br>
            <a:r>
              <a:rPr lang="ru-RU" sz="2800" b="1" dirty="0">
                <a:solidFill>
                  <a:srgbClr val="FF0000"/>
                </a:solidFill>
                <a:effectLst/>
                <a:latin typeface="Monotype Corsiva" panose="03010101010201010101" pitchFamily="66" charset="0"/>
                <a:cs typeface="Times New Roman" pitchFamily="18" charset="0"/>
              </a:rPr>
              <a:t>5. По итогам преобразования организуется продуктивная деятельность (лепка, рисование и т.п.)</a:t>
            </a:r>
          </a:p>
        </p:txBody>
      </p:sp>
    </p:spTree>
  </p:cSld>
  <p:clrMapOvr>
    <a:masterClrMapping/>
  </p:clrMapOvr>
  <p:transition advTm="10673">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88640"/>
            <a:ext cx="7776864" cy="2232248"/>
          </a:xfrm>
        </p:spPr>
        <p:txBody>
          <a:bodyPr>
            <a:noAutofit/>
          </a:bodyPr>
          <a:lstStyle/>
          <a:p>
            <a:pPr algn="ctr"/>
            <a:r>
              <a:rPr lang="ru-RU" sz="2800" b="1" dirty="0">
                <a:solidFill>
                  <a:srgbClr val="FF0000"/>
                </a:solidFill>
                <a:latin typeface="Monotype Corsiva" panose="03010101010201010101" pitchFamily="66" charset="0"/>
                <a:cs typeface="Times New Roman" pitchFamily="18" charset="0"/>
              </a:rPr>
              <a:t>Игры с «Кругами </a:t>
            </a:r>
            <a:r>
              <a:rPr lang="ru-RU" sz="2800" b="1" dirty="0" err="1">
                <a:solidFill>
                  <a:srgbClr val="FF0000"/>
                </a:solidFill>
                <a:latin typeface="Monotype Corsiva" panose="03010101010201010101" pitchFamily="66" charset="0"/>
                <a:cs typeface="Times New Roman" pitchFamily="18" charset="0"/>
              </a:rPr>
              <a:t>Луллия</a:t>
            </a:r>
            <a:r>
              <a:rPr lang="ru-RU" sz="2800" b="1" dirty="0">
                <a:solidFill>
                  <a:srgbClr val="FF0000"/>
                </a:solidFill>
                <a:latin typeface="Monotype Corsiva" panose="03010101010201010101" pitchFamily="66" charset="0"/>
                <a:cs typeface="Times New Roman" pitchFamily="18" charset="0"/>
              </a:rPr>
              <a:t>» можно условно разделить на три типа:</a:t>
            </a:r>
            <a:br>
              <a:rPr lang="ru-RU" sz="2800" b="1" dirty="0">
                <a:solidFill>
                  <a:srgbClr val="FF0000"/>
                </a:solidFill>
                <a:latin typeface="Monotype Corsiva" panose="03010101010201010101" pitchFamily="66" charset="0"/>
                <a:cs typeface="Times New Roman" pitchFamily="18" charset="0"/>
              </a:rPr>
            </a:br>
            <a:r>
              <a:rPr lang="ru-RU" sz="2800" b="1" dirty="0">
                <a:solidFill>
                  <a:srgbClr val="FF0000"/>
                </a:solidFill>
                <a:latin typeface="Monotype Corsiva" panose="03010101010201010101" pitchFamily="66" charset="0"/>
                <a:cs typeface="Times New Roman" pitchFamily="18" charset="0"/>
              </a:rPr>
              <a:t>1. Игры на подбор пар:</a:t>
            </a:r>
            <a:br>
              <a:rPr lang="ru-RU" sz="2800" b="1" dirty="0">
                <a:solidFill>
                  <a:srgbClr val="FF0000"/>
                </a:solidFill>
                <a:latin typeface="Monotype Corsiva" panose="03010101010201010101" pitchFamily="66" charset="0"/>
                <a:cs typeface="Times New Roman" pitchFamily="18" charset="0"/>
              </a:rPr>
            </a:br>
            <a:r>
              <a:rPr lang="ru-RU" sz="2800" b="1" dirty="0">
                <a:solidFill>
                  <a:srgbClr val="FF0000"/>
                </a:solidFill>
                <a:latin typeface="Monotype Corsiva" panose="03010101010201010101" pitchFamily="66" charset="0"/>
                <a:cs typeface="Times New Roman" pitchFamily="18" charset="0"/>
              </a:rPr>
              <a:t> «Найди, где живет и чем питается» «Назови детеныша».</a:t>
            </a:r>
            <a:br>
              <a:rPr lang="ru-RU" sz="2800" dirty="0">
                <a:solidFill>
                  <a:srgbClr val="FF0000"/>
                </a:solidFill>
                <a:latin typeface="Times New Roman" pitchFamily="18" charset="0"/>
                <a:cs typeface="Times New Roman" pitchFamily="18" charset="0"/>
              </a:rPr>
            </a:br>
            <a:br>
              <a:rPr lang="ru-RU" sz="2800" dirty="0">
                <a:solidFill>
                  <a:srgbClr val="FF0000"/>
                </a:solidFill>
                <a:latin typeface="Times New Roman" pitchFamily="18" charset="0"/>
                <a:cs typeface="Times New Roman" pitchFamily="18" charset="0"/>
              </a:rPr>
            </a:br>
            <a:br>
              <a:rPr lang="ru-RU" sz="2400" dirty="0">
                <a:solidFill>
                  <a:schemeClr val="accent2">
                    <a:lumMod val="75000"/>
                  </a:schemeClr>
                </a:solidFill>
                <a:latin typeface="Times New Roman" pitchFamily="18" charset="0"/>
                <a:cs typeface="Times New Roman" pitchFamily="18" charset="0"/>
              </a:rPr>
            </a:br>
            <a:br>
              <a:rPr lang="ru-RU" sz="2400" dirty="0">
                <a:solidFill>
                  <a:schemeClr val="accent2">
                    <a:lumMod val="75000"/>
                  </a:schemeClr>
                </a:solidFill>
                <a:latin typeface="Times New Roman" pitchFamily="18" charset="0"/>
                <a:cs typeface="Times New Roman" pitchFamily="18" charset="0"/>
              </a:rPr>
            </a:br>
            <a:br>
              <a:rPr lang="ru-RU" sz="2400" dirty="0">
                <a:solidFill>
                  <a:schemeClr val="accent2">
                    <a:lumMod val="75000"/>
                  </a:schemeClr>
                </a:solidFill>
                <a:latin typeface="Times New Roman" pitchFamily="18" charset="0"/>
                <a:cs typeface="Times New Roman" pitchFamily="18" charset="0"/>
              </a:rPr>
            </a:br>
            <a:br>
              <a:rPr lang="ru-RU" sz="2400" dirty="0">
                <a:solidFill>
                  <a:schemeClr val="accent2">
                    <a:lumMod val="75000"/>
                  </a:schemeClr>
                </a:solidFill>
                <a:latin typeface="Times New Roman" pitchFamily="18" charset="0"/>
                <a:cs typeface="Times New Roman" pitchFamily="18" charset="0"/>
              </a:rPr>
            </a:br>
            <a:br>
              <a:rPr lang="ru-RU" sz="2400" dirty="0">
                <a:solidFill>
                  <a:schemeClr val="accent2">
                    <a:lumMod val="75000"/>
                  </a:schemeClr>
                </a:solidFill>
                <a:latin typeface="Times New Roman" pitchFamily="18" charset="0"/>
                <a:cs typeface="Times New Roman" pitchFamily="18" charset="0"/>
              </a:rPr>
            </a:br>
            <a:endParaRPr lang="ru-RU" sz="2800" dirty="0">
              <a:solidFill>
                <a:srgbClr val="0070C0"/>
              </a:solidFill>
              <a:latin typeface="Monotype Corsiva" panose="03010101010201010101" pitchFamily="66" charset="0"/>
              <a:cs typeface="Times New Roman" pitchFamily="18" charset="0"/>
            </a:endParaRPr>
          </a:p>
        </p:txBody>
      </p:sp>
      <p:pic>
        <p:nvPicPr>
          <p:cNvPr id="4" name="Рисунок 3" descr="Дидактическая &lt;strong&gt;игра&lt;/strong&gt; как средство развития словаря у детей ..."/>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91678" y="2924944"/>
            <a:ext cx="3491880" cy="304962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5" name="Рисунок 4" descr="Интегрированное занятие &quot;Жирафы&quot;, 1 класс / Открытый урок"/>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16016" y="2897809"/>
            <a:ext cx="3960440" cy="304962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advTm="11404">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548680"/>
            <a:ext cx="8183880" cy="1584176"/>
          </a:xfrm>
        </p:spPr>
        <p:txBody>
          <a:bodyPr>
            <a:noAutofit/>
          </a:bodyPr>
          <a:lstStyle/>
          <a:p>
            <a:pPr algn="ctr"/>
            <a:r>
              <a:rPr lang="ru-RU" sz="2800" b="1" dirty="0">
                <a:solidFill>
                  <a:srgbClr val="FF0000"/>
                </a:solidFill>
                <a:latin typeface="Monotype Corsiva" panose="03010101010201010101" pitchFamily="66" charset="0"/>
                <a:cs typeface="Times New Roman" pitchFamily="18" charset="0"/>
              </a:rPr>
              <a:t>2. Игры с элементом случайности в установке колец:</a:t>
            </a:r>
            <a:br>
              <a:rPr lang="ru-RU" sz="2800" b="1" dirty="0">
                <a:solidFill>
                  <a:srgbClr val="FF0000"/>
                </a:solidFill>
                <a:latin typeface="Monotype Corsiva" panose="03010101010201010101" pitchFamily="66" charset="0"/>
                <a:cs typeface="Times New Roman" pitchFamily="18" charset="0"/>
              </a:rPr>
            </a:br>
            <a:r>
              <a:rPr lang="ru-RU" sz="2800" b="1" dirty="0">
                <a:solidFill>
                  <a:srgbClr val="FF0000"/>
                </a:solidFill>
                <a:latin typeface="Monotype Corsiva" panose="03010101010201010101" pitchFamily="66" charset="0"/>
                <a:cs typeface="Times New Roman" pitchFamily="18" charset="0"/>
              </a:rPr>
              <a:t>Д/И «Уменьшаем, увеличиваем» Д/И «Найди по форме и назови, сколько».</a:t>
            </a:r>
            <a:endParaRPr lang="ru-RU" sz="2800" b="1" dirty="0">
              <a:solidFill>
                <a:srgbClr val="FF0000"/>
              </a:solidFill>
              <a:latin typeface="Monotype Corsiva" panose="03010101010201010101" pitchFamily="66" charset="0"/>
            </a:endParaRPr>
          </a:p>
        </p:txBody>
      </p:sp>
      <p:pic>
        <p:nvPicPr>
          <p:cNvPr id="3" name="Рисунок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04048" y="2708920"/>
            <a:ext cx="3904443" cy="3000179"/>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4" name="Рисунок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99592" y="2694262"/>
            <a:ext cx="3744416" cy="3014837"/>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transition advTm="10602">
    <p:wipe/>
  </p:transition>
</p:sld>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Аспект">
      <a:majorFont>
        <a:latin typeface="Trebuchet MS"/>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542</TotalTime>
  <Words>370</Words>
  <Application>Microsoft Office PowerPoint</Application>
  <PresentationFormat>Экран (4:3)</PresentationFormat>
  <Paragraphs>15</Paragraphs>
  <Slides>11</Slides>
  <Notes>1</Notes>
  <HiddenSlides>0</HiddenSlides>
  <MMClips>0</MMClips>
  <ScaleCrop>false</ScaleCrop>
  <HeadingPairs>
    <vt:vector size="6" baseType="variant">
      <vt:variant>
        <vt:lpstr>Использованные шрифты</vt:lpstr>
      </vt:variant>
      <vt:variant>
        <vt:i4>7</vt:i4>
      </vt:variant>
      <vt:variant>
        <vt:lpstr>Тема</vt:lpstr>
      </vt:variant>
      <vt:variant>
        <vt:i4>1</vt:i4>
      </vt:variant>
      <vt:variant>
        <vt:lpstr>Заголовки слайдов</vt:lpstr>
      </vt:variant>
      <vt:variant>
        <vt:i4>11</vt:i4>
      </vt:variant>
    </vt:vector>
  </HeadingPairs>
  <TitlesOfParts>
    <vt:vector size="19" baseType="lpstr">
      <vt:lpstr>Arial</vt:lpstr>
      <vt:lpstr>Calibri</vt:lpstr>
      <vt:lpstr>Monotype Corsiva</vt:lpstr>
      <vt:lpstr>Times New Roman</vt:lpstr>
      <vt:lpstr>Trebuchet MS</vt:lpstr>
      <vt:lpstr>Wingdings 2</vt:lpstr>
      <vt:lpstr>Wingdings 3</vt:lpstr>
      <vt:lpstr>Аспект</vt:lpstr>
      <vt:lpstr>Муниципальное Бюджетное Общеобразовательное учреждение детский сад «Челээш» с Саглы Овюрского кожууна</vt:lpstr>
      <vt:lpstr>Круги Луллия - это игровая методика, направленная на обогащение словаря ребенка, развитие познавательной активности, расширение представлений о предметах. Они эффективно используются в педагогике для развития речи и интеллектуально-творческих способностей детей. </vt:lpstr>
      <vt:lpstr>Круги Луллия представляют дошкольникам, как чудесные кольца или загадочные круги. Для работы с детьми 3-4-го года жизни целесообразно брать только два круга разного диаметра с 4 секторами на каждом. </vt:lpstr>
      <vt:lpstr>В работе с детьми 5-6-го года жизни используют два - три круга (4 -6 секторов на каждом).</vt:lpstr>
      <vt:lpstr>      Дети 7-го года жизни вполне справляются с заданиями, в которых используются четыре круга с 8 секторами на каждом.</vt:lpstr>
      <vt:lpstr>Игры целесообразно проводить вне занятий в качестве игровых упражнений (индивидуально или с подгруппами).  На сектора прикрепляются картинки по теме занятия.  Игра должна состоять из двух частей:  1) уточнение имеющихся знаний в определённых областях (реальное задание);  2) упражнения на развитие воображения  (фантастическое задание).</vt:lpstr>
      <vt:lpstr>Технологическая цепочка проведения игры: 1. На всех секторах круга картинками или знаками обозначаются какие-либо объекты.  2. Ставится задача.  3. Круги раскручивают, дети смотрят, какие изображения на кругах оказались под стрелкой, называют их.  4. На основе фантастического преобразования составляют рассказ.  5. По итогам преобразования организуется продуктивная деятельность (лепка, рисование и т.п.)</vt:lpstr>
      <vt:lpstr>Игры с «Кругами Луллия» можно условно разделить на три типа: 1. Игры на подбор пар:  «Найди, где живет и чем питается» «Назови детеныша».       </vt:lpstr>
      <vt:lpstr>2. Игры с элементом случайности в установке колец: Д/И «Уменьшаем, увеличиваем» Д/И «Найди по форме и назови, сколько».</vt:lpstr>
      <vt:lpstr>3. Игры на развитие творческого воображения:  Д/И «Чей детеныш?» Д/И «Времена года»</vt:lpstr>
      <vt:lpstr>СПАСИБО ЗА ВНИМАНИЕ!</vt:lpstr>
    </vt:vector>
  </TitlesOfParts>
  <Company>Reanimator Extreme Edition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Админ</dc:creator>
  <cp:lastModifiedBy>ПК-1</cp:lastModifiedBy>
  <cp:revision>44</cp:revision>
  <cp:lastPrinted>2023-01-23T07:43:23Z</cp:lastPrinted>
  <dcterms:created xsi:type="dcterms:W3CDTF">2018-03-13T10:07:05Z</dcterms:created>
  <dcterms:modified xsi:type="dcterms:W3CDTF">2023-02-02T08:09:20Z</dcterms:modified>
</cp:coreProperties>
</file>