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0" r:id="rId6"/>
    <p:sldId id="266" r:id="rId7"/>
    <p:sldId id="263"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5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4C71EC6-210F-42DE-9C53-41977AD35B3D}" type="datetimeFigureOut">
              <a:rPr lang="ru-RU" smtClean="0"/>
              <a:t>02.02.2023</a:t>
            </a:fld>
            <a:endParaRPr lang="ru-RU"/>
          </a:p>
        </p:txBody>
      </p:sp>
      <p:sp>
        <p:nvSpPr>
          <p:cNvPr id="5" name="Footer Placeholder 4"/>
          <p:cNvSpPr>
            <a:spLocks noGrp="1"/>
          </p:cNvSpPr>
          <p:nvPr>
            <p:ph type="ftr" sz="quarter" idx="11"/>
          </p:nvPr>
        </p:nvSpPr>
        <p:spPr>
          <a:xfrm>
            <a:off x="1174044" y="5357592"/>
            <a:ext cx="5034845" cy="365125"/>
          </a:xfrm>
        </p:spPr>
        <p:txBody>
          <a:bodyPr/>
          <a:lstStyle/>
          <a:p>
            <a:endParaRPr lang="ru-RU"/>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B4C71EC6-210F-42DE-9C53-41977AD35B3D}" type="datetimeFigureOut">
              <a:rPr lang="ru-RU" smtClean="0"/>
              <a:t>02.02.2023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02.02.2023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02.02.2023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1698" y="5885672"/>
            <a:ext cx="1213821" cy="365125"/>
          </a:xfrm>
        </p:spPr>
        <p:txBody>
          <a:bodyPr/>
          <a:lstStyle/>
          <a:p>
            <a:fld id="{B4C71EC6-210F-42DE-9C53-41977AD35B3D}" type="datetimeFigureOut">
              <a:rPr lang="ru-RU" smtClean="0"/>
              <a:t>02.02.2023</a:t>
            </a:fld>
            <a:endParaRPr lang="ru-RU"/>
          </a:p>
        </p:txBody>
      </p:sp>
      <p:sp>
        <p:nvSpPr>
          <p:cNvPr id="6" name="Footer Placeholder 5"/>
          <p:cNvSpPr>
            <a:spLocks noGrp="1"/>
          </p:cNvSpPr>
          <p:nvPr>
            <p:ph type="ftr" sz="quarter" idx="11"/>
          </p:nvPr>
        </p:nvSpPr>
        <p:spPr>
          <a:xfrm rot="-60000">
            <a:off x="914554" y="5829261"/>
            <a:ext cx="3522607" cy="365125"/>
          </a:xfrm>
        </p:spPr>
        <p:txBody>
          <a:bodyPr/>
          <a:lstStyle/>
          <a:p>
            <a:endParaRPr lang="ru-RU"/>
          </a:p>
        </p:txBody>
      </p:sp>
      <p:sp>
        <p:nvSpPr>
          <p:cNvPr id="7" name="Slide Number Placeholder 6"/>
          <p:cNvSpPr>
            <a:spLocks noGrp="1"/>
          </p:cNvSpPr>
          <p:nvPr>
            <p:ph type="sldNum" sz="quarter" idx="12"/>
          </p:nvPr>
        </p:nvSpPr>
        <p:spPr>
          <a:xfrm rot="60000">
            <a:off x="7557313" y="5896961"/>
            <a:ext cx="554023" cy="365125"/>
          </a:xfrm>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rot="60000">
            <a:off x="6345936" y="5888737"/>
            <a:ext cx="1213821" cy="365125"/>
          </a:xfrm>
        </p:spPr>
        <p:txBody>
          <a:bodyPr/>
          <a:lstStyle/>
          <a:p>
            <a:fld id="{B4C71EC6-210F-42DE-9C53-41977AD35B3D}" type="datetimeFigureOut">
              <a:rPr lang="ru-RU" smtClean="0"/>
              <a:t>02.02.2023</a:t>
            </a:fld>
            <a:endParaRPr lang="ru-RU"/>
          </a:p>
        </p:txBody>
      </p:sp>
      <p:sp>
        <p:nvSpPr>
          <p:cNvPr id="6" name="Footer Placeholder 5"/>
          <p:cNvSpPr>
            <a:spLocks noGrp="1"/>
          </p:cNvSpPr>
          <p:nvPr>
            <p:ph type="ftr" sz="quarter" idx="11"/>
          </p:nvPr>
        </p:nvSpPr>
        <p:spPr>
          <a:xfrm rot="-60000">
            <a:off x="914569" y="5831037"/>
            <a:ext cx="3319043" cy="365125"/>
          </a:xfrm>
        </p:spPr>
        <p:txBody>
          <a:bodyPr/>
          <a:lstStyle/>
          <a:p>
            <a:endParaRPr lang="ru-RU"/>
          </a:p>
        </p:txBody>
      </p:sp>
      <p:sp>
        <p:nvSpPr>
          <p:cNvPr id="7" name="Slide Number Placeholder 6"/>
          <p:cNvSpPr>
            <a:spLocks noGrp="1"/>
          </p:cNvSpPr>
          <p:nvPr>
            <p:ph type="sldNum" sz="quarter" idx="12"/>
          </p:nvPr>
        </p:nvSpPr>
        <p:spPr>
          <a:xfrm rot="60000">
            <a:off x="7562089" y="5900026"/>
            <a:ext cx="554023" cy="365125"/>
          </a:xfrm>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4C71EC6-210F-42DE-9C53-41977AD35B3D}" type="datetimeFigureOut">
              <a:rPr lang="ru-RU" smtClean="0"/>
              <a:t>02.02.2023</a:t>
            </a:fld>
            <a:endParaRPr lang="ru-RU"/>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ru-RU"/>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91680" y="1052736"/>
            <a:ext cx="5723468" cy="2642297"/>
          </a:xfrm>
        </p:spPr>
        <p:txBody>
          <a:bodyPr>
            <a:normAutofit/>
          </a:bodyPr>
          <a:lstStyle/>
          <a:p>
            <a:r>
              <a:rPr lang="ru-RU" sz="3600" dirty="0">
                <a:solidFill>
                  <a:schemeClr val="accent2">
                    <a:lumMod val="50000"/>
                  </a:schemeClr>
                </a:solidFill>
              </a:rPr>
              <a:t>Проектно-исследовательская </a:t>
            </a:r>
            <a:r>
              <a:rPr lang="ru-RU" sz="3600" dirty="0" smtClean="0">
                <a:solidFill>
                  <a:schemeClr val="accent2">
                    <a:lumMod val="50000"/>
                  </a:schemeClr>
                </a:solidFill>
              </a:rPr>
              <a:t>работа: </a:t>
            </a:r>
            <a:br>
              <a:rPr lang="ru-RU" sz="3600" dirty="0" smtClean="0">
                <a:solidFill>
                  <a:schemeClr val="accent2">
                    <a:lumMod val="50000"/>
                  </a:schemeClr>
                </a:solidFill>
              </a:rPr>
            </a:br>
            <a:r>
              <a:rPr lang="ru-RU" sz="3600" b="1" dirty="0" smtClean="0">
                <a:solidFill>
                  <a:schemeClr val="accent2">
                    <a:lumMod val="50000"/>
                  </a:schemeClr>
                </a:solidFill>
              </a:rPr>
              <a:t>«Плесень – вред или польза?»</a:t>
            </a:r>
            <a:endParaRPr lang="ru-RU" dirty="0">
              <a:solidFill>
                <a:schemeClr val="accent2">
                  <a:lumMod val="50000"/>
                </a:schemeClr>
              </a:solidFill>
            </a:endParaRPr>
          </a:p>
        </p:txBody>
      </p:sp>
      <p:sp>
        <p:nvSpPr>
          <p:cNvPr id="3" name="Подзаголовок 2"/>
          <p:cNvSpPr>
            <a:spLocks noGrp="1"/>
          </p:cNvSpPr>
          <p:nvPr>
            <p:ph type="subTitle" idx="1"/>
          </p:nvPr>
        </p:nvSpPr>
        <p:spPr>
          <a:xfrm>
            <a:off x="5364088" y="3645024"/>
            <a:ext cx="2736304" cy="1584176"/>
          </a:xfrm>
        </p:spPr>
        <p:txBody>
          <a:bodyPr>
            <a:noAutofit/>
          </a:bodyPr>
          <a:lstStyle/>
          <a:p>
            <a:pPr algn="l"/>
            <a:r>
              <a:rPr lang="ru-RU" sz="1400" dirty="0">
                <a:solidFill>
                  <a:schemeClr val="accent2">
                    <a:lumMod val="50000"/>
                  </a:schemeClr>
                </a:solidFill>
              </a:rPr>
              <a:t>Выполнил:</a:t>
            </a:r>
          </a:p>
          <a:p>
            <a:pPr algn="l"/>
            <a:r>
              <a:rPr lang="ru-RU" sz="1400" dirty="0">
                <a:solidFill>
                  <a:schemeClr val="accent2">
                    <a:lumMod val="50000"/>
                  </a:schemeClr>
                </a:solidFill>
              </a:rPr>
              <a:t>ученик 4 класса В</a:t>
            </a:r>
          </a:p>
          <a:p>
            <a:pPr algn="l"/>
            <a:r>
              <a:rPr lang="ru-RU" sz="1400" dirty="0">
                <a:solidFill>
                  <a:schemeClr val="accent2">
                    <a:lumMod val="50000"/>
                  </a:schemeClr>
                </a:solidFill>
              </a:rPr>
              <a:t>Жиряков Денис.</a:t>
            </a:r>
          </a:p>
          <a:p>
            <a:pPr algn="l"/>
            <a:r>
              <a:rPr lang="ru-RU" sz="1400" dirty="0">
                <a:solidFill>
                  <a:schemeClr val="accent2">
                    <a:lumMod val="50000"/>
                  </a:schemeClr>
                </a:solidFill>
              </a:rPr>
              <a:t>Руководитель проекта:</a:t>
            </a:r>
          </a:p>
          <a:p>
            <a:pPr algn="l"/>
            <a:r>
              <a:rPr lang="ru-RU" sz="1400" dirty="0">
                <a:solidFill>
                  <a:schemeClr val="accent2">
                    <a:lumMod val="50000"/>
                  </a:schemeClr>
                </a:solidFill>
              </a:rPr>
              <a:t>учитель начальных классов </a:t>
            </a:r>
          </a:p>
          <a:p>
            <a:pPr algn="l"/>
            <a:r>
              <a:rPr lang="ru-RU" sz="1400" dirty="0" err="1">
                <a:solidFill>
                  <a:schemeClr val="accent2">
                    <a:lumMod val="50000"/>
                  </a:schemeClr>
                </a:solidFill>
              </a:rPr>
              <a:t>Ленчук</a:t>
            </a:r>
            <a:r>
              <a:rPr lang="ru-RU" sz="1400" dirty="0">
                <a:solidFill>
                  <a:schemeClr val="accent2">
                    <a:lumMod val="50000"/>
                  </a:schemeClr>
                </a:solidFill>
              </a:rPr>
              <a:t> Н. Г</a:t>
            </a:r>
            <a:r>
              <a:rPr lang="ru-RU" sz="1400" dirty="0" smtClean="0">
                <a:solidFill>
                  <a:schemeClr val="accent2">
                    <a:lumMod val="50000"/>
                  </a:schemeClr>
                </a:solidFill>
              </a:rPr>
              <a:t>.</a:t>
            </a:r>
            <a:endParaRPr lang="ru-RU" sz="1400" dirty="0">
              <a:solidFill>
                <a:schemeClr val="accent2">
                  <a:lumMod val="50000"/>
                </a:schemeClr>
              </a:solidFill>
            </a:endParaRPr>
          </a:p>
        </p:txBody>
      </p:sp>
      <p:sp>
        <p:nvSpPr>
          <p:cNvPr id="4" name="TextBox 3"/>
          <p:cNvSpPr txBox="1"/>
          <p:nvPr/>
        </p:nvSpPr>
        <p:spPr>
          <a:xfrm>
            <a:off x="3707904" y="5418348"/>
            <a:ext cx="1378904" cy="307777"/>
          </a:xfrm>
          <a:prstGeom prst="rect">
            <a:avLst/>
          </a:prstGeom>
          <a:noFill/>
        </p:spPr>
        <p:txBody>
          <a:bodyPr wrap="none" rtlCol="0">
            <a:spAutoFit/>
          </a:bodyPr>
          <a:lstStyle/>
          <a:p>
            <a:r>
              <a:rPr lang="ru-RU" sz="1400" dirty="0" smtClean="0">
                <a:solidFill>
                  <a:schemeClr val="accent2">
                    <a:lumMod val="50000"/>
                  </a:schemeClr>
                </a:solidFill>
              </a:rPr>
              <a:t>Иркутск, 2022.</a:t>
            </a:r>
            <a:endParaRPr lang="ru-RU" sz="1400" dirty="0">
              <a:solidFill>
                <a:schemeClr val="accent2">
                  <a:lumMod val="50000"/>
                </a:schemeClr>
              </a:solidFill>
            </a:endParaRPr>
          </a:p>
        </p:txBody>
      </p:sp>
    </p:spTree>
    <p:extLst>
      <p:ext uri="{BB962C8B-B14F-4D97-AF65-F5344CB8AC3E}">
        <p14:creationId xmlns:p14="http://schemas.microsoft.com/office/powerpoint/2010/main" val="1423893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2">
                    <a:lumMod val="50000"/>
                  </a:schemeClr>
                </a:solidFill>
              </a:rPr>
              <a:t>Актуальность</a:t>
            </a:r>
            <a:endParaRPr lang="ru-RU" b="1" dirty="0">
              <a:solidFill>
                <a:schemeClr val="accent2">
                  <a:lumMod val="50000"/>
                </a:schemeClr>
              </a:solidFill>
            </a:endParaRPr>
          </a:p>
        </p:txBody>
      </p:sp>
      <p:sp>
        <p:nvSpPr>
          <p:cNvPr id="3" name="Объект 2"/>
          <p:cNvSpPr>
            <a:spLocks noGrp="1"/>
          </p:cNvSpPr>
          <p:nvPr>
            <p:ph idx="1"/>
          </p:nvPr>
        </p:nvSpPr>
        <p:spPr>
          <a:xfrm>
            <a:off x="1475656" y="1916832"/>
            <a:ext cx="6196405" cy="3603812"/>
          </a:xfrm>
        </p:spPr>
        <p:txBody>
          <a:bodyPr>
            <a:normAutofit fontScale="92500" lnSpcReduction="10000"/>
          </a:bodyPr>
          <a:lstStyle/>
          <a:p>
            <a:pPr marL="0" indent="0" algn="just">
              <a:buNone/>
            </a:pPr>
            <a:r>
              <a:rPr lang="ru-RU" dirty="0" smtClean="0">
                <a:solidFill>
                  <a:schemeClr val="accent2">
                    <a:lumMod val="50000"/>
                  </a:schemeClr>
                </a:solidFill>
              </a:rPr>
              <a:t>Слово «плесень знакомо всем». Я много раз видел плесень на хлебе, на фруктах, на сыре, даже на варенье. А однажды мама купила сыр с плесенью. И у меня возник вопрос: почему этот сыр можно есть, а другие продукты с плесенью мама выкинула. Возможно есть хорошая и плохая плесень, но как их различить?</a:t>
            </a:r>
            <a:r>
              <a:rPr lang="ru-RU" dirty="0">
                <a:solidFill>
                  <a:schemeClr val="accent2">
                    <a:lumMod val="50000"/>
                  </a:schemeClr>
                </a:solidFill>
              </a:rPr>
              <a:t> Поэтому я решил провести исследовательскую работу и выяснить</a:t>
            </a:r>
            <a:r>
              <a:rPr lang="ru-RU" dirty="0" smtClean="0">
                <a:solidFill>
                  <a:schemeClr val="accent2">
                    <a:lumMod val="50000"/>
                  </a:schemeClr>
                </a:solidFill>
              </a:rPr>
              <a:t>, что такое плесень, вредная она или полезная и какие условия нужны, чтобы она появилась.</a:t>
            </a:r>
            <a:endParaRPr lang="ru-RU" dirty="0">
              <a:solidFill>
                <a:schemeClr val="accent2">
                  <a:lumMod val="50000"/>
                </a:schemeClr>
              </a:solidFill>
            </a:endParaRPr>
          </a:p>
        </p:txBody>
      </p:sp>
    </p:spTree>
    <p:extLst>
      <p:ext uri="{BB962C8B-B14F-4D97-AF65-F5344CB8AC3E}">
        <p14:creationId xmlns:p14="http://schemas.microsoft.com/office/powerpoint/2010/main" val="1988587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3" y="817582"/>
            <a:ext cx="7416824" cy="1202485"/>
          </a:xfrm>
        </p:spPr>
        <p:txBody>
          <a:bodyPr>
            <a:normAutofit/>
          </a:bodyPr>
          <a:lstStyle/>
          <a:p>
            <a:pPr algn="l"/>
            <a:r>
              <a:rPr lang="ru-RU" sz="2400" b="1" dirty="0" smtClean="0">
                <a:solidFill>
                  <a:schemeClr val="accent2">
                    <a:lumMod val="50000"/>
                  </a:schemeClr>
                </a:solidFill>
                <a:latin typeface="+mn-lt"/>
              </a:rPr>
              <a:t>Цель:</a:t>
            </a:r>
            <a:r>
              <a:rPr lang="ru-RU" sz="2400" dirty="0" smtClean="0">
                <a:solidFill>
                  <a:schemeClr val="accent2">
                    <a:lumMod val="50000"/>
                  </a:schemeClr>
                </a:solidFill>
                <a:latin typeface="+mn-lt"/>
              </a:rPr>
              <a:t/>
            </a:r>
            <a:br>
              <a:rPr lang="ru-RU" sz="2400" dirty="0" smtClean="0">
                <a:solidFill>
                  <a:schemeClr val="accent2">
                    <a:lumMod val="50000"/>
                  </a:schemeClr>
                </a:solidFill>
                <a:latin typeface="+mn-lt"/>
              </a:rPr>
            </a:br>
            <a:r>
              <a:rPr lang="ru-RU" sz="2400" dirty="0">
                <a:solidFill>
                  <a:schemeClr val="accent2">
                    <a:lumMod val="50000"/>
                  </a:schemeClr>
                </a:solidFill>
                <a:latin typeface="+mn-lt"/>
              </a:rPr>
              <a:t>выяснить особенности развития и размножения </a:t>
            </a:r>
            <a:r>
              <a:rPr lang="ru-RU" sz="2400" dirty="0" smtClean="0">
                <a:solidFill>
                  <a:schemeClr val="accent2">
                    <a:lumMod val="50000"/>
                  </a:schemeClr>
                </a:solidFill>
                <a:latin typeface="+mn-lt"/>
              </a:rPr>
              <a:t>плесени.</a:t>
            </a:r>
            <a:endParaRPr lang="ru-RU" sz="2400" dirty="0">
              <a:solidFill>
                <a:schemeClr val="accent2">
                  <a:lumMod val="50000"/>
                </a:schemeClr>
              </a:solidFill>
              <a:latin typeface="+mn-lt"/>
            </a:endParaRPr>
          </a:p>
        </p:txBody>
      </p:sp>
      <p:sp>
        <p:nvSpPr>
          <p:cNvPr id="3" name="Объект 2"/>
          <p:cNvSpPr>
            <a:spLocks noGrp="1"/>
          </p:cNvSpPr>
          <p:nvPr>
            <p:ph idx="1"/>
          </p:nvPr>
        </p:nvSpPr>
        <p:spPr>
          <a:xfrm>
            <a:off x="971600" y="2119257"/>
            <a:ext cx="7272808" cy="3603812"/>
          </a:xfrm>
        </p:spPr>
        <p:txBody>
          <a:bodyPr>
            <a:normAutofit/>
          </a:bodyPr>
          <a:lstStyle/>
          <a:p>
            <a:pPr marL="0" indent="0">
              <a:buNone/>
            </a:pPr>
            <a:r>
              <a:rPr lang="ru-RU" b="1" dirty="0" smtClean="0">
                <a:solidFill>
                  <a:schemeClr val="accent2">
                    <a:lumMod val="50000"/>
                  </a:schemeClr>
                </a:solidFill>
              </a:rPr>
              <a:t>Задачи:</a:t>
            </a:r>
          </a:p>
          <a:p>
            <a:r>
              <a:rPr lang="ru-RU" dirty="0" smtClean="0">
                <a:solidFill>
                  <a:schemeClr val="accent2">
                    <a:lumMod val="50000"/>
                  </a:schemeClr>
                </a:solidFill>
              </a:rPr>
              <a:t>расширить </a:t>
            </a:r>
            <a:r>
              <a:rPr lang="ru-RU" dirty="0">
                <a:solidFill>
                  <a:schemeClr val="accent2">
                    <a:lumMod val="50000"/>
                  </a:schemeClr>
                </a:solidFill>
              </a:rPr>
              <a:t>свои знания о </a:t>
            </a:r>
            <a:r>
              <a:rPr lang="ru-RU" dirty="0" smtClean="0">
                <a:solidFill>
                  <a:schemeClr val="accent2">
                    <a:lumMod val="50000"/>
                  </a:schemeClr>
                </a:solidFill>
              </a:rPr>
              <a:t>плесени; </a:t>
            </a:r>
          </a:p>
          <a:p>
            <a:r>
              <a:rPr lang="ru-RU" dirty="0" smtClean="0">
                <a:solidFill>
                  <a:schemeClr val="accent2">
                    <a:lumMod val="50000"/>
                  </a:schemeClr>
                </a:solidFill>
              </a:rPr>
              <a:t>определить </a:t>
            </a:r>
            <a:r>
              <a:rPr lang="ru-RU" dirty="0">
                <a:solidFill>
                  <a:schemeClr val="accent2">
                    <a:lumMod val="50000"/>
                  </a:schemeClr>
                </a:solidFill>
              </a:rPr>
              <a:t>влияние различных факторов на </a:t>
            </a:r>
            <a:r>
              <a:rPr lang="ru-RU" dirty="0" smtClean="0">
                <a:solidFill>
                  <a:schemeClr val="accent2">
                    <a:lumMod val="50000"/>
                  </a:schemeClr>
                </a:solidFill>
              </a:rPr>
              <a:t>рост плесени;</a:t>
            </a:r>
          </a:p>
          <a:p>
            <a:r>
              <a:rPr lang="ru-RU" dirty="0">
                <a:solidFill>
                  <a:schemeClr val="accent2">
                    <a:lumMod val="50000"/>
                  </a:schemeClr>
                </a:solidFill>
              </a:rPr>
              <a:t>выявить полезные и вредные свойства плесневых грибов</a:t>
            </a:r>
            <a:r>
              <a:rPr lang="ru-RU" dirty="0" smtClean="0">
                <a:solidFill>
                  <a:schemeClr val="accent2">
                    <a:lumMod val="50000"/>
                  </a:schemeClr>
                </a:solidFill>
              </a:rPr>
              <a:t>;</a:t>
            </a:r>
            <a:endParaRPr lang="ru-RU" dirty="0">
              <a:solidFill>
                <a:schemeClr val="accent2">
                  <a:lumMod val="50000"/>
                </a:schemeClr>
              </a:solidFill>
            </a:endParaRPr>
          </a:p>
          <a:p>
            <a:r>
              <a:rPr lang="ru-RU" dirty="0" smtClean="0">
                <a:solidFill>
                  <a:schemeClr val="accent2">
                    <a:lumMod val="50000"/>
                  </a:schemeClr>
                </a:solidFill>
              </a:rPr>
              <a:t>вырастить плесень самому в домашних условиях.</a:t>
            </a:r>
            <a:endParaRPr lang="ru-RU" dirty="0">
              <a:solidFill>
                <a:schemeClr val="accent2">
                  <a:lumMod val="50000"/>
                </a:schemeClr>
              </a:solidFill>
            </a:endParaRPr>
          </a:p>
        </p:txBody>
      </p:sp>
    </p:spTree>
    <p:extLst>
      <p:ext uri="{BB962C8B-B14F-4D97-AF65-F5344CB8AC3E}">
        <p14:creationId xmlns:p14="http://schemas.microsoft.com/office/powerpoint/2010/main" val="21507742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476672"/>
            <a:ext cx="6965245" cy="1202485"/>
          </a:xfrm>
        </p:spPr>
        <p:txBody>
          <a:bodyPr/>
          <a:lstStyle/>
          <a:p>
            <a:r>
              <a:rPr lang="ru-RU" b="1" dirty="0" smtClean="0">
                <a:solidFill>
                  <a:schemeClr val="accent2">
                    <a:lumMod val="50000"/>
                  </a:schemeClr>
                </a:solidFill>
              </a:rPr>
              <a:t>Что такое плесень?</a:t>
            </a:r>
            <a:endParaRPr lang="ru-RU" b="1" dirty="0">
              <a:solidFill>
                <a:schemeClr val="accent2">
                  <a:lumMod val="50000"/>
                </a:schemeClr>
              </a:solidFill>
            </a:endParaRPr>
          </a:p>
        </p:txBody>
      </p:sp>
      <p:sp>
        <p:nvSpPr>
          <p:cNvPr id="3" name="Объект 2"/>
          <p:cNvSpPr>
            <a:spLocks noGrp="1"/>
          </p:cNvSpPr>
          <p:nvPr>
            <p:ph idx="1"/>
          </p:nvPr>
        </p:nvSpPr>
        <p:spPr>
          <a:xfrm>
            <a:off x="1043608" y="1484784"/>
            <a:ext cx="6984776" cy="4464496"/>
          </a:xfrm>
        </p:spPr>
        <p:txBody>
          <a:bodyPr>
            <a:noAutofit/>
          </a:bodyPr>
          <a:lstStyle/>
          <a:p>
            <a:pPr marL="0" indent="0">
              <a:buNone/>
            </a:pPr>
            <a:r>
              <a:rPr lang="ru-RU" sz="1800" dirty="0" smtClean="0">
                <a:solidFill>
                  <a:schemeClr val="accent2">
                    <a:lumMod val="50000"/>
                  </a:schemeClr>
                </a:solidFill>
              </a:rPr>
              <a:t>Плесень </a:t>
            </a:r>
            <a:r>
              <a:rPr lang="ru-RU" sz="1800" dirty="0">
                <a:solidFill>
                  <a:schemeClr val="accent2">
                    <a:lumMod val="50000"/>
                  </a:schemeClr>
                </a:solidFill>
              </a:rPr>
              <a:t>– один из самых древних живых организмов на Земле. Она появилась 200 миллионов лет назад и научилась выживать в любых условиях: в радиации, арктических льдах и открытом космосе. Плесень - это колонии микроскопических грибков. Их насчитывается около 300 000 видов. Плесень состоит из множества клеток, которые образуют длинные разветвлённые нити, называемые гифами. Сплетение этих гиф называется мицелием. Часть гиф оканчиваются спорами. Споры  определяют цвет плесени, а также благодаря им плесень размножается. Споры практически незаметны. Этим она и коварна  — везде проникает, оседает и начинает активно размножаться.</a:t>
            </a:r>
            <a:br>
              <a:rPr lang="ru-RU" sz="1800" dirty="0">
                <a:solidFill>
                  <a:schemeClr val="accent2">
                    <a:lumMod val="50000"/>
                  </a:schemeClr>
                </a:solidFill>
              </a:rPr>
            </a:br>
            <a:r>
              <a:rPr lang="ru-RU" sz="1800" dirty="0">
                <a:solidFill>
                  <a:schemeClr val="accent2">
                    <a:lumMod val="50000"/>
                  </a:schemeClr>
                </a:solidFill>
              </a:rPr>
              <a:t>Плесень токсична и выделяет неприятный запах. Грибки могут расти на самых разных поверхностях – животного или растительного происхождения, на живом и мертвом материале. Ученые находили их даже на ракетном топливе.</a:t>
            </a:r>
          </a:p>
        </p:txBody>
      </p:sp>
    </p:spTree>
    <p:extLst>
      <p:ext uri="{BB962C8B-B14F-4D97-AF65-F5344CB8AC3E}">
        <p14:creationId xmlns:p14="http://schemas.microsoft.com/office/powerpoint/2010/main" val="1346891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620688"/>
            <a:ext cx="5432484" cy="895323"/>
          </a:xfrm>
        </p:spPr>
        <p:txBody>
          <a:bodyPr>
            <a:normAutofit/>
          </a:bodyPr>
          <a:lstStyle/>
          <a:p>
            <a:r>
              <a:rPr lang="ru-RU" b="1" dirty="0" smtClean="0">
                <a:solidFill>
                  <a:schemeClr val="accent2">
                    <a:lumMod val="50000"/>
                  </a:schemeClr>
                </a:solidFill>
              </a:rPr>
              <a:t>Виды плесени:</a:t>
            </a:r>
            <a:endParaRPr lang="ru-RU" b="1" dirty="0">
              <a:solidFill>
                <a:schemeClr val="accent2">
                  <a:lumMod val="50000"/>
                </a:schemeClr>
              </a:solidFill>
            </a:endParaRPr>
          </a:p>
        </p:txBody>
      </p:sp>
      <p:sp>
        <p:nvSpPr>
          <p:cNvPr id="3" name="Объект 2"/>
          <p:cNvSpPr>
            <a:spLocks noGrp="1"/>
          </p:cNvSpPr>
          <p:nvPr>
            <p:ph idx="1"/>
          </p:nvPr>
        </p:nvSpPr>
        <p:spPr>
          <a:xfrm>
            <a:off x="899592" y="1484784"/>
            <a:ext cx="7344816" cy="4608512"/>
          </a:xfrm>
        </p:spPr>
        <p:txBody>
          <a:bodyPr>
            <a:normAutofit fontScale="47500" lnSpcReduction="20000"/>
          </a:bodyPr>
          <a:lstStyle/>
          <a:p>
            <a:r>
              <a:rPr lang="ru-RU" sz="2500" b="1" dirty="0"/>
              <a:t>Чёрная плесень.</a:t>
            </a:r>
            <a:endParaRPr lang="ru-RU" sz="2500" dirty="0"/>
          </a:p>
          <a:p>
            <a:pPr marL="0" indent="0">
              <a:buNone/>
            </a:pPr>
            <a:r>
              <a:rPr lang="ru-RU" sz="2500" dirty="0" smtClean="0"/>
              <a:t>Чёрная </a:t>
            </a:r>
            <a:r>
              <a:rPr lang="ru-RU" sz="2500" dirty="0"/>
              <a:t>плесень – это не один конкретный вид, а целая группа, так как такой цвет могут приобретать разнообразные штаммы на разных этапах развития. Также оттенок может зависеть и от поверхности, на которой грибок поселился.</a:t>
            </a:r>
          </a:p>
          <a:p>
            <a:r>
              <a:rPr lang="ru-RU" sz="2500" b="1" dirty="0"/>
              <a:t>Зелёная плесень</a:t>
            </a:r>
            <a:endParaRPr lang="ru-RU" sz="2500" dirty="0"/>
          </a:p>
          <a:p>
            <a:pPr marL="0" indent="0">
              <a:buNone/>
            </a:pPr>
            <a:r>
              <a:rPr lang="ru-RU" sz="2500" dirty="0"/>
              <a:t>Зелёная плесень – род грибков из группы аскомицетов. Она тоже может считаться весьма распространённой. </a:t>
            </a:r>
            <a:r>
              <a:rPr lang="ru-RU" sz="2500" dirty="0" smtClean="0"/>
              <a:t>Зелёная </a:t>
            </a:r>
            <a:r>
              <a:rPr lang="ru-RU" sz="2500" dirty="0"/>
              <a:t>плесень довольно прихотлива, так как любит повышенную влажность, а также относительное тепло. </a:t>
            </a:r>
            <a:r>
              <a:rPr lang="ru-RU" sz="2500" dirty="0" smtClean="0"/>
              <a:t>Оптимальная </a:t>
            </a:r>
            <a:r>
              <a:rPr lang="ru-RU" sz="2500" dirty="0"/>
              <a:t>для размножения температура – это 20-25 градусов.</a:t>
            </a:r>
          </a:p>
          <a:p>
            <a:r>
              <a:rPr lang="ru-RU" sz="2500" b="1" dirty="0"/>
              <a:t>Розовая плесень</a:t>
            </a:r>
            <a:endParaRPr lang="ru-RU" sz="2500" dirty="0"/>
          </a:p>
          <a:p>
            <a:pPr marL="0" indent="0">
              <a:buNone/>
            </a:pPr>
            <a:r>
              <a:rPr lang="ru-RU" sz="2500" dirty="0"/>
              <a:t>Розовая плесень представлена родом </a:t>
            </a:r>
            <a:r>
              <a:rPr lang="ru-RU" sz="2500" dirty="0" err="1"/>
              <a:t>трихоцетий</a:t>
            </a:r>
            <a:r>
              <a:rPr lang="ru-RU" sz="2500" dirty="0"/>
              <a:t>, который включает в себя около 70 различных видов грибков.</a:t>
            </a:r>
            <a:r>
              <a:rPr lang="ru-RU" sz="2500" b="1" dirty="0"/>
              <a:t> </a:t>
            </a:r>
            <a:r>
              <a:rPr lang="ru-RU" sz="2500" dirty="0"/>
              <a:t>Она выглядит как светло-розовый матовый или слегка пушистый налёт. Чаще всего такие грибки безобидны и безопасны для людей, но всё же употреблять их в пищу не стоит. </a:t>
            </a:r>
          </a:p>
          <a:p>
            <a:r>
              <a:rPr lang="ru-RU" sz="2500" b="1" dirty="0"/>
              <a:t>Белая плесень</a:t>
            </a:r>
            <a:endParaRPr lang="ru-RU" sz="2500" dirty="0"/>
          </a:p>
          <a:p>
            <a:pPr marL="0" indent="0">
              <a:buNone/>
            </a:pPr>
            <a:r>
              <a:rPr lang="ru-RU" sz="2500" dirty="0"/>
              <a:t>Белая плесень тоже распространена, но, как правило, опасений вызывает гораздо меньше. Действительно, она менее опасна. Чаще всего белая плесень поражает почву (в том числе и ту, в которой обитают комнатные растения), деревья, различные растения, а также сыр и хлеб. Некоторые виды используются для изготовления благородных сыров. Грибки выглядят как белый налёт с множеством переплетений тончайших нитей.</a:t>
            </a:r>
          </a:p>
          <a:p>
            <a:r>
              <a:rPr lang="ru-RU" sz="2500" b="1" dirty="0"/>
              <a:t>Голубая плесень</a:t>
            </a:r>
            <a:endParaRPr lang="ru-RU" sz="2500" dirty="0"/>
          </a:p>
          <a:p>
            <a:pPr marL="0" indent="0">
              <a:buNone/>
            </a:pPr>
            <a:r>
              <a:rPr lang="ru-RU" sz="2500" dirty="0"/>
              <a:t>Голубая плесень – это грибки синевы, которые чаще всего поражают дерево. Некоторые виды используются для изготовления сыров. Такие грибки выглядят как голубой налёт. Для людей голубая плесень опасности не представляет.</a:t>
            </a:r>
          </a:p>
          <a:p>
            <a:r>
              <a:rPr lang="ru-RU" sz="2500" b="1" dirty="0"/>
              <a:t>Серая плесень</a:t>
            </a:r>
            <a:endParaRPr lang="ru-RU" sz="2500" dirty="0"/>
          </a:p>
          <a:p>
            <a:pPr marL="0" indent="0">
              <a:buNone/>
            </a:pPr>
            <a:r>
              <a:rPr lang="ru-RU" sz="2500" dirty="0"/>
              <a:t>Серая плесень относится к сапрофитным </a:t>
            </a:r>
            <a:r>
              <a:rPr lang="ru-RU" sz="2500" dirty="0" err="1"/>
              <a:t>микрогрибам</a:t>
            </a:r>
            <a:r>
              <a:rPr lang="ru-RU" sz="2500" dirty="0"/>
              <a:t> и очень опасна для людей. Выглядит она как серый налёт. Серая плесень может поражать как любые поверхности и материалы, так и продукты питания.</a:t>
            </a:r>
          </a:p>
          <a:p>
            <a:endParaRPr lang="ru-RU" dirty="0"/>
          </a:p>
        </p:txBody>
      </p:sp>
    </p:spTree>
    <p:extLst>
      <p:ext uri="{BB962C8B-B14F-4D97-AF65-F5344CB8AC3E}">
        <p14:creationId xmlns:p14="http://schemas.microsoft.com/office/powerpoint/2010/main" val="6764841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548680"/>
            <a:ext cx="6965245" cy="1202485"/>
          </a:xfrm>
        </p:spPr>
        <p:txBody>
          <a:bodyPr>
            <a:normAutofit fontScale="90000"/>
          </a:bodyPr>
          <a:lstStyle/>
          <a:p>
            <a:r>
              <a:rPr lang="ru-RU" b="1" dirty="0" smtClean="0">
                <a:solidFill>
                  <a:schemeClr val="accent2">
                    <a:lumMod val="50000"/>
                  </a:schemeClr>
                </a:solidFill>
              </a:rPr>
              <a:t>Полезные и опасные </a:t>
            </a:r>
            <a:r>
              <a:rPr lang="ru-RU" b="1" dirty="0">
                <a:solidFill>
                  <a:schemeClr val="accent2">
                    <a:lumMod val="50000"/>
                  </a:schemeClr>
                </a:solidFill>
              </a:rPr>
              <a:t>свойства плесени</a:t>
            </a:r>
            <a:endParaRPr lang="ru-RU" dirty="0">
              <a:solidFill>
                <a:schemeClr val="accent2">
                  <a:lumMod val="50000"/>
                </a:schemeClr>
              </a:solidFill>
            </a:endParaRPr>
          </a:p>
        </p:txBody>
      </p:sp>
      <p:sp>
        <p:nvSpPr>
          <p:cNvPr id="4" name="Объект 3"/>
          <p:cNvSpPr>
            <a:spLocks noGrp="1"/>
          </p:cNvSpPr>
          <p:nvPr>
            <p:ph sz="quarter" idx="13"/>
          </p:nvPr>
        </p:nvSpPr>
        <p:spPr>
          <a:xfrm>
            <a:off x="971600" y="1772816"/>
            <a:ext cx="3312368" cy="4392488"/>
          </a:xfrm>
        </p:spPr>
        <p:txBody>
          <a:bodyPr>
            <a:noAutofit/>
          </a:bodyPr>
          <a:lstStyle/>
          <a:p>
            <a:pPr marL="0" indent="274320">
              <a:spcBef>
                <a:spcPts val="0"/>
              </a:spcBef>
            </a:pPr>
            <a:r>
              <a:rPr lang="ru-RU" sz="1400" dirty="0" smtClean="0">
                <a:solidFill>
                  <a:schemeClr val="accent2">
                    <a:lumMod val="50000"/>
                  </a:schemeClr>
                </a:solidFill>
              </a:rPr>
              <a:t>Ни </a:t>
            </a:r>
            <a:r>
              <a:rPr lang="ru-RU" sz="1400" dirty="0">
                <a:solidFill>
                  <a:schemeClr val="accent2">
                    <a:lumMod val="50000"/>
                  </a:schemeClr>
                </a:solidFill>
              </a:rPr>
              <a:t>одна операция в мире не обходится без пенициллиновой терапии. Это лекарство впервые было выведено британским бактериологом Александром Флемингом в 1928 году из штамма плесневого гриба вида </a:t>
            </a:r>
            <a:r>
              <a:rPr lang="ru-RU" sz="1400" dirty="0" err="1">
                <a:solidFill>
                  <a:schemeClr val="accent2">
                    <a:lumMod val="50000"/>
                  </a:schemeClr>
                </a:solidFill>
              </a:rPr>
              <a:t>Пенициллум</a:t>
            </a:r>
            <a:r>
              <a:rPr lang="ru-RU" sz="1400" dirty="0">
                <a:solidFill>
                  <a:schemeClr val="accent2">
                    <a:lumMod val="50000"/>
                  </a:schemeClr>
                </a:solidFill>
              </a:rPr>
              <a:t> </a:t>
            </a:r>
            <a:r>
              <a:rPr lang="ru-RU" sz="1400" dirty="0" err="1">
                <a:solidFill>
                  <a:schemeClr val="accent2">
                    <a:lumMod val="50000"/>
                  </a:schemeClr>
                </a:solidFill>
              </a:rPr>
              <a:t>нотатум</a:t>
            </a:r>
            <a:r>
              <a:rPr lang="ru-RU" sz="1400" dirty="0">
                <a:solidFill>
                  <a:schemeClr val="accent2">
                    <a:lumMod val="50000"/>
                  </a:schemeClr>
                </a:solidFill>
              </a:rPr>
              <a:t>. </a:t>
            </a:r>
            <a:endParaRPr lang="ru-RU" sz="1400" dirty="0" smtClean="0">
              <a:solidFill>
                <a:schemeClr val="accent2">
                  <a:lumMod val="50000"/>
                </a:schemeClr>
              </a:solidFill>
            </a:endParaRPr>
          </a:p>
          <a:p>
            <a:pPr marL="0" indent="274320">
              <a:spcBef>
                <a:spcPts val="0"/>
              </a:spcBef>
            </a:pPr>
            <a:r>
              <a:rPr lang="ru-RU" sz="1400" dirty="0">
                <a:solidFill>
                  <a:schemeClr val="accent2">
                    <a:lumMod val="50000"/>
                  </a:schemeClr>
                </a:solidFill>
              </a:rPr>
              <a:t>С</a:t>
            </a:r>
            <a:r>
              <a:rPr lang="ru-RU" sz="1400" dirty="0" smtClean="0">
                <a:solidFill>
                  <a:schemeClr val="accent2">
                    <a:lumMod val="50000"/>
                  </a:schemeClr>
                </a:solidFill>
              </a:rPr>
              <a:t> </a:t>
            </a:r>
            <a:r>
              <a:rPr lang="ru-RU" sz="1400" dirty="0">
                <a:solidFill>
                  <a:schemeClr val="accent2">
                    <a:lumMod val="50000"/>
                  </a:schemeClr>
                </a:solidFill>
              </a:rPr>
              <a:t>помощью </a:t>
            </a:r>
            <a:r>
              <a:rPr lang="ru-RU" sz="1400" dirty="0" smtClean="0">
                <a:solidFill>
                  <a:schemeClr val="accent2">
                    <a:lumMod val="50000"/>
                  </a:schemeClr>
                </a:solidFill>
              </a:rPr>
              <a:t>некоторых видов плесени готовят </a:t>
            </a:r>
            <a:r>
              <a:rPr lang="ru-RU" sz="1400" dirty="0">
                <a:solidFill>
                  <a:schemeClr val="accent2">
                    <a:lumMod val="50000"/>
                  </a:schemeClr>
                </a:solidFill>
              </a:rPr>
              <a:t>вкусные сыры</a:t>
            </a:r>
            <a:r>
              <a:rPr lang="ru-RU" sz="1400" dirty="0" smtClean="0">
                <a:solidFill>
                  <a:schemeClr val="accent2">
                    <a:lumMod val="50000"/>
                  </a:schemeClr>
                </a:solidFill>
              </a:rPr>
              <a:t>.</a:t>
            </a:r>
          </a:p>
          <a:p>
            <a:pPr marL="0" indent="274320">
              <a:spcBef>
                <a:spcPts val="0"/>
              </a:spcBef>
            </a:pPr>
            <a:r>
              <a:rPr lang="ru-RU" sz="1400" dirty="0">
                <a:solidFill>
                  <a:schemeClr val="accent2">
                    <a:lumMod val="50000"/>
                  </a:schemeClr>
                </a:solidFill>
              </a:rPr>
              <a:t>Также плесень применяется в виноделии. Ягоды винограда, на которых образовалось нужное количество плесени, собирают в определённое время и используют в производстве элитных десертных вин.</a:t>
            </a:r>
          </a:p>
          <a:p>
            <a:pPr marL="0" indent="274320">
              <a:spcBef>
                <a:spcPts val="0"/>
              </a:spcBef>
            </a:pPr>
            <a:r>
              <a:rPr lang="ru-RU" sz="1400" dirty="0">
                <a:solidFill>
                  <a:schemeClr val="accent2">
                    <a:lumMod val="50000"/>
                  </a:schemeClr>
                </a:solidFill>
              </a:rPr>
              <a:t>Основное свойство грибов — разлагать разнообразные органические вещества— используют при биологической очистке сточных </a:t>
            </a:r>
            <a:r>
              <a:rPr lang="ru-RU" sz="1400" dirty="0" smtClean="0">
                <a:solidFill>
                  <a:schemeClr val="accent2">
                    <a:lumMod val="50000"/>
                  </a:schemeClr>
                </a:solidFill>
              </a:rPr>
              <a:t>вод.</a:t>
            </a:r>
            <a:endParaRPr lang="ru-RU" sz="1400" dirty="0">
              <a:solidFill>
                <a:schemeClr val="accent2">
                  <a:lumMod val="50000"/>
                </a:schemeClr>
              </a:solidFill>
            </a:endParaRPr>
          </a:p>
        </p:txBody>
      </p:sp>
      <p:sp>
        <p:nvSpPr>
          <p:cNvPr id="5" name="Объект 4"/>
          <p:cNvSpPr>
            <a:spLocks noGrp="1"/>
          </p:cNvSpPr>
          <p:nvPr>
            <p:ph sz="quarter" idx="14"/>
          </p:nvPr>
        </p:nvSpPr>
        <p:spPr>
          <a:xfrm>
            <a:off x="4211960" y="1700808"/>
            <a:ext cx="4176464" cy="4608512"/>
          </a:xfrm>
        </p:spPr>
        <p:txBody>
          <a:bodyPr>
            <a:noAutofit/>
          </a:bodyPr>
          <a:lstStyle/>
          <a:p>
            <a:pPr marL="0" indent="457200">
              <a:lnSpc>
                <a:spcPct val="120000"/>
              </a:lnSpc>
              <a:spcBef>
                <a:spcPts val="0"/>
              </a:spcBef>
            </a:pPr>
            <a:r>
              <a:rPr lang="ru-RU" sz="1300" dirty="0">
                <a:solidFill>
                  <a:schemeClr val="accent2">
                    <a:lumMod val="50000"/>
                  </a:schemeClr>
                </a:solidFill>
              </a:rPr>
              <a:t>Об опасных свойствах некоторых видов плесени известно уже давно. В 6 веке до н.э. ассирийцы использовали древний вид биологического оружия – спорынью, с помощью которой они отравляли воду в колодцах своих врагов.</a:t>
            </a:r>
            <a:endParaRPr lang="ru-RU" sz="1300" dirty="0" smtClean="0">
              <a:solidFill>
                <a:schemeClr val="accent2">
                  <a:lumMod val="50000"/>
                </a:schemeClr>
              </a:solidFill>
            </a:endParaRPr>
          </a:p>
          <a:p>
            <a:pPr marL="0" indent="457200">
              <a:lnSpc>
                <a:spcPct val="120000"/>
              </a:lnSpc>
              <a:spcBef>
                <a:spcPts val="0"/>
              </a:spcBef>
            </a:pPr>
            <a:r>
              <a:rPr lang="ru-RU" sz="1300" dirty="0" smtClean="0">
                <a:solidFill>
                  <a:schemeClr val="accent2">
                    <a:lumMod val="50000"/>
                  </a:schemeClr>
                </a:solidFill>
              </a:rPr>
              <a:t>К </a:t>
            </a:r>
            <a:r>
              <a:rPr lang="ru-RU" sz="1300" dirty="0">
                <a:solidFill>
                  <a:schemeClr val="accent2">
                    <a:lumMod val="50000"/>
                  </a:schemeClr>
                </a:solidFill>
              </a:rPr>
              <a:t>настоящему времени доказано, что плесени могут быть ответственны за три группы неблагоприятных для человека эффектов: пищевые отравления — </a:t>
            </a:r>
            <a:r>
              <a:rPr lang="ru-RU" sz="1300" dirty="0" err="1">
                <a:solidFill>
                  <a:schemeClr val="accent2">
                    <a:lumMod val="50000"/>
                  </a:schemeClr>
                </a:solidFill>
              </a:rPr>
              <a:t>микотоксикозы</a:t>
            </a:r>
            <a:r>
              <a:rPr lang="ru-RU" sz="1300" dirty="0">
                <a:solidFill>
                  <a:schemeClr val="accent2">
                    <a:lumMod val="50000"/>
                  </a:schemeClr>
                </a:solidFill>
              </a:rPr>
              <a:t>, вызываемые грибами </a:t>
            </a:r>
            <a:r>
              <a:rPr lang="ru-RU" sz="1300" dirty="0" err="1">
                <a:solidFill>
                  <a:schemeClr val="accent2">
                    <a:lumMod val="50000"/>
                  </a:schemeClr>
                </a:solidFill>
              </a:rPr>
              <a:t>микогенные</a:t>
            </a:r>
            <a:r>
              <a:rPr lang="ru-RU" sz="1300" dirty="0">
                <a:solidFill>
                  <a:schemeClr val="accent2">
                    <a:lumMod val="50000"/>
                  </a:schemeClr>
                </a:solidFill>
              </a:rPr>
              <a:t> аллергии и непосредственно грибковые заболевания — микозы</a:t>
            </a:r>
            <a:r>
              <a:rPr lang="ru-RU" sz="1300" dirty="0" smtClean="0">
                <a:solidFill>
                  <a:schemeClr val="accent2">
                    <a:lumMod val="50000"/>
                  </a:schemeClr>
                </a:solidFill>
              </a:rPr>
              <a:t>.</a:t>
            </a:r>
          </a:p>
          <a:p>
            <a:pPr marL="0" indent="457200">
              <a:lnSpc>
                <a:spcPct val="120000"/>
              </a:lnSpc>
              <a:spcBef>
                <a:spcPts val="0"/>
              </a:spcBef>
            </a:pPr>
            <a:r>
              <a:rPr lang="ru-RU" sz="1300" dirty="0" smtClean="0">
                <a:solidFill>
                  <a:schemeClr val="accent2">
                    <a:lumMod val="50000"/>
                  </a:schemeClr>
                </a:solidFill>
              </a:rPr>
              <a:t>Витая в воздухе, споры плесени ждут благоприятного момента, чтоб атаковать. Идеальные условия – 95% влажность, 20 градусов, плохая вентиляция и грязь. В таких условиях она поражает все: бетон, дерево, резину, пластик, окрашенные стены, бумагу, ткани и т. д.</a:t>
            </a:r>
            <a:endParaRPr lang="ru-RU" sz="1300" dirty="0">
              <a:solidFill>
                <a:schemeClr val="accent2">
                  <a:lumMod val="50000"/>
                </a:schemeClr>
              </a:solidFill>
            </a:endParaRPr>
          </a:p>
          <a:p>
            <a:pPr indent="0"/>
            <a:endParaRPr lang="ru-RU" sz="1300" dirty="0"/>
          </a:p>
        </p:txBody>
      </p:sp>
    </p:spTree>
    <p:extLst>
      <p:ext uri="{BB962C8B-B14F-4D97-AF65-F5344CB8AC3E}">
        <p14:creationId xmlns:p14="http://schemas.microsoft.com/office/powerpoint/2010/main" val="1066799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692696"/>
            <a:ext cx="2480156" cy="607291"/>
          </a:xfrm>
        </p:spPr>
        <p:txBody>
          <a:bodyPr>
            <a:normAutofit fontScale="90000"/>
          </a:bodyPr>
          <a:lstStyle/>
          <a:p>
            <a:r>
              <a:rPr lang="ru-RU" b="1" dirty="0" smtClean="0">
                <a:solidFill>
                  <a:schemeClr val="accent2">
                    <a:lumMod val="50000"/>
                  </a:schemeClr>
                </a:solidFill>
              </a:rPr>
              <a:t>Опыт</a:t>
            </a:r>
            <a:endParaRPr lang="ru-RU" b="1" dirty="0">
              <a:solidFill>
                <a:schemeClr val="accent2">
                  <a:lumMod val="50000"/>
                </a:schemeClr>
              </a:solidFill>
            </a:endParaRPr>
          </a:p>
        </p:txBody>
      </p:sp>
      <p:sp>
        <p:nvSpPr>
          <p:cNvPr id="4" name="Объект 3"/>
          <p:cNvSpPr>
            <a:spLocks noGrp="1"/>
          </p:cNvSpPr>
          <p:nvPr>
            <p:ph sz="quarter" idx="13"/>
          </p:nvPr>
        </p:nvSpPr>
        <p:spPr>
          <a:xfrm>
            <a:off x="1259632" y="1412776"/>
            <a:ext cx="3200400" cy="3602736"/>
          </a:xfrm>
        </p:spPr>
        <p:txBody>
          <a:bodyPr>
            <a:normAutofit fontScale="77500" lnSpcReduction="20000"/>
          </a:bodyPr>
          <a:lstStyle/>
          <a:p>
            <a:pPr marL="0" indent="0">
              <a:buNone/>
            </a:pPr>
            <a:r>
              <a:rPr lang="ru-RU" dirty="0" smtClean="0"/>
              <a:t>Я взял 4 кусочка хлеба и поместил их в разные условия:</a:t>
            </a:r>
          </a:p>
          <a:p>
            <a:r>
              <a:rPr lang="ru-RU" dirty="0" smtClean="0"/>
              <a:t>1 кусочек – намочил и положил в холодильник на полку.</a:t>
            </a:r>
          </a:p>
          <a:p>
            <a:r>
              <a:rPr lang="ru-RU" dirty="0" smtClean="0"/>
              <a:t>2 кусочек – намочил и положил на кухонный стол.</a:t>
            </a:r>
          </a:p>
          <a:p>
            <a:r>
              <a:rPr lang="ru-RU" dirty="0" smtClean="0"/>
              <a:t>3 кусочек – намочил и положил в пакет на окно.</a:t>
            </a:r>
          </a:p>
          <a:p>
            <a:r>
              <a:rPr lang="ru-RU" dirty="0" smtClean="0"/>
              <a:t>4 кусочек – намочил и положил в контейнер.</a:t>
            </a:r>
          </a:p>
          <a:p>
            <a:endParaRPr lang="ru-RU" dirty="0"/>
          </a:p>
        </p:txBody>
      </p:sp>
      <p:sp>
        <p:nvSpPr>
          <p:cNvPr id="5" name="Объект 4"/>
          <p:cNvSpPr>
            <a:spLocks noGrp="1"/>
          </p:cNvSpPr>
          <p:nvPr>
            <p:ph sz="quarter" idx="14"/>
          </p:nvPr>
        </p:nvSpPr>
        <p:spPr>
          <a:xfrm>
            <a:off x="4860032" y="1484784"/>
            <a:ext cx="3200400" cy="3605212"/>
          </a:xfrm>
        </p:spPr>
        <p:txBody>
          <a:bodyPr>
            <a:normAutofit fontScale="92500" lnSpcReduction="20000"/>
          </a:bodyPr>
          <a:lstStyle/>
          <a:p>
            <a:r>
              <a:rPr lang="ru-RU" dirty="0" smtClean="0"/>
              <a:t>Через 10 дней я посмотрел, что у меня получилось.</a:t>
            </a:r>
          </a:p>
          <a:p>
            <a:r>
              <a:rPr lang="ru-RU" dirty="0" smtClean="0"/>
              <a:t>1 и 2 кусочки хлеба засохли.</a:t>
            </a:r>
          </a:p>
          <a:p>
            <a:r>
              <a:rPr lang="ru-RU" dirty="0" smtClean="0"/>
              <a:t>3 кусочек покрылся местами  3 видами плесени: красной, черной и голубой.</a:t>
            </a:r>
          </a:p>
          <a:p>
            <a:r>
              <a:rPr lang="ru-RU" dirty="0" smtClean="0"/>
              <a:t>4 кусочек весь покрылся голубой плесенью.</a:t>
            </a:r>
            <a:endParaRPr lang="ru-RU" dirty="0"/>
          </a:p>
        </p:txBody>
      </p:sp>
      <p:pic>
        <p:nvPicPr>
          <p:cNvPr id="1026" name="Picture 2" descr="C:\Users\user\Desktop\Аксенов\IMG_20220419_081439.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6660232" y="5010942"/>
            <a:ext cx="1374655" cy="173536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Desktop\Аксенов\IMG_20220419_081527.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5756" y="5024828"/>
            <a:ext cx="1615704" cy="17214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user\Desktop\Аксенов\IMG_20220419_081635.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15616" y="5049857"/>
            <a:ext cx="1211015" cy="165753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user\Desktop\Аксенов\IMG_20220419_08163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43808" y="5037873"/>
            <a:ext cx="1109094" cy="16815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63903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620688"/>
            <a:ext cx="6965245" cy="1202485"/>
          </a:xfrm>
        </p:spPr>
        <p:txBody>
          <a:bodyPr/>
          <a:lstStyle/>
          <a:p>
            <a:r>
              <a:rPr lang="ru-RU" b="1" dirty="0" smtClean="0">
                <a:solidFill>
                  <a:schemeClr val="accent2">
                    <a:lumMod val="50000"/>
                  </a:schemeClr>
                </a:solidFill>
              </a:rPr>
              <a:t>Выводы:</a:t>
            </a:r>
            <a:endParaRPr lang="ru-RU" b="1" dirty="0">
              <a:solidFill>
                <a:schemeClr val="accent2">
                  <a:lumMod val="50000"/>
                </a:schemeClr>
              </a:solidFill>
            </a:endParaRPr>
          </a:p>
        </p:txBody>
      </p:sp>
      <p:sp>
        <p:nvSpPr>
          <p:cNvPr id="3" name="Объект 2"/>
          <p:cNvSpPr>
            <a:spLocks noGrp="1"/>
          </p:cNvSpPr>
          <p:nvPr>
            <p:ph idx="1"/>
          </p:nvPr>
        </p:nvSpPr>
        <p:spPr>
          <a:xfrm>
            <a:off x="827584" y="1772816"/>
            <a:ext cx="7488832" cy="4320479"/>
          </a:xfrm>
        </p:spPr>
        <p:txBody>
          <a:bodyPr>
            <a:normAutofit fontScale="70000" lnSpcReduction="20000"/>
          </a:bodyPr>
          <a:lstStyle/>
          <a:p>
            <a:r>
              <a:rPr lang="ru-RU" sz="2900" dirty="0" smtClean="0">
                <a:solidFill>
                  <a:schemeClr val="accent2">
                    <a:lumMod val="50000"/>
                  </a:schemeClr>
                </a:solidFill>
              </a:rPr>
              <a:t>Я узнал, что такое плесень и какие виды плесени бывают.</a:t>
            </a:r>
            <a:r>
              <a:rPr lang="ru-RU" sz="2900" dirty="0">
                <a:solidFill>
                  <a:schemeClr val="accent2">
                    <a:lumMod val="50000"/>
                  </a:schemeClr>
                </a:solidFill>
              </a:rPr>
              <a:t> </a:t>
            </a:r>
            <a:endParaRPr lang="ru-RU" sz="2900" dirty="0" smtClean="0">
              <a:solidFill>
                <a:schemeClr val="accent2">
                  <a:lumMod val="50000"/>
                </a:schemeClr>
              </a:solidFill>
            </a:endParaRPr>
          </a:p>
          <a:p>
            <a:r>
              <a:rPr lang="ru-RU" sz="2900" i="1" dirty="0" smtClean="0">
                <a:solidFill>
                  <a:schemeClr val="accent2">
                    <a:lumMod val="50000"/>
                  </a:schemeClr>
                </a:solidFill>
              </a:rPr>
              <a:t>Я много узнал о полезных и опасных свойствах плесени.</a:t>
            </a:r>
          </a:p>
          <a:p>
            <a:r>
              <a:rPr lang="ru-RU" sz="2900" i="1" dirty="0" smtClean="0">
                <a:solidFill>
                  <a:schemeClr val="accent2">
                    <a:lumMod val="50000"/>
                  </a:schemeClr>
                </a:solidFill>
              </a:rPr>
              <a:t>У меня получилось вырастить несколько видов плесени.</a:t>
            </a:r>
          </a:p>
          <a:p>
            <a:r>
              <a:rPr lang="ru-RU" sz="2900" i="1" dirty="0" smtClean="0">
                <a:solidFill>
                  <a:schemeClr val="accent2">
                    <a:lumMod val="50000"/>
                  </a:schemeClr>
                </a:solidFill>
              </a:rPr>
              <a:t>Я выяснил опытным путем, что главным </a:t>
            </a:r>
            <a:r>
              <a:rPr lang="ru-RU" sz="2900" i="1" dirty="0">
                <a:solidFill>
                  <a:schemeClr val="accent2">
                    <a:lumMod val="50000"/>
                  </a:schemeClr>
                </a:solidFill>
              </a:rPr>
              <a:t>условием для появления и роста плесени является влажность, повышенная температура воздуха и плохой воздухообмен. Чем выше температура воздуха и больше влажность, тем появление и развитие происходит быстрее.  При сухом воздухе плесень не появляется, хлеб черствеет.</a:t>
            </a:r>
            <a:endParaRPr lang="ru-RU" sz="2900" dirty="0" smtClean="0">
              <a:solidFill>
                <a:schemeClr val="accent2">
                  <a:lumMod val="50000"/>
                </a:schemeClr>
              </a:solidFill>
            </a:endParaRPr>
          </a:p>
          <a:p>
            <a:pPr marL="0" indent="0">
              <a:buNone/>
            </a:pPr>
            <a:r>
              <a:rPr lang="ru-RU" sz="2900" dirty="0" smtClean="0">
                <a:solidFill>
                  <a:schemeClr val="accent2">
                    <a:lumMod val="50000"/>
                  </a:schemeClr>
                </a:solidFill>
              </a:rPr>
              <a:t>Таким </a:t>
            </a:r>
            <a:r>
              <a:rPr lang="ru-RU" sz="2900" dirty="0">
                <a:solidFill>
                  <a:schemeClr val="accent2">
                    <a:lumMod val="50000"/>
                  </a:schemeClr>
                </a:solidFill>
              </a:rPr>
              <a:t>образом, </a:t>
            </a:r>
            <a:r>
              <a:rPr lang="ru-RU" sz="2900" dirty="0" smtClean="0">
                <a:solidFill>
                  <a:schemeClr val="accent2">
                    <a:lumMod val="50000"/>
                  </a:schemeClr>
                </a:solidFill>
              </a:rPr>
              <a:t>людям не </a:t>
            </a:r>
            <a:r>
              <a:rPr lang="ru-RU" sz="2900" dirty="0">
                <a:solidFill>
                  <a:schemeClr val="accent2">
                    <a:lumMod val="50000"/>
                  </a:schemeClr>
                </a:solidFill>
              </a:rPr>
              <a:t>надо бояться плесени, она приносит </a:t>
            </a:r>
            <a:r>
              <a:rPr lang="ru-RU" sz="2900" dirty="0" smtClean="0">
                <a:solidFill>
                  <a:schemeClr val="accent2">
                    <a:lumMod val="50000"/>
                  </a:schemeClr>
                </a:solidFill>
              </a:rPr>
              <a:t>много пользы. </a:t>
            </a:r>
            <a:r>
              <a:rPr lang="ru-RU" sz="2900" dirty="0">
                <a:solidFill>
                  <a:schemeClr val="accent2">
                    <a:lumMod val="50000"/>
                  </a:schemeClr>
                </a:solidFill>
              </a:rPr>
              <a:t>Н</a:t>
            </a:r>
            <a:r>
              <a:rPr lang="ru-RU" sz="2900" dirty="0" smtClean="0">
                <a:solidFill>
                  <a:schemeClr val="accent2">
                    <a:lumMod val="50000"/>
                  </a:schemeClr>
                </a:solidFill>
              </a:rPr>
              <a:t>о чтобы она не появилась дома, надо чаще прибираться и проветривать. Нельзя есть продукты с плесенью, а чтобы она на них не появлялась, необходимо правильно их хранить.</a:t>
            </a:r>
            <a:endParaRPr lang="ru-RU" sz="2900" dirty="0">
              <a:solidFill>
                <a:schemeClr val="accent2">
                  <a:lumMod val="50000"/>
                </a:schemeClr>
              </a:solidFill>
            </a:endParaRPr>
          </a:p>
          <a:p>
            <a:endParaRPr lang="ru-RU" dirty="0"/>
          </a:p>
        </p:txBody>
      </p:sp>
    </p:spTree>
    <p:extLst>
      <p:ext uri="{BB962C8B-B14F-4D97-AF65-F5344CB8AC3E}">
        <p14:creationId xmlns:p14="http://schemas.microsoft.com/office/powerpoint/2010/main" val="7848964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71600" y="1772816"/>
            <a:ext cx="7416824" cy="2232248"/>
          </a:xfrm>
        </p:spPr>
        <p:txBody>
          <a:bodyPr>
            <a:noAutofit/>
          </a:bodyPr>
          <a:lstStyle/>
          <a:p>
            <a:r>
              <a:rPr lang="ru-RU" sz="5400" dirty="0" smtClean="0">
                <a:solidFill>
                  <a:schemeClr val="accent2">
                    <a:lumMod val="50000"/>
                  </a:schemeClr>
                </a:solidFill>
              </a:rPr>
              <a:t>Спасибо за внимание!</a:t>
            </a:r>
            <a:endParaRPr lang="ru-RU" sz="5400" dirty="0">
              <a:solidFill>
                <a:schemeClr val="accent2">
                  <a:lumMod val="50000"/>
                </a:schemeClr>
              </a:solidFill>
            </a:endParaRPr>
          </a:p>
        </p:txBody>
      </p:sp>
    </p:spTree>
    <p:extLst>
      <p:ext uri="{BB962C8B-B14F-4D97-AF65-F5344CB8AC3E}">
        <p14:creationId xmlns:p14="http://schemas.microsoft.com/office/powerpoint/2010/main" val="3432502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Кнопка">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Кнопка">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нопка">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167</TotalTime>
  <Words>558</Words>
  <Application>Microsoft Office PowerPoint</Application>
  <PresentationFormat>Экран (4:3)</PresentationFormat>
  <Paragraphs>56</Paragraphs>
  <Slides>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Brush Script MT</vt:lpstr>
      <vt:lpstr>Constantia</vt:lpstr>
      <vt:lpstr>Franklin Gothic Book</vt:lpstr>
      <vt:lpstr>Rage Italic</vt:lpstr>
      <vt:lpstr>Кнопка</vt:lpstr>
      <vt:lpstr>Проектно-исследовательская работа:  «Плесень – вред или польза?»</vt:lpstr>
      <vt:lpstr>Актуальность</vt:lpstr>
      <vt:lpstr>Цель: выяснить особенности развития и размножения плесени.</vt:lpstr>
      <vt:lpstr>Что такое плесень?</vt:lpstr>
      <vt:lpstr>Виды плесени:</vt:lpstr>
      <vt:lpstr>Полезные и опасные свойства плесени</vt:lpstr>
      <vt:lpstr>Опыт</vt:lpstr>
      <vt:lpstr>Выводы:</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Проектно-исследовательская работа:  «Плесень – вред или польза?»</dc:title>
  <dc:creator>Татьяна Жирякова</dc:creator>
  <cp:lastModifiedBy>8 cabinet</cp:lastModifiedBy>
  <cp:revision>14</cp:revision>
  <dcterms:created xsi:type="dcterms:W3CDTF">2022-04-19T02:03:13Z</dcterms:created>
  <dcterms:modified xsi:type="dcterms:W3CDTF">2023-02-02T07:44:43Z</dcterms:modified>
</cp:coreProperties>
</file>