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4" r:id="rId4"/>
    <p:sldId id="265" r:id="rId5"/>
    <p:sldId id="266" r:id="rId6"/>
    <p:sldId id="267" r:id="rId7"/>
    <p:sldId id="268" r:id="rId8"/>
    <p:sldId id="270" r:id="rId9"/>
    <p:sldId id="272" r:id="rId10"/>
    <p:sldId id="271" r:id="rId11"/>
    <p:sldId id="269" r:id="rId12"/>
    <p:sldId id="273" r:id="rId13"/>
    <p:sldId id="27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111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75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cat>
            <c:strRef>
              <c:f>Лист1!$A$2:$A$5</c:f>
              <c:strCache>
                <c:ptCount val="4"/>
                <c:pt idx="0">
                  <c:v>Балаши</c:v>
                </c:pt>
                <c:pt idx="1">
                  <c:v>Северный </c:v>
                </c:pt>
                <c:pt idx="2">
                  <c:v> </c:v>
                </c:pt>
                <c:pt idx="3">
                  <c:v> 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86</c:v>
                </c:pt>
                <c:pt idx="1">
                  <c:v>33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BAE-475E-AABE-EBC23B4216E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egendEntry>
        <c:idx val="2"/>
        <c:delete val="1"/>
      </c:legendEntry>
      <c:legendEntry>
        <c:idx val="3"/>
        <c:delete val="1"/>
      </c:legendEntry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9878407230114528E-2"/>
          <c:y val="0.19456638835114237"/>
          <c:w val="0.93012159276988549"/>
          <c:h val="0.65425270238138922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numRef>
              <c:f>Лист1!$A$2:$A$8</c:f>
              <c:numCache>
                <c:formatCode>General</c:formatCode>
                <c:ptCount val="7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</c:numCache>
            </c:num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21</c:v>
                </c:pt>
                <c:pt idx="1">
                  <c:v>10</c:v>
                </c:pt>
                <c:pt idx="2">
                  <c:v>25</c:v>
                </c:pt>
                <c:pt idx="3">
                  <c:v>17</c:v>
                </c:pt>
                <c:pt idx="4">
                  <c:v>17</c:v>
                </c:pt>
                <c:pt idx="5">
                  <c:v>13</c:v>
                </c:pt>
                <c:pt idx="6">
                  <c:v>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ED2-402F-9636-2411A77E30D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40077184"/>
        <c:axId val="40078720"/>
        <c:axId val="0"/>
      </c:bar3DChart>
      <c:catAx>
        <c:axId val="400771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>
                <a:solidFill>
                  <a:srgbClr val="0000FF"/>
                </a:solidFill>
              </a:defRPr>
            </a:pPr>
            <a:endParaRPr lang="ru-RU"/>
          </a:p>
        </c:txPr>
        <c:crossAx val="40078720"/>
        <c:crosses val="autoZero"/>
        <c:auto val="1"/>
        <c:lblAlgn val="ctr"/>
        <c:lblOffset val="100"/>
        <c:noMultiLvlLbl val="0"/>
      </c:catAx>
      <c:valAx>
        <c:axId val="4007872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>
                <a:solidFill>
                  <a:srgbClr val="0000FF"/>
                </a:solidFill>
              </a:defRPr>
            </a:pPr>
            <a:endParaRPr lang="ru-RU"/>
          </a:p>
        </c:txPr>
        <c:crossAx val="4007718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мальчики</c:v>
                </c:pt>
              </c:strCache>
            </c:strRef>
          </c:tx>
          <c:invertIfNegative val="0"/>
          <c:cat>
            <c:numRef>
              <c:f>Лист1!$A$2:$A$8</c:f>
              <c:numCache>
                <c:formatCode>General</c:formatCode>
                <c:ptCount val="7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</c:numCache>
            </c:num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10</c:v>
                </c:pt>
                <c:pt idx="1">
                  <c:v>4</c:v>
                </c:pt>
                <c:pt idx="2">
                  <c:v>13</c:v>
                </c:pt>
                <c:pt idx="3">
                  <c:v>11</c:v>
                </c:pt>
                <c:pt idx="4">
                  <c:v>8</c:v>
                </c:pt>
                <c:pt idx="5">
                  <c:v>7</c:v>
                </c:pt>
                <c:pt idx="6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231-48A8-8648-B9D9B3BF9C20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девочки</c:v>
                </c:pt>
              </c:strCache>
            </c:strRef>
          </c:tx>
          <c:invertIfNegative val="0"/>
          <c:cat>
            <c:numRef>
              <c:f>Лист1!$A$2:$A$8</c:f>
              <c:numCache>
                <c:formatCode>General</c:formatCode>
                <c:ptCount val="7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</c:numCache>
            </c:numRef>
          </c:cat>
          <c:val>
            <c:numRef>
              <c:f>Лист1!$C$2:$C$8</c:f>
              <c:numCache>
                <c:formatCode>General</c:formatCode>
                <c:ptCount val="7"/>
                <c:pt idx="0">
                  <c:v>11</c:v>
                </c:pt>
                <c:pt idx="1">
                  <c:v>6</c:v>
                </c:pt>
                <c:pt idx="2">
                  <c:v>12</c:v>
                </c:pt>
                <c:pt idx="3">
                  <c:v>6</c:v>
                </c:pt>
                <c:pt idx="4">
                  <c:v>9</c:v>
                </c:pt>
                <c:pt idx="5">
                  <c:v>6</c:v>
                </c:pt>
                <c:pt idx="6">
                  <c:v>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231-48A8-8648-B9D9B3BF9C20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 2</c:v>
                </c:pt>
              </c:strCache>
            </c:strRef>
          </c:tx>
          <c:invertIfNegative val="0"/>
          <c:cat>
            <c:numRef>
              <c:f>Лист1!$A$2:$A$8</c:f>
              <c:numCache>
                <c:formatCode>General</c:formatCode>
                <c:ptCount val="7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</c:numCache>
            </c:numRef>
          </c:cat>
          <c:val>
            <c:numRef>
              <c:f>Лист1!$D$2:$D$8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231-48A8-8648-B9D9B3BF9C2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3844608"/>
        <c:axId val="33846400"/>
        <c:axId val="0"/>
      </c:bar3DChart>
      <c:catAx>
        <c:axId val="338446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>
                <a:solidFill>
                  <a:srgbClr val="0000FF"/>
                </a:solidFill>
                <a:latin typeface="Georgia" pitchFamily="18" charset="0"/>
              </a:defRPr>
            </a:pPr>
            <a:endParaRPr lang="ru-RU"/>
          </a:p>
        </c:txPr>
        <c:crossAx val="33846400"/>
        <c:crosses val="autoZero"/>
        <c:auto val="1"/>
        <c:lblAlgn val="ctr"/>
        <c:lblOffset val="100"/>
        <c:noMultiLvlLbl val="0"/>
      </c:catAx>
      <c:valAx>
        <c:axId val="3384640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>
                <a:solidFill>
                  <a:srgbClr val="0000FF"/>
                </a:solidFill>
                <a:latin typeface="Georgia" pitchFamily="18" charset="0"/>
              </a:defRPr>
            </a:pPr>
            <a:endParaRPr lang="ru-RU"/>
          </a:p>
        </c:txPr>
        <c:crossAx val="33844608"/>
        <c:crosses val="autoZero"/>
        <c:crossBetween val="between"/>
      </c:valAx>
    </c:plotArea>
    <c:legend>
      <c:legendPos val="r"/>
      <c:legendEntry>
        <c:idx val="2"/>
        <c:delete val="1"/>
      </c:legendEntry>
      <c:layout>
        <c:manualLayout>
          <c:xMode val="edge"/>
          <c:yMode val="edge"/>
          <c:x val="0.81828698326448579"/>
          <c:y val="0.41326500984251968"/>
          <c:w val="0.18171301673551424"/>
          <c:h val="0.17346998031496064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национальный вопрос в % составе.</c:v>
                </c:pt>
              </c:strCache>
            </c:strRef>
          </c:tx>
          <c:explosion val="25"/>
          <c:dLbls>
            <c:dLbl>
              <c:idx val="1"/>
              <c:tx>
                <c:rich>
                  <a:bodyPr/>
                  <a:lstStyle/>
                  <a:p>
                    <a:r>
                      <a:rPr lang="en-US" smtClean="0"/>
                      <a:t>67%</a:t>
                    </a:r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A751-433A-81AA-82E53A0D8DAD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smtClean="0"/>
                      <a:t>4%</a:t>
                    </a:r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751-433A-81AA-82E53A0D8DAD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Русские </c:v>
                </c:pt>
                <c:pt idx="1">
                  <c:v>Курды</c:v>
                </c:pt>
                <c:pt idx="2">
                  <c:v>Казахи</c:v>
                </c:pt>
              </c:strCache>
            </c:strRef>
          </c:cat>
          <c:val>
            <c:numRef>
              <c:f>Лист1!$B$2:$B$4</c:f>
              <c:numCache>
                <c:formatCode>0.00%</c:formatCode>
                <c:ptCount val="3"/>
                <c:pt idx="0">
                  <c:v>0.28999999999999998</c:v>
                </c:pt>
                <c:pt idx="1">
                  <c:v>0.67</c:v>
                </c:pt>
                <c:pt idx="2">
                  <c:v>0.04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751-433A-81AA-82E53A0D8DAD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</c:plotArea>
    <c:legend>
      <c:legendPos val="t"/>
      <c:layout>
        <c:manualLayout>
          <c:xMode val="edge"/>
          <c:yMode val="edge"/>
          <c:x val="1.1668660398840416E-2"/>
          <c:y val="2.0914886293832743E-2"/>
          <c:w val="0.97874437818340132"/>
          <c:h val="9.1486982541833892E-2"/>
        </c:manualLayout>
      </c:layout>
      <c:overlay val="0"/>
      <c:txPr>
        <a:bodyPr/>
        <a:lstStyle/>
        <a:p>
          <a:pPr>
            <a:defRPr b="1">
              <a:solidFill>
                <a:srgbClr val="0000FF"/>
              </a:solidFill>
              <a:latin typeface="Georgia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view3D>
      <c:rotX val="15"/>
      <c:rotY val="20"/>
      <c:depthPercent val="5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0990973941856923E-2"/>
          <c:y val="5.0194748761866942E-2"/>
          <c:w val="0.90841345911060389"/>
          <c:h val="0.55098036623415336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 4</c:v>
                </c:pt>
              </c:strCache>
            </c:strRef>
          </c:tx>
          <c:invertIfNegative val="0"/>
          <c:cat>
            <c:strRef>
              <c:f>Лист1!$A$2:$A$8</c:f>
              <c:strCache>
                <c:ptCount val="7"/>
                <c:pt idx="0">
                  <c:v>2016-2017 уч.год</c:v>
                </c:pt>
                <c:pt idx="1">
                  <c:v>2017-2018 уч.год</c:v>
                </c:pt>
                <c:pt idx="2">
                  <c:v>2018-2019 уч.год</c:v>
                </c:pt>
                <c:pt idx="3">
                  <c:v>2019-2020 уч.год</c:v>
                </c:pt>
                <c:pt idx="4">
                  <c:v>2020-2021 уч.год</c:v>
                </c:pt>
                <c:pt idx="5">
                  <c:v>2021-2022 уч.год</c:v>
                </c:pt>
                <c:pt idx="6">
                  <c:v>2022-2023 уч.год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21</c:v>
                </c:pt>
                <c:pt idx="1">
                  <c:v>14</c:v>
                </c:pt>
                <c:pt idx="2">
                  <c:v>21</c:v>
                </c:pt>
                <c:pt idx="3">
                  <c:v>20</c:v>
                </c:pt>
                <c:pt idx="4">
                  <c:v>18</c:v>
                </c:pt>
                <c:pt idx="5">
                  <c:v>10</c:v>
                </c:pt>
                <c:pt idx="6">
                  <c:v>15</c:v>
                </c:pt>
              </c:numCache>
            </c:numRef>
          </c:val>
          <c:shape val="cylinder"/>
          <c:extLst>
            <c:ext xmlns:c16="http://schemas.microsoft.com/office/drawing/2014/chart" uri="{C3380CC4-5D6E-409C-BE32-E72D297353CC}">
              <c16:uniqueId val="{00000000-6A87-43CE-B2FD-C599A7D0EC1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3909376"/>
        <c:axId val="33927552"/>
        <c:axId val="0"/>
      </c:bar3DChart>
      <c:catAx>
        <c:axId val="339093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>
                <a:solidFill>
                  <a:srgbClr val="0000FF"/>
                </a:solidFill>
                <a:latin typeface="Georgia" pitchFamily="18" charset="0"/>
              </a:defRPr>
            </a:pPr>
            <a:endParaRPr lang="ru-RU"/>
          </a:p>
        </c:txPr>
        <c:crossAx val="33927552"/>
        <c:crosses val="autoZero"/>
        <c:auto val="1"/>
        <c:lblAlgn val="ctr"/>
        <c:lblOffset val="100"/>
        <c:noMultiLvlLbl val="0"/>
      </c:catAx>
      <c:valAx>
        <c:axId val="3392755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3909376"/>
        <c:crosses val="autoZero"/>
        <c:crossBetween val="between"/>
      </c:valAx>
    </c:plotArea>
    <c:plotVisOnly val="1"/>
    <c:dispBlanksAs val="gap"/>
    <c:showDLblsOverMax val="0"/>
  </c:chart>
  <c:spPr>
    <a:effectLst>
      <a:glow rad="228600">
        <a:schemeClr val="accent4">
          <a:satMod val="175000"/>
          <a:alpha val="40000"/>
        </a:schemeClr>
      </a:glow>
    </a:effectLst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view3D>
      <c:rotX val="15"/>
      <c:rotY val="20"/>
      <c:depthPercent val="5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32467219564472866"/>
          <c:y val="6.4610045501430874E-2"/>
          <c:w val="0.64802096695152245"/>
          <c:h val="0.74198149012574965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 4</c:v>
                </c:pt>
              </c:strCache>
            </c:strRef>
          </c:tx>
          <c:invertIfNegative val="0"/>
          <c:cat>
            <c:strRef>
              <c:f>Лист1!$A$2:$A$8</c:f>
              <c:strCache>
                <c:ptCount val="7"/>
                <c:pt idx="0">
                  <c:v>2016-2017 уч.год</c:v>
                </c:pt>
                <c:pt idx="1">
                  <c:v>2017-2018 уч.год</c:v>
                </c:pt>
                <c:pt idx="2">
                  <c:v>2018-2019 уч.год</c:v>
                </c:pt>
                <c:pt idx="3">
                  <c:v>2019-2020 уч.год</c:v>
                </c:pt>
                <c:pt idx="4">
                  <c:v>2020-2021 уч.год</c:v>
                </c:pt>
                <c:pt idx="5">
                  <c:v>2021-2022 уч.год</c:v>
                </c:pt>
                <c:pt idx="6">
                  <c:v>2022-2023 уч.год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21</c:v>
                </c:pt>
                <c:pt idx="1">
                  <c:v>14</c:v>
                </c:pt>
                <c:pt idx="2">
                  <c:v>21</c:v>
                </c:pt>
                <c:pt idx="3">
                  <c:v>20</c:v>
                </c:pt>
                <c:pt idx="4">
                  <c:v>18</c:v>
                </c:pt>
                <c:pt idx="5">
                  <c:v>10</c:v>
                </c:pt>
                <c:pt idx="6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E75-41F1-A590-B2ADD3F3864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0237312"/>
        <c:axId val="40243200"/>
        <c:axId val="0"/>
      </c:bar3DChart>
      <c:catAx>
        <c:axId val="40237312"/>
        <c:scaling>
          <c:orientation val="maxMin"/>
        </c:scaling>
        <c:delete val="0"/>
        <c:axPos val="l"/>
        <c:numFmt formatCode="General" sourceLinked="1"/>
        <c:majorTickMark val="in"/>
        <c:minorTickMark val="none"/>
        <c:tickLblPos val="nextTo"/>
        <c:txPr>
          <a:bodyPr/>
          <a:lstStyle/>
          <a:p>
            <a:pPr>
              <a:defRPr b="1">
                <a:solidFill>
                  <a:srgbClr val="0000FF"/>
                </a:solidFill>
                <a:latin typeface="Georgia" pitchFamily="18" charset="0"/>
              </a:defRPr>
            </a:pPr>
            <a:endParaRPr lang="ru-RU"/>
          </a:p>
        </c:txPr>
        <c:crossAx val="40243200"/>
        <c:crosses val="autoZero"/>
        <c:auto val="1"/>
        <c:lblAlgn val="ctr"/>
        <c:lblOffset val="100"/>
        <c:tickLblSkip val="1"/>
        <c:noMultiLvlLbl val="0"/>
      </c:catAx>
      <c:valAx>
        <c:axId val="40243200"/>
        <c:scaling>
          <c:orientation val="minMax"/>
        </c:scaling>
        <c:delete val="0"/>
        <c:axPos val="t"/>
        <c:majorGridlines/>
        <c:numFmt formatCode="General" sourceLinked="1"/>
        <c:majorTickMark val="out"/>
        <c:minorTickMark val="none"/>
        <c:tickLblPos val="nextTo"/>
        <c:crossAx val="40237312"/>
        <c:crosses val="autoZero"/>
        <c:crossBetween val="between"/>
      </c:valAx>
    </c:plotArea>
    <c:plotVisOnly val="1"/>
    <c:dispBlanksAs val="gap"/>
    <c:showDLblsOverMax val="0"/>
  </c:chart>
  <c:spPr>
    <a:effectLst>
      <a:glow rad="228600">
        <a:schemeClr val="accent4">
          <a:satMod val="175000"/>
          <a:alpha val="40000"/>
        </a:schemeClr>
      </a:glow>
    </a:effectLst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0.46038</cdr:x>
      <cdr:y>0.536</cdr:y>
    </cdr:from>
    <cdr:to>
      <cdr:x>0.55091</cdr:x>
      <cdr:y>0.72914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563552" y="1598692"/>
          <a:ext cx="504056" cy="5760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dirty="0"/>
        </a:p>
        <a:p xmlns:a="http://schemas.openxmlformats.org/drawingml/2006/main">
          <a:r>
            <a:rPr lang="ru-RU" sz="2400" dirty="0" smtClean="0"/>
            <a:t> </a:t>
          </a:r>
          <a:endParaRPr lang="ru-RU" sz="2400" dirty="0"/>
        </a:p>
      </cdr:txBody>
    </cdr:sp>
  </cdr:relSizeAnchor>
  <cdr:relSizeAnchor xmlns:cdr="http://schemas.openxmlformats.org/drawingml/2006/chartDrawing">
    <cdr:from>
      <cdr:x>0.23277</cdr:x>
      <cdr:y>0.27043</cdr:y>
    </cdr:from>
    <cdr:to>
      <cdr:x>0.33623</cdr:x>
      <cdr:y>0.44429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296144" y="806604"/>
          <a:ext cx="576064" cy="51853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0.16811</cdr:x>
      <cdr:y>0.17386</cdr:y>
    </cdr:from>
    <cdr:to>
      <cdr:x>0.27157</cdr:x>
      <cdr:y>0.32046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936104" y="518572"/>
          <a:ext cx="576064" cy="43723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0.40089</cdr:x>
      <cdr:y>0.56015</cdr:y>
    </cdr:from>
    <cdr:to>
      <cdr:x>0.54314</cdr:x>
      <cdr:y>0.77743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232249" y="1670700"/>
          <a:ext cx="792088" cy="64807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2400" b="1" dirty="0" smtClean="0">
              <a:solidFill>
                <a:schemeClr val="bg1"/>
              </a:solidFill>
              <a:latin typeface="Georgia" pitchFamily="18" charset="0"/>
            </a:rPr>
            <a:t>72%</a:t>
          </a:r>
          <a:endParaRPr lang="ru-RU" sz="2400" b="1" dirty="0">
            <a:solidFill>
              <a:schemeClr val="bg1"/>
            </a:solidFill>
            <a:latin typeface="Georgia" pitchFamily="18" charset="0"/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2D7BE-B54F-478E-85D7-93508A9D427F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7DB96-4C92-45C4-8AA9-7C87D295E2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35595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2D7BE-B54F-478E-85D7-93508A9D427F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7DB96-4C92-45C4-8AA9-7C87D295E2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6610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2D7BE-B54F-478E-85D7-93508A9D427F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7DB96-4C92-45C4-8AA9-7C87D295E2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9683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2D7BE-B54F-478E-85D7-93508A9D427F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7DB96-4C92-45C4-8AA9-7C87D295E2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43857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2D7BE-B54F-478E-85D7-93508A9D427F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7DB96-4C92-45C4-8AA9-7C87D295E2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0540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2D7BE-B54F-478E-85D7-93508A9D427F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7DB96-4C92-45C4-8AA9-7C87D295E2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6661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2D7BE-B54F-478E-85D7-93508A9D427F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7DB96-4C92-45C4-8AA9-7C87D295E2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3261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2D7BE-B54F-478E-85D7-93508A9D427F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7DB96-4C92-45C4-8AA9-7C87D295E2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8859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2D7BE-B54F-478E-85D7-93508A9D427F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7DB96-4C92-45C4-8AA9-7C87D295E2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2734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2D7BE-B54F-478E-85D7-93508A9D427F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7DB96-4C92-45C4-8AA9-7C87D295E2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1126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2D7BE-B54F-478E-85D7-93508A9D427F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7DB96-4C92-45C4-8AA9-7C87D295E2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4402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82D7BE-B54F-478E-85D7-93508A9D427F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47DB96-4C92-45C4-8AA9-7C87D295E2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8855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2050" name="Picture 2" descr="C:\Users\Администратор\Desktop\862784fd903165d6235a0c4d52d22a8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46854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518350" y="3366347"/>
            <a:ext cx="60917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Georgia" pitchFamily="18" charset="0"/>
              </a:rPr>
              <a:t>«ПО СТУПЕНЬКАМ ДЕТСТВА»</a:t>
            </a:r>
            <a:endParaRPr lang="ru-RU" sz="28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09721" y="1796987"/>
            <a:ext cx="64411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ru-RU" sz="1400" b="1" dirty="0">
                <a:solidFill>
                  <a:srgbClr val="0000FF"/>
                </a:solidFill>
                <a:latin typeface="Georgia" pitchFamily="18" charset="0"/>
              </a:rPr>
              <a:t>МУНИЦИПАЛЬНОЕ ОБЩЕОБРАЗОВАТЕЛЬНОЕ УЧРЕЖДЕНИЕ</a:t>
            </a:r>
          </a:p>
          <a:p>
            <a:pPr lvl="0" algn="ctr"/>
            <a:r>
              <a:rPr lang="ru-RU" sz="1400" b="1" dirty="0">
                <a:solidFill>
                  <a:srgbClr val="0000FF"/>
                </a:solidFill>
                <a:latin typeface="Georgia" pitchFamily="18" charset="0"/>
              </a:rPr>
              <a:t>«СРЕДНЯЯ ОБЩЕОБРАЗОВАТЕЛЬНАЯ ШКОЛА С.БАЛАШИ</a:t>
            </a:r>
            <a:r>
              <a:rPr lang="ru-RU" b="1" dirty="0">
                <a:solidFill>
                  <a:srgbClr val="5A6378"/>
                </a:solidFill>
                <a:latin typeface="Georgia" pitchFamily="18" charset="0"/>
              </a:rPr>
              <a:t>»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554018" y="2535350"/>
            <a:ext cx="44662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ru-RU" sz="2000" b="1" dirty="0">
                <a:solidFill>
                  <a:srgbClr val="0000FF"/>
                </a:solidFill>
                <a:latin typeface="Georgia" pitchFamily="18" charset="0"/>
              </a:rPr>
              <a:t>КОНКУРС ПРОЕКТОВ </a:t>
            </a:r>
          </a:p>
          <a:p>
            <a:pPr lvl="0" algn="ctr"/>
            <a:r>
              <a:rPr lang="ru-RU" sz="2000" b="1" dirty="0">
                <a:solidFill>
                  <a:srgbClr val="0000FF"/>
                </a:solidFill>
                <a:latin typeface="Georgia" pitchFamily="18" charset="0"/>
              </a:rPr>
              <a:t>«МАТЕМАТИКА ВОКРУГ НАС»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790580" y="4005064"/>
            <a:ext cx="2842445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sz="1600" dirty="0">
                <a:solidFill>
                  <a:srgbClr val="0000FF"/>
                </a:solidFill>
                <a:latin typeface="Georgia" pitchFamily="18" charset="0"/>
              </a:rPr>
              <a:t>Авторы:  учащиеся 6 класса</a:t>
            </a:r>
          </a:p>
          <a:p>
            <a:pPr lvl="0"/>
            <a:r>
              <a:rPr lang="ru-RU" sz="1600" dirty="0">
                <a:solidFill>
                  <a:srgbClr val="0000FF"/>
                </a:solidFill>
                <a:latin typeface="Georgia" pitchFamily="18" charset="0"/>
              </a:rPr>
              <a:t>Алиев </a:t>
            </a:r>
            <a:r>
              <a:rPr lang="ru-RU" sz="1600" dirty="0" err="1">
                <a:solidFill>
                  <a:srgbClr val="0000FF"/>
                </a:solidFill>
                <a:latin typeface="Georgia" pitchFamily="18" charset="0"/>
              </a:rPr>
              <a:t>Асин</a:t>
            </a:r>
            <a:endParaRPr lang="ru-RU" sz="1600" dirty="0">
              <a:solidFill>
                <a:srgbClr val="0000FF"/>
              </a:solidFill>
              <a:latin typeface="Georgia" pitchFamily="18" charset="0"/>
            </a:endParaRPr>
          </a:p>
          <a:p>
            <a:pPr lvl="0"/>
            <a:r>
              <a:rPr lang="ru-RU" sz="1600" dirty="0" err="1">
                <a:solidFill>
                  <a:srgbClr val="0000FF"/>
                </a:solidFill>
                <a:latin typeface="Georgia" pitchFamily="18" charset="0"/>
              </a:rPr>
              <a:t>Кудровская</a:t>
            </a:r>
            <a:r>
              <a:rPr lang="ru-RU" sz="1600" dirty="0">
                <a:solidFill>
                  <a:srgbClr val="0000FF"/>
                </a:solidFill>
                <a:latin typeface="Georgia" pitchFamily="18" charset="0"/>
              </a:rPr>
              <a:t> Ксения</a:t>
            </a:r>
          </a:p>
          <a:p>
            <a:pPr lvl="0"/>
            <a:r>
              <a:rPr lang="ru-RU" sz="1600" dirty="0" err="1">
                <a:solidFill>
                  <a:srgbClr val="0000FF"/>
                </a:solidFill>
                <a:latin typeface="Georgia" pitchFamily="18" charset="0"/>
              </a:rPr>
              <a:t>Текеева</a:t>
            </a:r>
            <a:r>
              <a:rPr lang="ru-RU" sz="1600" dirty="0">
                <a:solidFill>
                  <a:srgbClr val="0000FF"/>
                </a:solidFill>
                <a:latin typeface="Georgia" pitchFamily="18" charset="0"/>
              </a:rPr>
              <a:t> </a:t>
            </a:r>
            <a:r>
              <a:rPr lang="ru-RU" sz="1600" dirty="0" smtClean="0">
                <a:solidFill>
                  <a:srgbClr val="0000FF"/>
                </a:solidFill>
                <a:latin typeface="Georgia" pitchFamily="18" charset="0"/>
              </a:rPr>
              <a:t>Карина</a:t>
            </a:r>
            <a:endParaRPr lang="en-US" sz="1600" dirty="0" smtClean="0">
              <a:solidFill>
                <a:srgbClr val="0000FF"/>
              </a:solidFill>
              <a:latin typeface="Georgia" pitchFamily="18" charset="0"/>
            </a:endParaRPr>
          </a:p>
          <a:p>
            <a:pPr lvl="0"/>
            <a:r>
              <a:rPr lang="ru-RU" sz="1600" dirty="0" err="1" smtClean="0">
                <a:solidFill>
                  <a:srgbClr val="0000FF"/>
                </a:solidFill>
                <a:latin typeface="Georgia" pitchFamily="18" charset="0"/>
              </a:rPr>
              <a:t>Текеев</a:t>
            </a:r>
            <a:r>
              <a:rPr lang="ru-RU" sz="1600" dirty="0" smtClean="0">
                <a:solidFill>
                  <a:srgbClr val="0000FF"/>
                </a:solidFill>
                <a:latin typeface="Georgia" pitchFamily="18" charset="0"/>
              </a:rPr>
              <a:t> Рустам</a:t>
            </a:r>
            <a:endParaRPr lang="ru-RU" sz="1600" dirty="0">
              <a:solidFill>
                <a:srgbClr val="0000FF"/>
              </a:solidFill>
              <a:latin typeface="Georgia" pitchFamily="18" charset="0"/>
            </a:endParaRPr>
          </a:p>
          <a:p>
            <a:pPr lvl="0"/>
            <a:r>
              <a:rPr lang="ru-RU" sz="1600" dirty="0">
                <a:solidFill>
                  <a:srgbClr val="0000FF"/>
                </a:solidFill>
                <a:latin typeface="Georgia" pitchFamily="18" charset="0"/>
              </a:rPr>
              <a:t>Руководитель:</a:t>
            </a:r>
          </a:p>
          <a:p>
            <a:pPr lvl="0"/>
            <a:r>
              <a:rPr lang="ru-RU" sz="1600" dirty="0">
                <a:solidFill>
                  <a:srgbClr val="0000FF"/>
                </a:solidFill>
                <a:latin typeface="Georgia" pitchFamily="18" charset="0"/>
              </a:rPr>
              <a:t>учитель </a:t>
            </a:r>
            <a:r>
              <a:rPr lang="ru-RU" sz="1600" dirty="0" smtClean="0">
                <a:solidFill>
                  <a:srgbClr val="0000FF"/>
                </a:solidFill>
                <a:latin typeface="Georgia" pitchFamily="18" charset="0"/>
              </a:rPr>
              <a:t>  </a:t>
            </a:r>
            <a:r>
              <a:rPr lang="ru-RU" sz="1600" dirty="0" err="1">
                <a:solidFill>
                  <a:srgbClr val="0000FF"/>
                </a:solidFill>
                <a:latin typeface="Georgia" pitchFamily="18" charset="0"/>
              </a:rPr>
              <a:t>Волокитина</a:t>
            </a:r>
            <a:r>
              <a:rPr lang="ru-RU" sz="1600" dirty="0">
                <a:solidFill>
                  <a:srgbClr val="0000FF"/>
                </a:solidFill>
                <a:latin typeface="Georgia" pitchFamily="18" charset="0"/>
              </a:rPr>
              <a:t> Л.А</a:t>
            </a:r>
            <a:r>
              <a:rPr lang="ru-RU" dirty="0">
                <a:solidFill>
                  <a:srgbClr val="5A6378">
                    <a:lumMod val="75000"/>
                  </a:srgbClr>
                </a:solidFill>
              </a:rPr>
              <a:t>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998516" y="6489104"/>
            <a:ext cx="11314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2016 </a:t>
            </a:r>
            <a:r>
              <a:rPr lang="ru-RU" sz="2000" b="1" dirty="0" smtClean="0">
                <a:solidFill>
                  <a:srgbClr val="C00000"/>
                </a:solidFill>
              </a:rPr>
              <a:t>год</a:t>
            </a:r>
            <a:endParaRPr lang="ru-RU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4344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tapoc.trbo.yandex.net/tapoc_secure_proxy/f8e28820fd7df1948b1b8544811d1d41?url=http%3A%2F%2Fnachalo4ka.ru%2Fwp-content%2Fuploads%2F2014%2F05%2Fveselyie-rebyata-shablon-prevyu-3-1200x90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6640" y="21327"/>
            <a:ext cx="9170640" cy="684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8239" y="404664"/>
            <a:ext cx="85689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00FF"/>
                </a:solidFill>
                <a:latin typeface="Georgia" pitchFamily="18" charset="0"/>
              </a:rPr>
              <a:t>Учителя начальных классов и их классы</a:t>
            </a:r>
            <a:endParaRPr lang="ru-RU" sz="2400" b="1" i="1" dirty="0">
              <a:solidFill>
                <a:srgbClr val="0000FF"/>
              </a:solidFill>
              <a:latin typeface="Georg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27984" y="343418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612715" y="148478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547664" y="1340768"/>
            <a:ext cx="3434513" cy="18815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2729881"/>
              </p:ext>
            </p:extLst>
          </p:nvPr>
        </p:nvGraphicFramePr>
        <p:xfrm>
          <a:off x="1115616" y="1397000"/>
          <a:ext cx="7272807" cy="36881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242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242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242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29531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0000"/>
                          </a:solidFill>
                          <a:latin typeface="Georgia" pitchFamily="18" charset="0"/>
                        </a:rPr>
                        <a:t>Учебный</a:t>
                      </a:r>
                      <a:r>
                        <a:rPr lang="ru-RU" sz="2000" baseline="0" dirty="0" smtClean="0">
                          <a:solidFill>
                            <a:srgbClr val="FF0000"/>
                          </a:solidFill>
                          <a:latin typeface="Georgia" pitchFamily="18" charset="0"/>
                        </a:rPr>
                        <a:t> год</a:t>
                      </a:r>
                      <a:endParaRPr lang="ru-RU" sz="2000" dirty="0">
                        <a:solidFill>
                          <a:srgbClr val="FF000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0000"/>
                          </a:solidFill>
                          <a:latin typeface="Georgia" pitchFamily="18" charset="0"/>
                        </a:rPr>
                        <a:t>ФИО</a:t>
                      </a:r>
                    </a:p>
                    <a:p>
                      <a:pPr algn="ctr"/>
                      <a:r>
                        <a:rPr lang="ru-RU" sz="2000" dirty="0" smtClean="0">
                          <a:solidFill>
                            <a:srgbClr val="FF0000"/>
                          </a:solidFill>
                          <a:latin typeface="Georgia" pitchFamily="18" charset="0"/>
                        </a:rPr>
                        <a:t>учителя</a:t>
                      </a:r>
                      <a:endParaRPr lang="ru-RU" sz="2000" dirty="0">
                        <a:solidFill>
                          <a:srgbClr val="FF000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0000"/>
                          </a:solidFill>
                          <a:latin typeface="Georgia" pitchFamily="18" charset="0"/>
                        </a:rPr>
                        <a:t>Количество детей 1 класса</a:t>
                      </a:r>
                      <a:endParaRPr lang="ru-RU" sz="2000" dirty="0">
                        <a:solidFill>
                          <a:srgbClr val="FF0000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2665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0000FF"/>
                          </a:solidFill>
                          <a:latin typeface="Georgia" pitchFamily="18" charset="0"/>
                        </a:rPr>
                        <a:t>2016-2017 </a:t>
                      </a:r>
                      <a:endParaRPr lang="ru-RU" sz="2000" dirty="0">
                        <a:solidFill>
                          <a:srgbClr val="0000FF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err="1" smtClean="0">
                          <a:solidFill>
                            <a:srgbClr val="0000FF"/>
                          </a:solidFill>
                          <a:latin typeface="Georgia" pitchFamily="18" charset="0"/>
                        </a:rPr>
                        <a:t>Аржаткина</a:t>
                      </a:r>
                      <a:r>
                        <a:rPr lang="ru-RU" sz="2000" dirty="0" smtClean="0">
                          <a:solidFill>
                            <a:srgbClr val="0000FF"/>
                          </a:solidFill>
                          <a:latin typeface="Georgia" pitchFamily="18" charset="0"/>
                        </a:rPr>
                        <a:t> А.Г.</a:t>
                      </a:r>
                      <a:endParaRPr lang="ru-RU" sz="2000" dirty="0">
                        <a:solidFill>
                          <a:srgbClr val="0000FF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0000FF"/>
                          </a:solidFill>
                          <a:latin typeface="Georgia" pitchFamily="18" charset="0"/>
                        </a:rPr>
                        <a:t>21</a:t>
                      </a:r>
                      <a:endParaRPr lang="ru-RU" sz="2000" dirty="0">
                        <a:solidFill>
                          <a:srgbClr val="0000FF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2665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0000FF"/>
                          </a:solidFill>
                          <a:latin typeface="Georgia" pitchFamily="18" charset="0"/>
                        </a:rPr>
                        <a:t>2017-2018</a:t>
                      </a:r>
                      <a:endParaRPr lang="ru-RU" sz="2000" dirty="0">
                        <a:solidFill>
                          <a:srgbClr val="0000FF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err="1" smtClean="0">
                          <a:solidFill>
                            <a:srgbClr val="0000FF"/>
                          </a:solidFill>
                          <a:latin typeface="Georgia" pitchFamily="18" charset="0"/>
                        </a:rPr>
                        <a:t>Аржаткина</a:t>
                      </a:r>
                      <a:r>
                        <a:rPr lang="ru-RU" sz="2000" dirty="0" smtClean="0">
                          <a:solidFill>
                            <a:srgbClr val="0000FF"/>
                          </a:solidFill>
                          <a:latin typeface="Georgia" pitchFamily="18" charset="0"/>
                        </a:rPr>
                        <a:t> А.Н.</a:t>
                      </a:r>
                      <a:endParaRPr lang="ru-RU" sz="2000" dirty="0">
                        <a:solidFill>
                          <a:srgbClr val="0000FF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0000FF"/>
                          </a:solidFill>
                          <a:latin typeface="Georgia" pitchFamily="18" charset="0"/>
                        </a:rPr>
                        <a:t>14</a:t>
                      </a:r>
                      <a:endParaRPr lang="ru-RU" sz="2000" dirty="0">
                        <a:solidFill>
                          <a:srgbClr val="0000FF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2665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0000FF"/>
                          </a:solidFill>
                          <a:latin typeface="Georgia" pitchFamily="18" charset="0"/>
                        </a:rPr>
                        <a:t>2018-2019</a:t>
                      </a:r>
                      <a:endParaRPr lang="ru-RU" sz="2000" dirty="0">
                        <a:solidFill>
                          <a:srgbClr val="0000FF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err="1" smtClean="0">
                          <a:solidFill>
                            <a:srgbClr val="0000FF"/>
                          </a:solidFill>
                          <a:latin typeface="Georgia" pitchFamily="18" charset="0"/>
                        </a:rPr>
                        <a:t>Кожарина</a:t>
                      </a:r>
                      <a:r>
                        <a:rPr lang="ru-RU" sz="2000" dirty="0" smtClean="0">
                          <a:solidFill>
                            <a:srgbClr val="0000FF"/>
                          </a:solidFill>
                          <a:latin typeface="Georgia" pitchFamily="18" charset="0"/>
                        </a:rPr>
                        <a:t> Г.Л.</a:t>
                      </a:r>
                      <a:endParaRPr lang="ru-RU" sz="2000" dirty="0">
                        <a:solidFill>
                          <a:srgbClr val="0000FF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0000FF"/>
                          </a:solidFill>
                          <a:latin typeface="Georgia" pitchFamily="18" charset="0"/>
                        </a:rPr>
                        <a:t>21</a:t>
                      </a:r>
                      <a:endParaRPr lang="ru-RU" sz="2000" dirty="0">
                        <a:solidFill>
                          <a:srgbClr val="0000FF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2665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0000FF"/>
                          </a:solidFill>
                          <a:latin typeface="Georgia" pitchFamily="18" charset="0"/>
                        </a:rPr>
                        <a:t>2019-2020</a:t>
                      </a:r>
                      <a:endParaRPr lang="ru-RU" sz="2000" dirty="0">
                        <a:solidFill>
                          <a:srgbClr val="0000FF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0000FF"/>
                          </a:solidFill>
                          <a:latin typeface="Georgia" pitchFamily="18" charset="0"/>
                        </a:rPr>
                        <a:t>Курьянова Н.Н.</a:t>
                      </a:r>
                      <a:endParaRPr lang="ru-RU" sz="2000" dirty="0">
                        <a:solidFill>
                          <a:srgbClr val="0000FF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0000FF"/>
                          </a:solidFill>
                          <a:latin typeface="Georgia" pitchFamily="18" charset="0"/>
                        </a:rPr>
                        <a:t>20</a:t>
                      </a:r>
                      <a:endParaRPr lang="ru-RU" sz="2000" dirty="0">
                        <a:solidFill>
                          <a:srgbClr val="0000FF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2665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0000FF"/>
                          </a:solidFill>
                          <a:latin typeface="Georgia" pitchFamily="18" charset="0"/>
                        </a:rPr>
                        <a:t>2020-2021</a:t>
                      </a:r>
                      <a:endParaRPr lang="ru-RU" sz="2000" dirty="0">
                        <a:solidFill>
                          <a:srgbClr val="0000FF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err="1" smtClean="0">
                          <a:solidFill>
                            <a:srgbClr val="0000FF"/>
                          </a:solidFill>
                          <a:latin typeface="Georgia" pitchFamily="18" charset="0"/>
                        </a:rPr>
                        <a:t>Аржаткина</a:t>
                      </a:r>
                      <a:r>
                        <a:rPr lang="ru-RU" sz="2000" dirty="0" smtClean="0">
                          <a:solidFill>
                            <a:srgbClr val="0000FF"/>
                          </a:solidFill>
                          <a:latin typeface="Georgia" pitchFamily="18" charset="0"/>
                        </a:rPr>
                        <a:t> А.Г.</a:t>
                      </a:r>
                      <a:endParaRPr lang="ru-RU" sz="2000" dirty="0">
                        <a:solidFill>
                          <a:srgbClr val="0000FF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0000FF"/>
                          </a:solidFill>
                          <a:latin typeface="Georgia" pitchFamily="18" charset="0"/>
                        </a:rPr>
                        <a:t>18</a:t>
                      </a:r>
                      <a:endParaRPr lang="ru-RU" sz="2000" dirty="0">
                        <a:solidFill>
                          <a:srgbClr val="0000FF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2665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0000FF"/>
                          </a:solidFill>
                          <a:latin typeface="Georgia" pitchFamily="18" charset="0"/>
                        </a:rPr>
                        <a:t>2021-2022</a:t>
                      </a:r>
                      <a:endParaRPr lang="ru-RU" sz="2000" dirty="0">
                        <a:solidFill>
                          <a:srgbClr val="0000FF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err="1" smtClean="0">
                          <a:solidFill>
                            <a:srgbClr val="0000FF"/>
                          </a:solidFill>
                          <a:latin typeface="Georgia" pitchFamily="18" charset="0"/>
                        </a:rPr>
                        <a:t>Аржаткина</a:t>
                      </a:r>
                      <a:r>
                        <a:rPr lang="ru-RU" sz="2000" baseline="0" dirty="0" smtClean="0">
                          <a:solidFill>
                            <a:srgbClr val="0000FF"/>
                          </a:solidFill>
                          <a:latin typeface="Georgia" pitchFamily="18" charset="0"/>
                        </a:rPr>
                        <a:t> А.Н.</a:t>
                      </a:r>
                      <a:endParaRPr lang="ru-RU" sz="2000" dirty="0">
                        <a:solidFill>
                          <a:srgbClr val="0000FF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0000FF"/>
                          </a:solidFill>
                          <a:latin typeface="Georgia" pitchFamily="18" charset="0"/>
                        </a:rPr>
                        <a:t>10</a:t>
                      </a:r>
                      <a:endParaRPr lang="ru-RU" sz="2000" dirty="0">
                        <a:solidFill>
                          <a:srgbClr val="0000FF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22665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0000FF"/>
                          </a:solidFill>
                          <a:latin typeface="Georgia" pitchFamily="18" charset="0"/>
                        </a:rPr>
                        <a:t>2022-2023</a:t>
                      </a:r>
                      <a:endParaRPr lang="ru-RU" sz="2000" dirty="0">
                        <a:solidFill>
                          <a:srgbClr val="0000FF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err="1" smtClean="0">
                          <a:solidFill>
                            <a:srgbClr val="0000FF"/>
                          </a:solidFill>
                          <a:latin typeface="Georgia" pitchFamily="18" charset="0"/>
                        </a:rPr>
                        <a:t>Кожарина</a:t>
                      </a:r>
                      <a:r>
                        <a:rPr lang="ru-RU" sz="2000" baseline="0" dirty="0" smtClean="0">
                          <a:solidFill>
                            <a:srgbClr val="0000FF"/>
                          </a:solidFill>
                          <a:latin typeface="Georgia" pitchFamily="18" charset="0"/>
                        </a:rPr>
                        <a:t> Г.Л.</a:t>
                      </a:r>
                      <a:endParaRPr lang="ru-RU" sz="2000" dirty="0">
                        <a:solidFill>
                          <a:srgbClr val="0000FF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0000FF"/>
                          </a:solidFill>
                          <a:latin typeface="Georgia" pitchFamily="18" charset="0"/>
                        </a:rPr>
                        <a:t>15</a:t>
                      </a:r>
                      <a:endParaRPr lang="ru-RU" sz="2000" dirty="0">
                        <a:solidFill>
                          <a:srgbClr val="0000FF"/>
                        </a:solidFill>
                        <a:latin typeface="Georgia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3260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tapoc.trbo.yandex.net/tapoc_secure_proxy/f8e28820fd7df1948b1b8544811d1d41?url=http%3A%2F%2Fnachalo4ka.ru%2Fwp-content%2Fuploads%2F2014%2F05%2Fveselyie-rebyata-shablon-prevyu-3-1200x90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6640" y="10374"/>
            <a:ext cx="9170640" cy="684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8239" y="371646"/>
            <a:ext cx="85689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00FF"/>
                </a:solidFill>
                <a:latin typeface="Georgia" pitchFamily="18" charset="0"/>
              </a:rPr>
              <a:t>Зачем и кому нужны полученные данные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27984" y="343418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995936" y="256490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28239" y="1061229"/>
            <a:ext cx="8568952" cy="40072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2000" dirty="0" smtClean="0">
                <a:solidFill>
                  <a:srgbClr val="0000FF"/>
                </a:solidFill>
                <a:latin typeface="Georgia" pitchFamily="18" charset="0"/>
              </a:rPr>
              <a:t>1.     </a:t>
            </a:r>
            <a:r>
              <a:rPr lang="ru-RU" sz="2400" dirty="0" smtClean="0">
                <a:solidFill>
                  <a:srgbClr val="0000FF"/>
                </a:solidFill>
                <a:latin typeface="Georgia" pitchFamily="18" charset="0"/>
              </a:rPr>
              <a:t>Результаты исследования необходимы администрации школы, чтобы видеть перспективы на будущее.</a:t>
            </a:r>
          </a:p>
          <a:p>
            <a:pPr marL="342900" lvl="0" indent="-342900" algn="just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2400" dirty="0" smtClean="0">
                <a:solidFill>
                  <a:srgbClr val="0000FF"/>
                </a:solidFill>
                <a:latin typeface="Georgia" pitchFamily="18" charset="0"/>
              </a:rPr>
              <a:t>2. Учителя начальных классов ждали результаты исследования для ознакомления со списками будущих первоклассников.</a:t>
            </a:r>
          </a:p>
          <a:p>
            <a:pPr marL="342900" lvl="0" indent="-342900" algn="just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2400" dirty="0" smtClean="0">
                <a:solidFill>
                  <a:srgbClr val="0000FF"/>
                </a:solidFill>
                <a:latin typeface="Georgia" pitchFamily="18" charset="0"/>
              </a:rPr>
              <a:t>3.  Ученикам  было интересно ознакомиться с данными о количестве  учащихся, которые  поступят к нам в школу в ближайшее время.</a:t>
            </a:r>
          </a:p>
          <a:p>
            <a:pPr marL="342900" lvl="0" indent="-342900" algn="just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2400" dirty="0" smtClean="0">
                <a:solidFill>
                  <a:srgbClr val="0000FF"/>
                </a:solidFill>
                <a:latin typeface="Georgia" pitchFamily="18" charset="0"/>
              </a:rPr>
              <a:t>4.  Родителям, которым интересно узнать,    кто будет классным руководителем их детей.</a:t>
            </a:r>
            <a:endParaRPr lang="ru-RU" sz="2400" dirty="0">
              <a:solidFill>
                <a:srgbClr val="0000FF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179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tapoc.trbo.yandex.net/tapoc_secure_proxy/f8e28820fd7df1948b1b8544811d1d41?url=http%3A%2F%2Fnachalo4ka.ru%2Fwp-content%2Fuploads%2F2014%2F05%2Fveselyie-rebyata-shablon-prevyu-3-1200x90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6640" y="10374"/>
            <a:ext cx="9170640" cy="684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427984" y="343418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995936" y="256490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1027" name="Picture 3" descr="C:\Users\Администратор\Desktop\120PHOTO\SAM_005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1245" y="0"/>
            <a:ext cx="932524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9734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tapoc.trbo.yandex.net/tapoc_secure_proxy/f8e28820fd7df1948b1b8544811d1d41?url=http%3A%2F%2Fnachalo4ka.ru%2Fwp-content%2Fuploads%2F2014%2F05%2Fveselyie-rebyata-shablon-prevyu-3-1200x90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6070" y="-99392"/>
            <a:ext cx="9170640" cy="684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427984" y="343418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995936" y="256490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1026" name="Picture 2" descr="C:\Users\Администратор\Desktop\120PHOTO\SAM_005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105" y="188640"/>
            <a:ext cx="7966290" cy="5792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59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tapoc.trbo.yandex.net/tapoc_secure_proxy/f8e28820fd7df1948b1b8544811d1d41?url=http%3A%2F%2Fnachalo4ka.ru%2Fwp-content%2Fuploads%2F2014%2F05%2Fveselyie-rebyata-shablon-prevyu-3-1200x90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6640" y="109766"/>
            <a:ext cx="9170640" cy="684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55576" y="908720"/>
            <a:ext cx="763284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0000FF"/>
                </a:solidFill>
                <a:latin typeface="Georgia" pitchFamily="18" charset="0"/>
              </a:rPr>
              <a:t>Цель:</a:t>
            </a:r>
          </a:p>
          <a:p>
            <a:pPr algn="just"/>
            <a:r>
              <a:rPr lang="ru-RU" sz="2800" dirty="0" smtClean="0">
                <a:solidFill>
                  <a:srgbClr val="0000FF"/>
                </a:solidFill>
                <a:effectLst/>
                <a:latin typeface="Georgia" pitchFamily="18" charset="0"/>
                <a:ea typeface="Calibri"/>
              </a:rPr>
              <a:t>проведение сбора данных о детях дошкольного возраста, проживающих на территории </a:t>
            </a:r>
            <a:r>
              <a:rPr lang="ru-RU" sz="2800" dirty="0" err="1" smtClean="0">
                <a:solidFill>
                  <a:srgbClr val="0000FF"/>
                </a:solidFill>
                <a:effectLst/>
                <a:latin typeface="Georgia" pitchFamily="18" charset="0"/>
                <a:ea typeface="Calibri"/>
              </a:rPr>
              <a:t>с.Балаши</a:t>
            </a:r>
            <a:r>
              <a:rPr lang="ru-RU" sz="2800" dirty="0" smtClean="0">
                <a:solidFill>
                  <a:srgbClr val="0000FF"/>
                </a:solidFill>
                <a:effectLst/>
                <a:latin typeface="Georgia" pitchFamily="18" charset="0"/>
                <a:ea typeface="Calibri"/>
              </a:rPr>
              <a:t> и </a:t>
            </a:r>
            <a:r>
              <a:rPr lang="ru-RU" sz="2800" dirty="0" err="1" smtClean="0">
                <a:solidFill>
                  <a:srgbClr val="0000FF"/>
                </a:solidFill>
                <a:effectLst/>
                <a:latin typeface="Georgia" pitchFamily="18" charset="0"/>
                <a:ea typeface="Calibri"/>
              </a:rPr>
              <a:t>п.Северный</a:t>
            </a:r>
            <a:endParaRPr lang="ru-RU" sz="2800" dirty="0" smtClean="0">
              <a:solidFill>
                <a:srgbClr val="0000FF"/>
              </a:solidFill>
              <a:effectLst/>
              <a:latin typeface="Georgia" pitchFamily="18" charset="0"/>
              <a:ea typeface="Calibri"/>
            </a:endParaRPr>
          </a:p>
          <a:p>
            <a:endParaRPr lang="ru-RU" sz="2800" dirty="0" smtClean="0">
              <a:solidFill>
                <a:srgbClr val="0000FF"/>
              </a:solidFill>
              <a:latin typeface="Georgia" pitchFamily="18" charset="0"/>
            </a:endParaRPr>
          </a:p>
          <a:p>
            <a:r>
              <a:rPr lang="ru-RU" sz="2800" b="1" i="1" dirty="0" smtClean="0">
                <a:solidFill>
                  <a:srgbClr val="0000FF"/>
                </a:solidFill>
                <a:latin typeface="Georgia" pitchFamily="18" charset="0"/>
              </a:rPr>
              <a:t>Задачи:</a:t>
            </a:r>
          </a:p>
          <a:p>
            <a:pPr algn="just"/>
            <a:r>
              <a:rPr lang="ru-RU" sz="2800" dirty="0">
                <a:solidFill>
                  <a:srgbClr val="0000FF"/>
                </a:solidFill>
                <a:latin typeface="Georgia" pitchFamily="18" charset="0"/>
                <a:ea typeface="Calibri"/>
                <a:cs typeface="Times New Roman"/>
              </a:rPr>
              <a:t>н</a:t>
            </a:r>
            <a:r>
              <a:rPr lang="ru-RU" sz="2800" dirty="0" smtClean="0">
                <a:solidFill>
                  <a:srgbClr val="0000FF"/>
                </a:solidFill>
                <a:effectLst/>
                <a:latin typeface="Georgia" pitchFamily="18" charset="0"/>
                <a:ea typeface="Calibri"/>
                <a:cs typeface="Times New Roman"/>
              </a:rPr>
              <a:t>а основании полученных данных сделать прогноз на ближайшие </a:t>
            </a:r>
            <a:r>
              <a:rPr lang="ru-RU" sz="2800" dirty="0" smtClean="0">
                <a:solidFill>
                  <a:srgbClr val="0000FF"/>
                </a:solidFill>
                <a:latin typeface="Georgia" pitchFamily="18" charset="0"/>
                <a:ea typeface="Calibri"/>
                <a:cs typeface="Times New Roman"/>
              </a:rPr>
              <a:t>г</a:t>
            </a:r>
            <a:r>
              <a:rPr lang="ru-RU" sz="2800" dirty="0" smtClean="0">
                <a:solidFill>
                  <a:srgbClr val="0000FF"/>
                </a:solidFill>
                <a:effectLst/>
                <a:latin typeface="Georgia" pitchFamily="18" charset="0"/>
                <a:ea typeface="Calibri"/>
                <a:cs typeface="Times New Roman"/>
              </a:rPr>
              <a:t>оды о количестве будущих первоклассников  </a:t>
            </a:r>
            <a:endParaRPr lang="ru-RU" sz="2800" dirty="0">
              <a:solidFill>
                <a:srgbClr val="0000FF"/>
              </a:solidFill>
              <a:latin typeface="Georgia" pitchFamily="18" charset="0"/>
              <a:ea typeface="Calibri"/>
              <a:cs typeface="Times New Roman"/>
            </a:endParaRPr>
          </a:p>
          <a:p>
            <a:pPr algn="just"/>
            <a:endParaRPr lang="ru-RU" dirty="0" smtClean="0"/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244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tapoc.trbo.yandex.net/tapoc_secure_proxy/f8e28820fd7df1948b1b8544811d1d41?url=http%3A%2F%2Fnachalo4ka.ru%2Fwp-content%2Fuploads%2F2014%2F05%2Fveselyie-rebyata-shablon-prevyu-3-1200x90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9631"/>
            <a:ext cx="9170640" cy="684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42256" y="499024"/>
            <a:ext cx="7632848" cy="53881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00FF"/>
                </a:solidFill>
                <a:latin typeface="Georgia" pitchFamily="18" charset="0"/>
              </a:rPr>
              <a:t>Проблемные вопросы:</a:t>
            </a:r>
            <a:endParaRPr lang="en-US" sz="2400" b="1" i="1" dirty="0" smtClean="0">
              <a:solidFill>
                <a:srgbClr val="0000FF"/>
              </a:solidFill>
              <a:latin typeface="Georgia" pitchFamily="18" charset="0"/>
            </a:endParaRPr>
          </a:p>
          <a:p>
            <a:endParaRPr lang="ru-RU" sz="2400" b="1" i="1" dirty="0" smtClean="0">
              <a:solidFill>
                <a:srgbClr val="0000FF"/>
              </a:solidFill>
              <a:latin typeface="Georgia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400" dirty="0" smtClean="0">
                <a:solidFill>
                  <a:srgbClr val="0000FF"/>
                </a:solidFill>
                <a:effectLst/>
                <a:latin typeface="Times New Roman"/>
                <a:ea typeface="Calibri"/>
                <a:cs typeface="Times New Roman"/>
              </a:rPr>
              <a:t>Сколько родилось и проживает детей на территории </a:t>
            </a:r>
            <a:r>
              <a:rPr lang="ru-RU" sz="2400" dirty="0" err="1" smtClean="0">
                <a:solidFill>
                  <a:srgbClr val="0000FF"/>
                </a:solidFill>
                <a:effectLst/>
                <a:latin typeface="Times New Roman"/>
                <a:ea typeface="Calibri"/>
                <a:cs typeface="Times New Roman"/>
              </a:rPr>
              <a:t>Балашинского</a:t>
            </a:r>
            <a:r>
              <a:rPr lang="ru-RU" sz="2400" dirty="0" smtClean="0">
                <a:solidFill>
                  <a:srgbClr val="0000FF"/>
                </a:solidFill>
                <a:effectLst/>
                <a:latin typeface="Times New Roman"/>
                <a:ea typeface="Calibri"/>
                <a:cs typeface="Times New Roman"/>
              </a:rPr>
              <a:t> муниципального образования 2009-2015 года рождения?</a:t>
            </a:r>
            <a:endParaRPr lang="ru-RU" sz="2400" dirty="0">
              <a:solidFill>
                <a:srgbClr val="0000FF"/>
              </a:solidFill>
              <a:ea typeface="Calibri"/>
              <a:cs typeface="Times New Roman"/>
            </a:endParaRPr>
          </a:p>
          <a:p>
            <a:pPr marL="342900" indent="-342900" algn="just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ru-RU" sz="2400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</a:rPr>
              <a:t>Сколько детей посещают детский сад?</a:t>
            </a:r>
          </a:p>
          <a:p>
            <a:pPr marL="342900" indent="-342900" algn="just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ru-RU" sz="2400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</a:rPr>
              <a:t>Сколько детей проживает в </a:t>
            </a:r>
            <a:r>
              <a:rPr lang="ru-RU" sz="2400" dirty="0" err="1">
                <a:solidFill>
                  <a:srgbClr val="0000FF"/>
                </a:solidFill>
                <a:latin typeface="Times New Roman"/>
                <a:ea typeface="Calibri"/>
                <a:cs typeface="Times New Roman"/>
              </a:rPr>
              <a:t>п.Северный</a:t>
            </a:r>
            <a:r>
              <a:rPr lang="ru-RU" sz="2400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</a:rPr>
              <a:t>?</a:t>
            </a:r>
            <a:endParaRPr lang="ru-RU" sz="2400" dirty="0">
              <a:solidFill>
                <a:srgbClr val="0000FF"/>
              </a:solidFill>
              <a:ea typeface="Calibri"/>
              <a:cs typeface="Times New Roman"/>
            </a:endParaRPr>
          </a:p>
          <a:p>
            <a:pPr marL="342900" indent="-342900" algn="just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ru-RU" sz="2400" dirty="0">
                <a:solidFill>
                  <a:srgbClr val="0000FF"/>
                </a:solidFill>
                <a:latin typeface="Times New Roman"/>
                <a:ea typeface="Calibri"/>
                <a:cs typeface="Times New Roman"/>
              </a:rPr>
              <a:t>Что можем узнать в ходе ознакомления со списками детей?</a:t>
            </a:r>
            <a:endParaRPr lang="ru-RU" sz="2400" dirty="0">
              <a:solidFill>
                <a:srgbClr val="0000FF"/>
              </a:solidFill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ru-RU" sz="2400" dirty="0" smtClean="0">
                <a:solidFill>
                  <a:srgbClr val="0000FF"/>
                </a:solidFill>
                <a:effectLst/>
                <a:latin typeface="Times New Roman"/>
                <a:ea typeface="Calibri"/>
                <a:cs typeface="Times New Roman"/>
              </a:rPr>
              <a:t>Где можем использовать полученные данные?</a:t>
            </a:r>
            <a:endParaRPr lang="ru-RU" sz="2400" dirty="0">
              <a:solidFill>
                <a:srgbClr val="0000FF"/>
              </a:solidFill>
              <a:latin typeface="Georgia" pitchFamily="18" charset="0"/>
              <a:ea typeface="Calibri"/>
              <a:cs typeface="Times New Roman"/>
            </a:endParaRPr>
          </a:p>
          <a:p>
            <a:pPr algn="just"/>
            <a:endParaRPr lang="ru-RU" sz="2400" dirty="0" smtClean="0">
              <a:solidFill>
                <a:srgbClr val="0000FF"/>
              </a:solidFill>
            </a:endParaRP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1034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tapoc.trbo.yandex.net/tapoc_secure_proxy/f8e28820fd7df1948b1b8544811d1d41?url=http%3A%2F%2Fnachalo4ka.ru%2Fwp-content%2Fuploads%2F2014%2F05%2Fveselyie-rebyata-shablon-prevyu-3-1200x90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6640" y="10374"/>
            <a:ext cx="9170640" cy="684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9512" y="908720"/>
            <a:ext cx="85689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00FF"/>
                </a:solidFill>
                <a:latin typeface="Georgia" pitchFamily="18" charset="0"/>
              </a:rPr>
              <a:t>Общее количество детей 2009-2015 года рождения – 119 человек,</a:t>
            </a:r>
          </a:p>
          <a:p>
            <a:pPr algn="ctr"/>
            <a:r>
              <a:rPr lang="ru-RU" sz="2400" b="1" i="1" dirty="0">
                <a:solidFill>
                  <a:srgbClr val="0000FF"/>
                </a:solidFill>
                <a:latin typeface="Georgia" pitchFamily="18" charset="0"/>
                <a:ea typeface="Calibri"/>
                <a:cs typeface="Times New Roman"/>
              </a:rPr>
              <a:t>и</a:t>
            </a:r>
            <a:r>
              <a:rPr lang="ru-RU" sz="2400" b="1" i="1" dirty="0" smtClean="0">
                <a:solidFill>
                  <a:srgbClr val="0000FF"/>
                </a:solidFill>
                <a:latin typeface="Georgia" pitchFamily="18" charset="0"/>
                <a:ea typeface="Calibri"/>
                <a:cs typeface="Times New Roman"/>
              </a:rPr>
              <a:t>з них проживают в </a:t>
            </a:r>
            <a:r>
              <a:rPr lang="ru-RU" sz="2400" b="1" i="1" dirty="0" err="1" smtClean="0">
                <a:solidFill>
                  <a:srgbClr val="0000FF"/>
                </a:solidFill>
                <a:latin typeface="Georgia" pitchFamily="18" charset="0"/>
                <a:ea typeface="Calibri"/>
                <a:cs typeface="Times New Roman"/>
              </a:rPr>
              <a:t>с.Балаши</a:t>
            </a:r>
            <a:r>
              <a:rPr lang="ru-RU" sz="2400" b="1" i="1" dirty="0" smtClean="0">
                <a:solidFill>
                  <a:srgbClr val="0000FF"/>
                </a:solidFill>
                <a:latin typeface="Georgia" pitchFamily="18" charset="0"/>
                <a:ea typeface="Calibri"/>
                <a:cs typeface="Times New Roman"/>
              </a:rPr>
              <a:t> – 86 детей (72%), </a:t>
            </a:r>
          </a:p>
          <a:p>
            <a:pPr algn="ctr"/>
            <a:r>
              <a:rPr lang="ru-RU" sz="2400" b="1" i="1" dirty="0" smtClean="0">
                <a:solidFill>
                  <a:srgbClr val="0000FF"/>
                </a:solidFill>
                <a:latin typeface="Georgia" pitchFamily="18" charset="0"/>
                <a:ea typeface="Calibri"/>
                <a:cs typeface="Times New Roman"/>
              </a:rPr>
              <a:t>в </a:t>
            </a:r>
            <a:r>
              <a:rPr lang="ru-RU" sz="2400" b="1" i="1" dirty="0" err="1" smtClean="0">
                <a:solidFill>
                  <a:srgbClr val="0000FF"/>
                </a:solidFill>
                <a:latin typeface="Georgia" pitchFamily="18" charset="0"/>
                <a:ea typeface="Calibri"/>
                <a:cs typeface="Times New Roman"/>
              </a:rPr>
              <a:t>п.Северный</a:t>
            </a:r>
            <a:r>
              <a:rPr lang="ru-RU" sz="2400" b="1" i="1" dirty="0" smtClean="0">
                <a:solidFill>
                  <a:srgbClr val="0000FF"/>
                </a:solidFill>
                <a:latin typeface="Georgia" pitchFamily="18" charset="0"/>
                <a:ea typeface="Calibri"/>
                <a:cs typeface="Times New Roman"/>
              </a:rPr>
              <a:t> – 33 ребенка (28%).</a:t>
            </a:r>
            <a:endParaRPr lang="ru-RU" sz="2400" dirty="0">
              <a:solidFill>
                <a:srgbClr val="0000FF"/>
              </a:solidFill>
              <a:latin typeface="Georgia" pitchFamily="18" charset="0"/>
              <a:ea typeface="Calibri"/>
              <a:cs typeface="Times New Roman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27984" y="343418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1230742848"/>
              </p:ext>
            </p:extLst>
          </p:nvPr>
        </p:nvGraphicFramePr>
        <p:xfrm>
          <a:off x="2051720" y="2636912"/>
          <a:ext cx="5568280" cy="29826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076113" y="3110725"/>
            <a:ext cx="7200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28%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1316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tapoc.trbo.yandex.net/tapoc_secure_proxy/f8e28820fd7df1948b1b8544811d1d41?url=http%3A%2F%2Fnachalo4ka.ru%2Fwp-content%2Fuploads%2F2014%2F05%2Fveselyie-rebyata-shablon-prevyu-3-1200x90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6640" y="10374"/>
            <a:ext cx="9170640" cy="684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9512" y="908720"/>
            <a:ext cx="85689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00FF"/>
                </a:solidFill>
                <a:latin typeface="Georgia" pitchFamily="18" charset="0"/>
              </a:rPr>
              <a:t>Количество детей по годам рождения</a:t>
            </a:r>
          </a:p>
          <a:p>
            <a:pPr algn="ctr"/>
            <a:endParaRPr lang="ru-RU" sz="2400" b="1" i="1" dirty="0" smtClean="0">
              <a:solidFill>
                <a:srgbClr val="0000FF"/>
              </a:solidFill>
              <a:latin typeface="Georgia" pitchFamily="18" charset="0"/>
            </a:endParaRPr>
          </a:p>
          <a:p>
            <a:pPr algn="ctr"/>
            <a:endParaRPr lang="ru-RU" sz="2400" dirty="0">
              <a:solidFill>
                <a:srgbClr val="0000FF"/>
              </a:solidFill>
              <a:latin typeface="Georgia" pitchFamily="18" charset="0"/>
              <a:ea typeface="Calibri"/>
              <a:cs typeface="Times New Roman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27984" y="343418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6489762"/>
              </p:ext>
            </p:extLst>
          </p:nvPr>
        </p:nvGraphicFramePr>
        <p:xfrm>
          <a:off x="1540544" y="1372449"/>
          <a:ext cx="6144341" cy="73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77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77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77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7776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7776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7776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7776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390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2009 г.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2010 г.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2011 г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2012 г. 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2013 г.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2014 г.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2015 г.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solidFill>
                            <a:srgbClr val="0000FF"/>
                          </a:solidFill>
                        </a:rPr>
                        <a:t>21</a:t>
                      </a:r>
                      <a:endParaRPr lang="ru-RU" b="1" i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solidFill>
                            <a:srgbClr val="0000FF"/>
                          </a:solidFill>
                        </a:rPr>
                        <a:t>10</a:t>
                      </a:r>
                      <a:endParaRPr lang="ru-RU" b="1" i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solidFill>
                            <a:srgbClr val="0000FF"/>
                          </a:solidFill>
                        </a:rPr>
                        <a:t>25</a:t>
                      </a:r>
                      <a:endParaRPr lang="ru-RU" b="1" i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solidFill>
                            <a:srgbClr val="0000FF"/>
                          </a:solidFill>
                        </a:rPr>
                        <a:t>17</a:t>
                      </a:r>
                      <a:endParaRPr lang="ru-RU" b="1" i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solidFill>
                            <a:srgbClr val="0000FF"/>
                          </a:solidFill>
                        </a:rPr>
                        <a:t>17</a:t>
                      </a:r>
                      <a:endParaRPr lang="ru-RU" b="1" i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solidFill>
                            <a:srgbClr val="0000FF"/>
                          </a:solidFill>
                        </a:rPr>
                        <a:t>13 </a:t>
                      </a:r>
                      <a:endParaRPr lang="ru-RU" b="1" i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solidFill>
                            <a:srgbClr val="0000FF"/>
                          </a:solidFill>
                        </a:rPr>
                        <a:t>16</a:t>
                      </a:r>
                      <a:endParaRPr lang="ru-RU" b="1" i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0" name="Диаграмма 9"/>
          <p:cNvGraphicFramePr/>
          <p:nvPr>
            <p:extLst>
              <p:ext uri="{D42A27DB-BD31-4B8C-83A1-F6EECF244321}">
                <p14:modId xmlns:p14="http://schemas.microsoft.com/office/powerpoint/2010/main" val="4108325899"/>
              </p:ext>
            </p:extLst>
          </p:nvPr>
        </p:nvGraphicFramePr>
        <p:xfrm>
          <a:off x="1115616" y="2127543"/>
          <a:ext cx="6624736" cy="33519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960324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tapoc.trbo.yandex.net/tapoc_secure_proxy/f8e28820fd7df1948b1b8544811d1d41?url=http%3A%2F%2Fnachalo4ka.ru%2Fwp-content%2Fuploads%2F2014%2F05%2Fveselyie-rebyata-shablon-prevyu-3-1200x90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6640" y="10374"/>
            <a:ext cx="9170640" cy="684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8239" y="404664"/>
            <a:ext cx="85689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00FF"/>
                </a:solidFill>
                <a:latin typeface="Georgia" pitchFamily="18" charset="0"/>
              </a:rPr>
              <a:t>Количество девочек и мальчиков </a:t>
            </a:r>
          </a:p>
          <a:p>
            <a:pPr algn="ctr"/>
            <a:r>
              <a:rPr lang="ru-RU" sz="2400" b="1" i="1" dirty="0" smtClean="0">
                <a:solidFill>
                  <a:srgbClr val="0000FF"/>
                </a:solidFill>
                <a:latin typeface="Georgia" pitchFamily="18" charset="0"/>
              </a:rPr>
              <a:t>по годам рождения</a:t>
            </a:r>
          </a:p>
          <a:p>
            <a:pPr algn="ctr"/>
            <a:endParaRPr lang="ru-RU" sz="2400" b="1" i="1" dirty="0" smtClean="0">
              <a:solidFill>
                <a:srgbClr val="0000FF"/>
              </a:solidFill>
              <a:latin typeface="Georgia" pitchFamily="18" charset="0"/>
            </a:endParaRPr>
          </a:p>
          <a:p>
            <a:pPr algn="ctr"/>
            <a:endParaRPr lang="ru-RU" sz="2400" dirty="0">
              <a:solidFill>
                <a:srgbClr val="0000FF"/>
              </a:solidFill>
              <a:latin typeface="Georgia" pitchFamily="18" charset="0"/>
              <a:ea typeface="Calibri"/>
              <a:cs typeface="Times New Roman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27984" y="343418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1454679577"/>
              </p:ext>
            </p:extLst>
          </p:nvPr>
        </p:nvGraphicFramePr>
        <p:xfrm>
          <a:off x="974890" y="1770115"/>
          <a:ext cx="7920880" cy="33281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843973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tapoc.trbo.yandex.net/tapoc_secure_proxy/f8e28820fd7df1948b1b8544811d1d41?url=http%3A%2F%2Fnachalo4ka.ru%2Fwp-content%2Fuploads%2F2014%2F05%2Fveselyie-rebyata-shablon-prevyu-3-1200x90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6640" y="10374"/>
            <a:ext cx="9170640" cy="684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8239" y="450538"/>
            <a:ext cx="85689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00FF"/>
                </a:solidFill>
                <a:latin typeface="Georgia" pitchFamily="18" charset="0"/>
              </a:rPr>
              <a:t>Дети разных народов</a:t>
            </a:r>
          </a:p>
          <a:p>
            <a:r>
              <a:rPr lang="ru-RU" sz="2400" b="1" i="1" dirty="0" smtClean="0">
                <a:solidFill>
                  <a:srgbClr val="C00000"/>
                </a:solidFill>
                <a:latin typeface="Georgia" pitchFamily="18" charset="0"/>
              </a:rPr>
              <a:t>	</a:t>
            </a:r>
            <a:endParaRPr lang="ru-RU" sz="2000" b="1" i="1" dirty="0" smtClean="0">
              <a:solidFill>
                <a:srgbClr val="C00000"/>
              </a:solidFill>
              <a:latin typeface="Georgia" pitchFamily="18" charset="0"/>
            </a:endParaRPr>
          </a:p>
          <a:p>
            <a:r>
              <a:rPr lang="ru-RU" sz="2000" b="1" i="1" dirty="0">
                <a:solidFill>
                  <a:srgbClr val="C00000"/>
                </a:solidFill>
                <a:latin typeface="Georgia" pitchFamily="18" charset="0"/>
              </a:rPr>
              <a:t>	</a:t>
            </a:r>
            <a:r>
              <a:rPr lang="ru-RU" sz="2000" b="1" i="1" dirty="0" smtClean="0">
                <a:solidFill>
                  <a:srgbClr val="0000FF"/>
                </a:solidFill>
                <a:latin typeface="Georgia" pitchFamily="18" charset="0"/>
              </a:rPr>
              <a:t>русские – 34 ребенка (29%)</a:t>
            </a:r>
          </a:p>
          <a:p>
            <a:r>
              <a:rPr lang="ru-RU" sz="2000" b="1" i="1" dirty="0" smtClean="0">
                <a:solidFill>
                  <a:srgbClr val="0000FF"/>
                </a:solidFill>
                <a:latin typeface="Georgia" pitchFamily="18" charset="0"/>
              </a:rPr>
              <a:t>	курды – 80 детей (67%)</a:t>
            </a:r>
          </a:p>
          <a:p>
            <a:r>
              <a:rPr lang="ru-RU" sz="2000" b="1" i="1" dirty="0" smtClean="0">
                <a:solidFill>
                  <a:srgbClr val="0000FF"/>
                </a:solidFill>
                <a:latin typeface="Georgia" pitchFamily="18" charset="0"/>
              </a:rPr>
              <a:t>	казахи – 5  детей (4%)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27984" y="343418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3673318968"/>
              </p:ext>
            </p:extLst>
          </p:nvPr>
        </p:nvGraphicFramePr>
        <p:xfrm>
          <a:off x="1403648" y="2364616"/>
          <a:ext cx="7056784" cy="3643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945200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tapoc.trbo.yandex.net/tapoc_secure_proxy/f8e28820fd7df1948b1b8544811d1d41?url=http%3A%2F%2Fnachalo4ka.ru%2Fwp-content%2Fuploads%2F2014%2F05%2Fveselyie-rebyata-shablon-prevyu-3-1200x90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6640" y="-315416"/>
            <a:ext cx="9170640" cy="684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8239" y="404664"/>
            <a:ext cx="85689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00FF"/>
                </a:solidFill>
                <a:latin typeface="Georgia" pitchFamily="18" charset="0"/>
              </a:rPr>
              <a:t>Набор в 1 класс по учебным годам </a:t>
            </a:r>
            <a:endParaRPr lang="ru-RU" sz="2400" b="1" i="1" dirty="0">
              <a:solidFill>
                <a:srgbClr val="0000FF"/>
              </a:solidFill>
              <a:latin typeface="Georg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27984" y="343418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1220249406"/>
              </p:ext>
            </p:extLst>
          </p:nvPr>
        </p:nvGraphicFramePr>
        <p:xfrm>
          <a:off x="490256" y="1854116"/>
          <a:ext cx="8429647" cy="35240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612715" y="148478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4672645"/>
              </p:ext>
            </p:extLst>
          </p:nvPr>
        </p:nvGraphicFramePr>
        <p:xfrm>
          <a:off x="179513" y="866329"/>
          <a:ext cx="8774038" cy="889000"/>
        </p:xfrm>
        <a:graphic>
          <a:graphicData uri="http://schemas.openxmlformats.org/drawingml/2006/table">
            <a:tbl>
              <a:tblPr firstRow="1" bandRow="1"/>
              <a:tblGrid>
                <a:gridCol w="12534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534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534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5343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5343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5343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5343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390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9pPr>
                    </a:lstStyle>
                    <a:p>
                      <a:pPr algn="ctr"/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Georgia" pitchFamily="18" charset="0"/>
                        </a:rPr>
                        <a:t>2016-2017</a:t>
                      </a:r>
                      <a:r>
                        <a:rPr lang="ru-RU" sz="1400" baseline="0" dirty="0" smtClean="0">
                          <a:solidFill>
                            <a:srgbClr val="C00000"/>
                          </a:solidFill>
                          <a:latin typeface="Georgia" pitchFamily="18" charset="0"/>
                        </a:rPr>
                        <a:t> уч.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Georgia" pitchFamily="18" charset="0"/>
                        </a:rPr>
                        <a:t> год</a:t>
                      </a:r>
                      <a:endParaRPr lang="ru-RU" sz="1400" dirty="0">
                        <a:solidFill>
                          <a:srgbClr val="C00000"/>
                        </a:solidFill>
                        <a:latin typeface="Georgia" pitchFamily="18" charset="0"/>
                      </a:endParaRPr>
                    </a:p>
                  </a:txBody>
                  <a:tcPr>
                    <a:lnL w="12700" cmpd="sng">
                      <a:solidFill>
                        <a:scrgbClr r="0" g="0" b="0"/>
                      </a:solidFill>
                    </a:lnL>
                    <a:lnR w="12700" cmpd="sng">
                      <a:solidFill>
                        <a:scrgbClr r="0" g="0" b="0"/>
                      </a:solidFill>
                    </a:lnR>
                    <a:lnT w="12700" cmpd="sng">
                      <a:solidFill>
                        <a:scrgbClr r="0" g="0" b="0"/>
                      </a:solidFill>
                    </a:lnT>
                    <a:lnB w="38100" cmpd="sng">
                      <a:solidFill>
                        <a:scrgbClr r="0" g="0" b="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9pPr>
                    </a:lstStyle>
                    <a:p>
                      <a:pPr algn="ctr"/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Georgia" pitchFamily="18" charset="0"/>
                        </a:rPr>
                        <a:t>2017-2018</a:t>
                      </a:r>
                      <a:r>
                        <a:rPr lang="ru-RU" sz="1400" baseline="0" dirty="0" smtClean="0">
                          <a:solidFill>
                            <a:srgbClr val="C00000"/>
                          </a:solidFill>
                          <a:latin typeface="Georgia" pitchFamily="18" charset="0"/>
                        </a:rPr>
                        <a:t> </a:t>
                      </a:r>
                      <a:r>
                        <a:rPr lang="ru-RU" sz="1400" baseline="0" dirty="0" err="1" smtClean="0">
                          <a:solidFill>
                            <a:srgbClr val="C00000"/>
                          </a:solidFill>
                          <a:latin typeface="Georgia" pitchFamily="18" charset="0"/>
                        </a:rPr>
                        <a:t>уч.год</a:t>
                      </a:r>
                      <a:endParaRPr lang="ru-RU" sz="1400" dirty="0">
                        <a:solidFill>
                          <a:srgbClr val="C00000"/>
                        </a:solidFill>
                        <a:latin typeface="Georgia" pitchFamily="18" charset="0"/>
                      </a:endParaRPr>
                    </a:p>
                  </a:txBody>
                  <a:tcPr>
                    <a:lnL w="12700" cmpd="sng">
                      <a:solidFill>
                        <a:scrgbClr r="0" g="0" b="0"/>
                      </a:solidFill>
                    </a:lnL>
                    <a:lnR w="12700" cmpd="sng">
                      <a:solidFill>
                        <a:scrgbClr r="0" g="0" b="0"/>
                      </a:solidFill>
                    </a:lnR>
                    <a:lnT w="12700" cmpd="sng">
                      <a:solidFill>
                        <a:scrgbClr r="0" g="0" b="0"/>
                      </a:solidFill>
                    </a:lnT>
                    <a:lnB w="38100" cmpd="sng">
                      <a:solidFill>
                        <a:scrgbClr r="0" g="0" b="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9pPr>
                    </a:lstStyle>
                    <a:p>
                      <a:pPr algn="ctr"/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Georgia" pitchFamily="18" charset="0"/>
                        </a:rPr>
                        <a:t>2018-2019</a:t>
                      </a:r>
                      <a:r>
                        <a:rPr lang="ru-RU" sz="1400" baseline="0" dirty="0" smtClean="0">
                          <a:solidFill>
                            <a:srgbClr val="C00000"/>
                          </a:solidFill>
                          <a:latin typeface="Georgia" pitchFamily="18" charset="0"/>
                        </a:rPr>
                        <a:t> уч.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Georgia" pitchFamily="18" charset="0"/>
                        </a:rPr>
                        <a:t> год</a:t>
                      </a:r>
                      <a:endParaRPr lang="ru-RU" sz="1400" dirty="0">
                        <a:solidFill>
                          <a:srgbClr val="C00000"/>
                        </a:solidFill>
                        <a:latin typeface="Georgia" pitchFamily="18" charset="0"/>
                      </a:endParaRPr>
                    </a:p>
                  </a:txBody>
                  <a:tcPr>
                    <a:lnL w="12700" cmpd="sng">
                      <a:solidFill>
                        <a:scrgbClr r="0" g="0" b="0"/>
                      </a:solidFill>
                    </a:lnL>
                    <a:lnR w="12700" cmpd="sng">
                      <a:solidFill>
                        <a:scrgbClr r="0" g="0" b="0"/>
                      </a:solidFill>
                    </a:lnR>
                    <a:lnT w="12700" cmpd="sng">
                      <a:solidFill>
                        <a:scrgbClr r="0" g="0" b="0"/>
                      </a:solidFill>
                    </a:lnT>
                    <a:lnB w="38100" cmpd="sng">
                      <a:solidFill>
                        <a:scrgbClr r="0" g="0" b="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9pPr>
                    </a:lstStyle>
                    <a:p>
                      <a:pPr algn="ctr"/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Georgia" pitchFamily="18" charset="0"/>
                        </a:rPr>
                        <a:t>2019-2020</a:t>
                      </a:r>
                      <a:r>
                        <a:rPr lang="ru-RU" sz="1400" baseline="0" dirty="0" smtClean="0">
                          <a:solidFill>
                            <a:srgbClr val="C00000"/>
                          </a:solidFill>
                          <a:latin typeface="Georgia" pitchFamily="18" charset="0"/>
                        </a:rPr>
                        <a:t> </a:t>
                      </a:r>
                      <a:r>
                        <a:rPr lang="ru-RU" sz="1400" baseline="0" dirty="0" err="1" smtClean="0">
                          <a:solidFill>
                            <a:srgbClr val="C00000"/>
                          </a:solidFill>
                          <a:latin typeface="Georgia" pitchFamily="18" charset="0"/>
                        </a:rPr>
                        <a:t>уч.год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Georgia" pitchFamily="18" charset="0"/>
                        </a:rPr>
                        <a:t>  </a:t>
                      </a:r>
                      <a:endParaRPr lang="ru-RU" sz="1400" dirty="0">
                        <a:solidFill>
                          <a:srgbClr val="C00000"/>
                        </a:solidFill>
                        <a:latin typeface="Georgia" pitchFamily="18" charset="0"/>
                      </a:endParaRPr>
                    </a:p>
                  </a:txBody>
                  <a:tcPr>
                    <a:lnL w="12700" cmpd="sng">
                      <a:solidFill>
                        <a:scrgbClr r="0" g="0" b="0"/>
                      </a:solidFill>
                    </a:lnL>
                    <a:lnR w="12700" cmpd="sng">
                      <a:solidFill>
                        <a:scrgbClr r="0" g="0" b="0"/>
                      </a:solidFill>
                    </a:lnR>
                    <a:lnT w="12700" cmpd="sng">
                      <a:solidFill>
                        <a:scrgbClr r="0" g="0" b="0"/>
                      </a:solidFill>
                    </a:lnT>
                    <a:lnB w="38100" cmpd="sng">
                      <a:solidFill>
                        <a:scrgbClr r="0" g="0" b="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9pPr>
                    </a:lstStyle>
                    <a:p>
                      <a:pPr algn="ctr"/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Georgia" pitchFamily="18" charset="0"/>
                        </a:rPr>
                        <a:t>2020-2021</a:t>
                      </a:r>
                      <a:r>
                        <a:rPr lang="ru-RU" sz="1400" baseline="0" dirty="0" smtClean="0">
                          <a:solidFill>
                            <a:srgbClr val="C00000"/>
                          </a:solidFill>
                          <a:latin typeface="Georgia" pitchFamily="18" charset="0"/>
                        </a:rPr>
                        <a:t> </a:t>
                      </a:r>
                      <a:r>
                        <a:rPr lang="ru-RU" sz="1400" baseline="0" dirty="0" err="1" smtClean="0">
                          <a:solidFill>
                            <a:srgbClr val="C00000"/>
                          </a:solidFill>
                          <a:latin typeface="Georgia" pitchFamily="18" charset="0"/>
                        </a:rPr>
                        <a:t>уч.год</a:t>
                      </a:r>
                      <a:endParaRPr lang="ru-RU" sz="1400" dirty="0">
                        <a:solidFill>
                          <a:srgbClr val="C00000"/>
                        </a:solidFill>
                        <a:latin typeface="Georgia" pitchFamily="18" charset="0"/>
                      </a:endParaRPr>
                    </a:p>
                  </a:txBody>
                  <a:tcPr>
                    <a:lnL w="12700" cmpd="sng">
                      <a:solidFill>
                        <a:scrgbClr r="0" g="0" b="0"/>
                      </a:solidFill>
                    </a:lnL>
                    <a:lnR w="12700" cmpd="sng">
                      <a:solidFill>
                        <a:scrgbClr r="0" g="0" b="0"/>
                      </a:solidFill>
                    </a:lnR>
                    <a:lnT w="12700" cmpd="sng">
                      <a:solidFill>
                        <a:scrgbClr r="0" g="0" b="0"/>
                      </a:solidFill>
                    </a:lnT>
                    <a:lnB w="38100" cmpd="sng">
                      <a:solidFill>
                        <a:scrgbClr r="0" g="0" b="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9pPr>
                    </a:lstStyle>
                    <a:p>
                      <a:pPr algn="ctr"/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Georgia" pitchFamily="18" charset="0"/>
                        </a:rPr>
                        <a:t>2021-2022</a:t>
                      </a:r>
                      <a:r>
                        <a:rPr lang="ru-RU" sz="1400" baseline="0" dirty="0" smtClean="0">
                          <a:solidFill>
                            <a:srgbClr val="C00000"/>
                          </a:solidFill>
                          <a:latin typeface="Georgia" pitchFamily="18" charset="0"/>
                        </a:rPr>
                        <a:t> </a:t>
                      </a:r>
                      <a:r>
                        <a:rPr lang="ru-RU" sz="1400" baseline="0" dirty="0" err="1" smtClean="0">
                          <a:solidFill>
                            <a:srgbClr val="C00000"/>
                          </a:solidFill>
                          <a:latin typeface="Georgia" pitchFamily="18" charset="0"/>
                        </a:rPr>
                        <a:t>уч.год</a:t>
                      </a:r>
                      <a:endParaRPr lang="ru-RU" sz="1400" dirty="0">
                        <a:solidFill>
                          <a:srgbClr val="C00000"/>
                        </a:solidFill>
                        <a:latin typeface="Georgia" pitchFamily="18" charset="0"/>
                      </a:endParaRPr>
                    </a:p>
                  </a:txBody>
                  <a:tcPr>
                    <a:lnL w="12700" cmpd="sng">
                      <a:solidFill>
                        <a:scrgbClr r="0" g="0" b="0"/>
                      </a:solidFill>
                    </a:lnL>
                    <a:lnR w="12700" cmpd="sng">
                      <a:solidFill>
                        <a:scrgbClr r="0" g="0" b="0"/>
                      </a:solidFill>
                    </a:lnR>
                    <a:lnT w="12700" cmpd="sng">
                      <a:solidFill>
                        <a:scrgbClr r="0" g="0" b="0"/>
                      </a:solidFill>
                    </a:lnT>
                    <a:lnB w="38100" cmpd="sng">
                      <a:solidFill>
                        <a:scrgbClr r="0" g="0" b="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9pPr>
                    </a:lstStyle>
                    <a:p>
                      <a:pPr algn="ctr"/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Georgia" pitchFamily="18" charset="0"/>
                        </a:rPr>
                        <a:t>2022-2023</a:t>
                      </a:r>
                      <a:r>
                        <a:rPr lang="ru-RU" sz="1400" baseline="0" dirty="0" smtClean="0">
                          <a:solidFill>
                            <a:srgbClr val="C00000"/>
                          </a:solidFill>
                          <a:latin typeface="Georgia" pitchFamily="18" charset="0"/>
                        </a:rPr>
                        <a:t> </a:t>
                      </a:r>
                      <a:r>
                        <a:rPr lang="ru-RU" sz="1400" baseline="0" dirty="0" err="1" smtClean="0">
                          <a:solidFill>
                            <a:srgbClr val="C00000"/>
                          </a:solidFill>
                          <a:latin typeface="Georgia" pitchFamily="18" charset="0"/>
                        </a:rPr>
                        <a:t>уч.год</a:t>
                      </a:r>
                      <a:endParaRPr lang="ru-RU" sz="1400" dirty="0">
                        <a:solidFill>
                          <a:srgbClr val="C00000"/>
                        </a:solidFill>
                        <a:latin typeface="Georgia" pitchFamily="18" charset="0"/>
                      </a:endParaRPr>
                    </a:p>
                  </a:txBody>
                  <a:tcPr>
                    <a:lnL w="12700" cmpd="sng">
                      <a:solidFill>
                        <a:scrgbClr r="0" g="0" b="0"/>
                      </a:solidFill>
                    </a:lnL>
                    <a:lnR w="12700" cmpd="sng">
                      <a:solidFill>
                        <a:scrgbClr r="0" g="0" b="0"/>
                      </a:solidFill>
                    </a:lnR>
                    <a:lnT w="12700" cmpd="sng">
                      <a:solidFill>
                        <a:scrgbClr r="0" g="0" b="0"/>
                      </a:solidFill>
                    </a:lnT>
                    <a:lnB w="38100" cmpd="sng">
                      <a:solidFill>
                        <a:scrgbClr r="0" g="0" b="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4"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9pPr>
                    </a:lstStyle>
                    <a:p>
                      <a:pPr algn="ctr"/>
                      <a:r>
                        <a:rPr lang="ru-RU" sz="1400" b="1" i="1" dirty="0" smtClean="0">
                          <a:solidFill>
                            <a:srgbClr val="0000FF"/>
                          </a:solidFill>
                          <a:latin typeface="Georgia" pitchFamily="18" charset="0"/>
                        </a:rPr>
                        <a:t>21</a:t>
                      </a:r>
                      <a:endParaRPr lang="ru-RU" sz="1400" b="1" i="1" dirty="0">
                        <a:solidFill>
                          <a:srgbClr val="0000FF"/>
                        </a:solidFill>
                        <a:latin typeface="Georgia" pitchFamily="18" charset="0"/>
                      </a:endParaRPr>
                    </a:p>
                  </a:txBody>
                  <a:tcPr>
                    <a:lnL w="12700" cmpd="sng">
                      <a:solidFill>
                        <a:scrgbClr r="0" g="0" b="0"/>
                      </a:solidFill>
                    </a:lnL>
                    <a:lnR w="12700" cmpd="sng">
                      <a:solidFill>
                        <a:scrgbClr r="0" g="0" b="0"/>
                      </a:solidFill>
                    </a:lnR>
                    <a:lnT w="38100" cmpd="sng">
                      <a:solidFill>
                        <a:scrgbClr r="0" g="0" b="0"/>
                      </a:solidFill>
                    </a:lnT>
                    <a:lnB w="12700" cmpd="sng">
                      <a:solidFill>
                        <a:scrgbClr r="0" g="0" b="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9pPr>
                    </a:lstStyle>
                    <a:p>
                      <a:pPr algn="ctr"/>
                      <a:r>
                        <a:rPr lang="ru-RU" sz="1400" b="1" i="1" dirty="0" smtClean="0">
                          <a:solidFill>
                            <a:srgbClr val="0000FF"/>
                          </a:solidFill>
                          <a:latin typeface="Georgia" pitchFamily="18" charset="0"/>
                        </a:rPr>
                        <a:t>14</a:t>
                      </a:r>
                      <a:endParaRPr lang="ru-RU" sz="1400" b="1" i="1" dirty="0">
                        <a:solidFill>
                          <a:srgbClr val="0000FF"/>
                        </a:solidFill>
                        <a:latin typeface="Georgia" pitchFamily="18" charset="0"/>
                      </a:endParaRPr>
                    </a:p>
                  </a:txBody>
                  <a:tcPr>
                    <a:lnL w="12700" cmpd="sng">
                      <a:solidFill>
                        <a:scrgbClr r="0" g="0" b="0"/>
                      </a:solidFill>
                    </a:lnL>
                    <a:lnR w="12700" cmpd="sng">
                      <a:solidFill>
                        <a:scrgbClr r="0" g="0" b="0"/>
                      </a:solidFill>
                    </a:lnR>
                    <a:lnT w="38100" cmpd="sng">
                      <a:solidFill>
                        <a:scrgbClr r="0" g="0" b="0"/>
                      </a:solidFill>
                    </a:lnT>
                    <a:lnB w="12700" cmpd="sng">
                      <a:solidFill>
                        <a:scrgbClr r="0" g="0" b="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9pPr>
                    </a:lstStyle>
                    <a:p>
                      <a:pPr algn="ctr"/>
                      <a:r>
                        <a:rPr lang="ru-RU" sz="1400" b="1" i="1" dirty="0" smtClean="0">
                          <a:solidFill>
                            <a:srgbClr val="0000FF"/>
                          </a:solidFill>
                          <a:latin typeface="Georgia" pitchFamily="18" charset="0"/>
                        </a:rPr>
                        <a:t>21</a:t>
                      </a:r>
                      <a:endParaRPr lang="ru-RU" sz="1400" b="1" i="1" dirty="0">
                        <a:solidFill>
                          <a:srgbClr val="0000FF"/>
                        </a:solidFill>
                        <a:latin typeface="Georgia" pitchFamily="18" charset="0"/>
                      </a:endParaRPr>
                    </a:p>
                  </a:txBody>
                  <a:tcPr>
                    <a:lnL w="12700" cmpd="sng">
                      <a:solidFill>
                        <a:scrgbClr r="0" g="0" b="0"/>
                      </a:solidFill>
                    </a:lnL>
                    <a:lnR w="12700" cmpd="sng">
                      <a:solidFill>
                        <a:scrgbClr r="0" g="0" b="0"/>
                      </a:solidFill>
                    </a:lnR>
                    <a:lnT w="38100" cmpd="sng">
                      <a:solidFill>
                        <a:scrgbClr r="0" g="0" b="0"/>
                      </a:solidFill>
                    </a:lnT>
                    <a:lnB w="12700" cmpd="sng">
                      <a:solidFill>
                        <a:scrgbClr r="0" g="0" b="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9pPr>
                    </a:lstStyle>
                    <a:p>
                      <a:pPr algn="ctr"/>
                      <a:r>
                        <a:rPr lang="ru-RU" sz="1400" b="1" i="1" dirty="0" smtClean="0">
                          <a:solidFill>
                            <a:srgbClr val="0000FF"/>
                          </a:solidFill>
                          <a:latin typeface="Georgia" pitchFamily="18" charset="0"/>
                        </a:rPr>
                        <a:t>20</a:t>
                      </a:r>
                      <a:endParaRPr lang="ru-RU" sz="1400" b="1" i="1" dirty="0">
                        <a:solidFill>
                          <a:srgbClr val="0000FF"/>
                        </a:solidFill>
                        <a:latin typeface="Georgia" pitchFamily="18" charset="0"/>
                      </a:endParaRPr>
                    </a:p>
                  </a:txBody>
                  <a:tcPr>
                    <a:lnL w="12700" cmpd="sng">
                      <a:solidFill>
                        <a:scrgbClr r="0" g="0" b="0"/>
                      </a:solidFill>
                    </a:lnL>
                    <a:lnR w="12700" cmpd="sng">
                      <a:solidFill>
                        <a:scrgbClr r="0" g="0" b="0"/>
                      </a:solidFill>
                    </a:lnR>
                    <a:lnT w="38100" cmpd="sng">
                      <a:solidFill>
                        <a:scrgbClr r="0" g="0" b="0"/>
                      </a:solidFill>
                    </a:lnT>
                    <a:lnB w="12700" cmpd="sng">
                      <a:solidFill>
                        <a:scrgbClr r="0" g="0" b="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9pPr>
                    </a:lstStyle>
                    <a:p>
                      <a:pPr algn="ctr"/>
                      <a:r>
                        <a:rPr lang="ru-RU" sz="1400" b="1" i="1" dirty="0" smtClean="0">
                          <a:solidFill>
                            <a:srgbClr val="0000FF"/>
                          </a:solidFill>
                          <a:latin typeface="Georgia" pitchFamily="18" charset="0"/>
                        </a:rPr>
                        <a:t>18</a:t>
                      </a:r>
                      <a:endParaRPr lang="ru-RU" sz="1400" b="1" i="1" dirty="0">
                        <a:solidFill>
                          <a:srgbClr val="0000FF"/>
                        </a:solidFill>
                        <a:latin typeface="Georgia" pitchFamily="18" charset="0"/>
                      </a:endParaRPr>
                    </a:p>
                  </a:txBody>
                  <a:tcPr>
                    <a:lnL w="12700" cmpd="sng">
                      <a:solidFill>
                        <a:scrgbClr r="0" g="0" b="0"/>
                      </a:solidFill>
                    </a:lnL>
                    <a:lnR w="12700" cmpd="sng">
                      <a:solidFill>
                        <a:scrgbClr r="0" g="0" b="0"/>
                      </a:solidFill>
                    </a:lnR>
                    <a:lnT w="38100" cmpd="sng">
                      <a:solidFill>
                        <a:scrgbClr r="0" g="0" b="0"/>
                      </a:solidFill>
                    </a:lnT>
                    <a:lnB w="12700" cmpd="sng">
                      <a:solidFill>
                        <a:scrgbClr r="0" g="0" b="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9pPr>
                    </a:lstStyle>
                    <a:p>
                      <a:pPr algn="ctr"/>
                      <a:r>
                        <a:rPr lang="ru-RU" sz="1400" b="1" i="1" dirty="0" smtClean="0">
                          <a:solidFill>
                            <a:srgbClr val="0000FF"/>
                          </a:solidFill>
                          <a:latin typeface="Georgia" pitchFamily="18" charset="0"/>
                        </a:rPr>
                        <a:t>10 </a:t>
                      </a:r>
                      <a:endParaRPr lang="ru-RU" sz="1400" b="1" i="1" dirty="0">
                        <a:solidFill>
                          <a:srgbClr val="0000FF"/>
                        </a:solidFill>
                        <a:latin typeface="Georgia" pitchFamily="18" charset="0"/>
                      </a:endParaRPr>
                    </a:p>
                  </a:txBody>
                  <a:tcPr>
                    <a:lnL w="12700" cmpd="sng">
                      <a:solidFill>
                        <a:scrgbClr r="0" g="0" b="0"/>
                      </a:solidFill>
                    </a:lnL>
                    <a:lnR w="12700" cmpd="sng">
                      <a:solidFill>
                        <a:scrgbClr r="0" g="0" b="0"/>
                      </a:solidFill>
                    </a:lnR>
                    <a:lnT w="38100" cmpd="sng">
                      <a:solidFill>
                        <a:scrgbClr r="0" g="0" b="0"/>
                      </a:solidFill>
                    </a:lnT>
                    <a:lnB w="12700" cmpd="sng">
                      <a:solidFill>
                        <a:scrgbClr r="0" g="0" b="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9pPr>
                    </a:lstStyle>
                    <a:p>
                      <a:pPr algn="ctr"/>
                      <a:r>
                        <a:rPr lang="ru-RU" sz="1400" b="1" i="1" dirty="0" smtClean="0">
                          <a:solidFill>
                            <a:srgbClr val="0000FF"/>
                          </a:solidFill>
                          <a:latin typeface="Georgia" pitchFamily="18" charset="0"/>
                        </a:rPr>
                        <a:t>15</a:t>
                      </a:r>
                      <a:endParaRPr lang="ru-RU" sz="1400" b="1" i="1" dirty="0">
                        <a:solidFill>
                          <a:srgbClr val="0000FF"/>
                        </a:solidFill>
                        <a:latin typeface="Georgia" pitchFamily="18" charset="0"/>
                      </a:endParaRPr>
                    </a:p>
                  </a:txBody>
                  <a:tcPr>
                    <a:lnL w="12700" cmpd="sng">
                      <a:solidFill>
                        <a:scrgbClr r="0" g="0" b="0"/>
                      </a:solidFill>
                    </a:lnL>
                    <a:lnR w="12700" cmpd="sng">
                      <a:solidFill>
                        <a:scrgbClr r="0" g="0" b="0"/>
                      </a:solidFill>
                    </a:lnR>
                    <a:lnT w="38100" cmpd="sng">
                      <a:solidFill>
                        <a:scrgbClr r="0" g="0" b="0"/>
                      </a:solidFill>
                    </a:lnT>
                    <a:lnB w="12700" cmpd="sng">
                      <a:solidFill>
                        <a:scrgbClr r="0" g="0" b="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4"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9848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tapoc.trbo.yandex.net/tapoc_secure_proxy/f8e28820fd7df1948b1b8544811d1d41?url=http%3A%2F%2Fnachalo4ka.ru%2Fwp-content%2Fuploads%2F2014%2F05%2Fveselyie-rebyata-shablon-prevyu-3-1200x90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6640" y="-315416"/>
            <a:ext cx="9170640" cy="684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8239" y="404664"/>
            <a:ext cx="85689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00FF"/>
                </a:solidFill>
                <a:latin typeface="Georgia" pitchFamily="18" charset="0"/>
              </a:rPr>
              <a:t>Набор в 1 класс по учебным годам </a:t>
            </a:r>
            <a:endParaRPr lang="ru-RU" sz="2400" b="1" i="1" dirty="0">
              <a:solidFill>
                <a:srgbClr val="0000FF"/>
              </a:solidFill>
              <a:latin typeface="Georg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27984" y="343418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2047935878"/>
              </p:ext>
            </p:extLst>
          </p:nvPr>
        </p:nvGraphicFramePr>
        <p:xfrm>
          <a:off x="213160" y="1854116"/>
          <a:ext cx="8429647" cy="35240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612715" y="148478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1203390"/>
              </p:ext>
            </p:extLst>
          </p:nvPr>
        </p:nvGraphicFramePr>
        <p:xfrm>
          <a:off x="179513" y="866329"/>
          <a:ext cx="8774038" cy="889000"/>
        </p:xfrm>
        <a:graphic>
          <a:graphicData uri="http://schemas.openxmlformats.org/drawingml/2006/table">
            <a:tbl>
              <a:tblPr firstRow="1" bandRow="1"/>
              <a:tblGrid>
                <a:gridCol w="12534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534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534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5343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5343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5343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5343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390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9pPr>
                    </a:lstStyle>
                    <a:p>
                      <a:pPr algn="ctr"/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Georgia" pitchFamily="18" charset="0"/>
                        </a:rPr>
                        <a:t>2016-2017</a:t>
                      </a:r>
                      <a:r>
                        <a:rPr lang="ru-RU" sz="1400" baseline="0" dirty="0" smtClean="0">
                          <a:solidFill>
                            <a:srgbClr val="C00000"/>
                          </a:solidFill>
                          <a:latin typeface="Georgia" pitchFamily="18" charset="0"/>
                        </a:rPr>
                        <a:t> уч.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Georgia" pitchFamily="18" charset="0"/>
                        </a:rPr>
                        <a:t> год</a:t>
                      </a:r>
                      <a:endParaRPr lang="ru-RU" sz="1400" dirty="0">
                        <a:solidFill>
                          <a:srgbClr val="C00000"/>
                        </a:solidFill>
                        <a:latin typeface="Georgia" pitchFamily="18" charset="0"/>
                      </a:endParaRPr>
                    </a:p>
                  </a:txBody>
                  <a:tcPr>
                    <a:lnL w="12700" cmpd="sng">
                      <a:solidFill>
                        <a:scrgbClr r="0" g="0" b="0"/>
                      </a:solidFill>
                    </a:lnL>
                    <a:lnR w="12700" cmpd="sng">
                      <a:solidFill>
                        <a:scrgbClr r="0" g="0" b="0"/>
                      </a:solidFill>
                    </a:lnR>
                    <a:lnT w="12700" cmpd="sng">
                      <a:solidFill>
                        <a:scrgbClr r="0" g="0" b="0"/>
                      </a:solidFill>
                    </a:lnT>
                    <a:lnB w="38100" cmpd="sng">
                      <a:solidFill>
                        <a:scrgbClr r="0" g="0" b="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9pPr>
                    </a:lstStyle>
                    <a:p>
                      <a:pPr algn="ctr"/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Georgia" pitchFamily="18" charset="0"/>
                        </a:rPr>
                        <a:t>2017-2018</a:t>
                      </a:r>
                      <a:r>
                        <a:rPr lang="ru-RU" sz="1400" baseline="0" dirty="0" smtClean="0">
                          <a:solidFill>
                            <a:srgbClr val="C00000"/>
                          </a:solidFill>
                          <a:latin typeface="Georgia" pitchFamily="18" charset="0"/>
                        </a:rPr>
                        <a:t> </a:t>
                      </a:r>
                      <a:r>
                        <a:rPr lang="ru-RU" sz="1400" baseline="0" dirty="0" err="1" smtClean="0">
                          <a:solidFill>
                            <a:srgbClr val="C00000"/>
                          </a:solidFill>
                          <a:latin typeface="Georgia" pitchFamily="18" charset="0"/>
                        </a:rPr>
                        <a:t>уч.год</a:t>
                      </a:r>
                      <a:endParaRPr lang="ru-RU" sz="1400" dirty="0">
                        <a:solidFill>
                          <a:srgbClr val="C00000"/>
                        </a:solidFill>
                        <a:latin typeface="Georgia" pitchFamily="18" charset="0"/>
                      </a:endParaRPr>
                    </a:p>
                  </a:txBody>
                  <a:tcPr>
                    <a:lnL w="12700" cmpd="sng">
                      <a:solidFill>
                        <a:scrgbClr r="0" g="0" b="0"/>
                      </a:solidFill>
                    </a:lnL>
                    <a:lnR w="12700" cmpd="sng">
                      <a:solidFill>
                        <a:scrgbClr r="0" g="0" b="0"/>
                      </a:solidFill>
                    </a:lnR>
                    <a:lnT w="12700" cmpd="sng">
                      <a:solidFill>
                        <a:scrgbClr r="0" g="0" b="0"/>
                      </a:solidFill>
                    </a:lnT>
                    <a:lnB w="38100" cmpd="sng">
                      <a:solidFill>
                        <a:scrgbClr r="0" g="0" b="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9pPr>
                    </a:lstStyle>
                    <a:p>
                      <a:pPr algn="ctr"/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Georgia" pitchFamily="18" charset="0"/>
                        </a:rPr>
                        <a:t>2018-2019</a:t>
                      </a:r>
                      <a:r>
                        <a:rPr lang="ru-RU" sz="1400" baseline="0" dirty="0" smtClean="0">
                          <a:solidFill>
                            <a:srgbClr val="C00000"/>
                          </a:solidFill>
                          <a:latin typeface="Georgia" pitchFamily="18" charset="0"/>
                        </a:rPr>
                        <a:t> уч.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Georgia" pitchFamily="18" charset="0"/>
                        </a:rPr>
                        <a:t> год</a:t>
                      </a:r>
                      <a:endParaRPr lang="ru-RU" sz="1400" dirty="0">
                        <a:solidFill>
                          <a:srgbClr val="C00000"/>
                        </a:solidFill>
                        <a:latin typeface="Georgia" pitchFamily="18" charset="0"/>
                      </a:endParaRPr>
                    </a:p>
                  </a:txBody>
                  <a:tcPr>
                    <a:lnL w="12700" cmpd="sng">
                      <a:solidFill>
                        <a:scrgbClr r="0" g="0" b="0"/>
                      </a:solidFill>
                    </a:lnL>
                    <a:lnR w="12700" cmpd="sng">
                      <a:solidFill>
                        <a:scrgbClr r="0" g="0" b="0"/>
                      </a:solidFill>
                    </a:lnR>
                    <a:lnT w="12700" cmpd="sng">
                      <a:solidFill>
                        <a:scrgbClr r="0" g="0" b="0"/>
                      </a:solidFill>
                    </a:lnT>
                    <a:lnB w="38100" cmpd="sng">
                      <a:solidFill>
                        <a:scrgbClr r="0" g="0" b="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9pPr>
                    </a:lstStyle>
                    <a:p>
                      <a:pPr algn="ctr"/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Georgia" pitchFamily="18" charset="0"/>
                        </a:rPr>
                        <a:t>2019-2020</a:t>
                      </a:r>
                      <a:r>
                        <a:rPr lang="ru-RU" sz="1400" baseline="0" dirty="0" smtClean="0">
                          <a:solidFill>
                            <a:srgbClr val="C00000"/>
                          </a:solidFill>
                          <a:latin typeface="Georgia" pitchFamily="18" charset="0"/>
                        </a:rPr>
                        <a:t> </a:t>
                      </a:r>
                      <a:r>
                        <a:rPr lang="ru-RU" sz="1400" baseline="0" dirty="0" err="1" smtClean="0">
                          <a:solidFill>
                            <a:srgbClr val="C00000"/>
                          </a:solidFill>
                          <a:latin typeface="Georgia" pitchFamily="18" charset="0"/>
                        </a:rPr>
                        <a:t>уч.год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Georgia" pitchFamily="18" charset="0"/>
                        </a:rPr>
                        <a:t>  </a:t>
                      </a:r>
                      <a:endParaRPr lang="ru-RU" sz="1400" dirty="0">
                        <a:solidFill>
                          <a:srgbClr val="C00000"/>
                        </a:solidFill>
                        <a:latin typeface="Georgia" pitchFamily="18" charset="0"/>
                      </a:endParaRPr>
                    </a:p>
                  </a:txBody>
                  <a:tcPr>
                    <a:lnL w="12700" cmpd="sng">
                      <a:solidFill>
                        <a:scrgbClr r="0" g="0" b="0"/>
                      </a:solidFill>
                    </a:lnL>
                    <a:lnR w="12700" cmpd="sng">
                      <a:solidFill>
                        <a:scrgbClr r="0" g="0" b="0"/>
                      </a:solidFill>
                    </a:lnR>
                    <a:lnT w="12700" cmpd="sng">
                      <a:solidFill>
                        <a:scrgbClr r="0" g="0" b="0"/>
                      </a:solidFill>
                    </a:lnT>
                    <a:lnB w="38100" cmpd="sng">
                      <a:solidFill>
                        <a:scrgbClr r="0" g="0" b="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9pPr>
                    </a:lstStyle>
                    <a:p>
                      <a:pPr algn="ctr"/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Georgia" pitchFamily="18" charset="0"/>
                        </a:rPr>
                        <a:t>2020-2021</a:t>
                      </a:r>
                      <a:r>
                        <a:rPr lang="ru-RU" sz="1400" baseline="0" dirty="0" smtClean="0">
                          <a:solidFill>
                            <a:srgbClr val="C00000"/>
                          </a:solidFill>
                          <a:latin typeface="Georgia" pitchFamily="18" charset="0"/>
                        </a:rPr>
                        <a:t> </a:t>
                      </a:r>
                      <a:r>
                        <a:rPr lang="ru-RU" sz="1400" baseline="0" dirty="0" err="1" smtClean="0">
                          <a:solidFill>
                            <a:srgbClr val="C00000"/>
                          </a:solidFill>
                          <a:latin typeface="Georgia" pitchFamily="18" charset="0"/>
                        </a:rPr>
                        <a:t>уч.год</a:t>
                      </a:r>
                      <a:endParaRPr lang="ru-RU" sz="1400" dirty="0">
                        <a:solidFill>
                          <a:srgbClr val="C00000"/>
                        </a:solidFill>
                        <a:latin typeface="Georgia" pitchFamily="18" charset="0"/>
                      </a:endParaRPr>
                    </a:p>
                  </a:txBody>
                  <a:tcPr>
                    <a:lnL w="12700" cmpd="sng">
                      <a:solidFill>
                        <a:scrgbClr r="0" g="0" b="0"/>
                      </a:solidFill>
                    </a:lnL>
                    <a:lnR w="12700" cmpd="sng">
                      <a:solidFill>
                        <a:scrgbClr r="0" g="0" b="0"/>
                      </a:solidFill>
                    </a:lnR>
                    <a:lnT w="12700" cmpd="sng">
                      <a:solidFill>
                        <a:scrgbClr r="0" g="0" b="0"/>
                      </a:solidFill>
                    </a:lnT>
                    <a:lnB w="38100" cmpd="sng">
                      <a:solidFill>
                        <a:scrgbClr r="0" g="0" b="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9pPr>
                    </a:lstStyle>
                    <a:p>
                      <a:pPr algn="ctr"/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Georgia" pitchFamily="18" charset="0"/>
                        </a:rPr>
                        <a:t>2021-2022</a:t>
                      </a:r>
                      <a:r>
                        <a:rPr lang="ru-RU" sz="1400" baseline="0" dirty="0" smtClean="0">
                          <a:solidFill>
                            <a:srgbClr val="C00000"/>
                          </a:solidFill>
                          <a:latin typeface="Georgia" pitchFamily="18" charset="0"/>
                        </a:rPr>
                        <a:t> </a:t>
                      </a:r>
                      <a:r>
                        <a:rPr lang="ru-RU" sz="1400" baseline="0" dirty="0" err="1" smtClean="0">
                          <a:solidFill>
                            <a:srgbClr val="C00000"/>
                          </a:solidFill>
                          <a:latin typeface="Georgia" pitchFamily="18" charset="0"/>
                        </a:rPr>
                        <a:t>уч.год</a:t>
                      </a:r>
                      <a:endParaRPr lang="ru-RU" sz="1400" dirty="0">
                        <a:solidFill>
                          <a:srgbClr val="C00000"/>
                        </a:solidFill>
                        <a:latin typeface="Georgia" pitchFamily="18" charset="0"/>
                      </a:endParaRPr>
                    </a:p>
                  </a:txBody>
                  <a:tcPr>
                    <a:lnL w="12700" cmpd="sng">
                      <a:solidFill>
                        <a:scrgbClr r="0" g="0" b="0"/>
                      </a:solidFill>
                    </a:lnL>
                    <a:lnR w="12700" cmpd="sng">
                      <a:solidFill>
                        <a:scrgbClr r="0" g="0" b="0"/>
                      </a:solidFill>
                    </a:lnR>
                    <a:lnT w="12700" cmpd="sng">
                      <a:solidFill>
                        <a:scrgbClr r="0" g="0" b="0"/>
                      </a:solidFill>
                    </a:lnT>
                    <a:lnB w="38100" cmpd="sng">
                      <a:solidFill>
                        <a:scrgbClr r="0" g="0" b="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</a:defRPr>
                      </a:lvl9pPr>
                    </a:lstStyle>
                    <a:p>
                      <a:pPr algn="ctr"/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Georgia" pitchFamily="18" charset="0"/>
                        </a:rPr>
                        <a:t>2022-2023</a:t>
                      </a:r>
                      <a:r>
                        <a:rPr lang="ru-RU" sz="1400" baseline="0" dirty="0" smtClean="0">
                          <a:solidFill>
                            <a:srgbClr val="C00000"/>
                          </a:solidFill>
                          <a:latin typeface="Georgia" pitchFamily="18" charset="0"/>
                        </a:rPr>
                        <a:t> </a:t>
                      </a:r>
                      <a:r>
                        <a:rPr lang="ru-RU" sz="1400" baseline="0" dirty="0" err="1" smtClean="0">
                          <a:solidFill>
                            <a:srgbClr val="C00000"/>
                          </a:solidFill>
                          <a:latin typeface="Georgia" pitchFamily="18" charset="0"/>
                        </a:rPr>
                        <a:t>уч.год</a:t>
                      </a:r>
                      <a:endParaRPr lang="ru-RU" sz="1400" dirty="0">
                        <a:solidFill>
                          <a:srgbClr val="C00000"/>
                        </a:solidFill>
                        <a:latin typeface="Georgia" pitchFamily="18" charset="0"/>
                      </a:endParaRPr>
                    </a:p>
                  </a:txBody>
                  <a:tcPr>
                    <a:lnL w="12700" cmpd="sng">
                      <a:solidFill>
                        <a:scrgbClr r="0" g="0" b="0"/>
                      </a:solidFill>
                    </a:lnL>
                    <a:lnR w="12700" cmpd="sng">
                      <a:solidFill>
                        <a:scrgbClr r="0" g="0" b="0"/>
                      </a:solidFill>
                    </a:lnR>
                    <a:lnT w="12700" cmpd="sng">
                      <a:solidFill>
                        <a:scrgbClr r="0" g="0" b="0"/>
                      </a:solidFill>
                    </a:lnT>
                    <a:lnB w="38100" cmpd="sng">
                      <a:solidFill>
                        <a:scrgbClr r="0" g="0" b="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4"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9pPr>
                    </a:lstStyle>
                    <a:p>
                      <a:pPr algn="ctr"/>
                      <a:r>
                        <a:rPr lang="ru-RU" sz="1400" b="1" i="1" dirty="0" smtClean="0">
                          <a:solidFill>
                            <a:srgbClr val="0000FF"/>
                          </a:solidFill>
                          <a:latin typeface="Georgia" pitchFamily="18" charset="0"/>
                        </a:rPr>
                        <a:t>21</a:t>
                      </a:r>
                      <a:endParaRPr lang="ru-RU" sz="1400" b="1" i="1" dirty="0">
                        <a:solidFill>
                          <a:srgbClr val="0000FF"/>
                        </a:solidFill>
                        <a:latin typeface="Georgia" pitchFamily="18" charset="0"/>
                      </a:endParaRPr>
                    </a:p>
                  </a:txBody>
                  <a:tcPr>
                    <a:lnL w="12700" cmpd="sng">
                      <a:solidFill>
                        <a:scrgbClr r="0" g="0" b="0"/>
                      </a:solidFill>
                    </a:lnL>
                    <a:lnR w="12700" cmpd="sng">
                      <a:solidFill>
                        <a:scrgbClr r="0" g="0" b="0"/>
                      </a:solidFill>
                    </a:lnR>
                    <a:lnT w="38100" cmpd="sng">
                      <a:solidFill>
                        <a:scrgbClr r="0" g="0" b="0"/>
                      </a:solidFill>
                    </a:lnT>
                    <a:lnB w="12700" cmpd="sng">
                      <a:solidFill>
                        <a:scrgbClr r="0" g="0" b="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9pPr>
                    </a:lstStyle>
                    <a:p>
                      <a:pPr algn="ctr"/>
                      <a:r>
                        <a:rPr lang="ru-RU" sz="1400" b="1" i="1" dirty="0" smtClean="0">
                          <a:solidFill>
                            <a:srgbClr val="0000FF"/>
                          </a:solidFill>
                          <a:latin typeface="Georgia" pitchFamily="18" charset="0"/>
                        </a:rPr>
                        <a:t>14</a:t>
                      </a:r>
                      <a:endParaRPr lang="ru-RU" sz="1400" b="1" i="1" dirty="0">
                        <a:solidFill>
                          <a:srgbClr val="0000FF"/>
                        </a:solidFill>
                        <a:latin typeface="Georgia" pitchFamily="18" charset="0"/>
                      </a:endParaRPr>
                    </a:p>
                  </a:txBody>
                  <a:tcPr>
                    <a:lnL w="12700" cmpd="sng">
                      <a:solidFill>
                        <a:scrgbClr r="0" g="0" b="0"/>
                      </a:solidFill>
                    </a:lnL>
                    <a:lnR w="12700" cmpd="sng">
                      <a:solidFill>
                        <a:scrgbClr r="0" g="0" b="0"/>
                      </a:solidFill>
                    </a:lnR>
                    <a:lnT w="38100" cmpd="sng">
                      <a:solidFill>
                        <a:scrgbClr r="0" g="0" b="0"/>
                      </a:solidFill>
                    </a:lnT>
                    <a:lnB w="12700" cmpd="sng">
                      <a:solidFill>
                        <a:scrgbClr r="0" g="0" b="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9pPr>
                    </a:lstStyle>
                    <a:p>
                      <a:pPr algn="ctr"/>
                      <a:r>
                        <a:rPr lang="ru-RU" sz="1400" b="1" i="1" dirty="0" smtClean="0">
                          <a:solidFill>
                            <a:srgbClr val="0000FF"/>
                          </a:solidFill>
                          <a:latin typeface="Georgia" pitchFamily="18" charset="0"/>
                        </a:rPr>
                        <a:t>21</a:t>
                      </a:r>
                      <a:endParaRPr lang="ru-RU" sz="1400" b="1" i="1" dirty="0">
                        <a:solidFill>
                          <a:srgbClr val="0000FF"/>
                        </a:solidFill>
                        <a:latin typeface="Georgia" pitchFamily="18" charset="0"/>
                      </a:endParaRPr>
                    </a:p>
                  </a:txBody>
                  <a:tcPr>
                    <a:lnL w="12700" cmpd="sng">
                      <a:solidFill>
                        <a:scrgbClr r="0" g="0" b="0"/>
                      </a:solidFill>
                    </a:lnL>
                    <a:lnR w="12700" cmpd="sng">
                      <a:solidFill>
                        <a:scrgbClr r="0" g="0" b="0"/>
                      </a:solidFill>
                    </a:lnR>
                    <a:lnT w="38100" cmpd="sng">
                      <a:solidFill>
                        <a:scrgbClr r="0" g="0" b="0"/>
                      </a:solidFill>
                    </a:lnT>
                    <a:lnB w="12700" cmpd="sng">
                      <a:solidFill>
                        <a:scrgbClr r="0" g="0" b="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9pPr>
                    </a:lstStyle>
                    <a:p>
                      <a:pPr algn="ctr"/>
                      <a:r>
                        <a:rPr lang="ru-RU" sz="1400" b="1" i="1" dirty="0" smtClean="0">
                          <a:solidFill>
                            <a:srgbClr val="0000FF"/>
                          </a:solidFill>
                          <a:latin typeface="Georgia" pitchFamily="18" charset="0"/>
                        </a:rPr>
                        <a:t>20</a:t>
                      </a:r>
                      <a:endParaRPr lang="ru-RU" sz="1400" b="1" i="1" dirty="0">
                        <a:solidFill>
                          <a:srgbClr val="0000FF"/>
                        </a:solidFill>
                        <a:latin typeface="Georgia" pitchFamily="18" charset="0"/>
                      </a:endParaRPr>
                    </a:p>
                  </a:txBody>
                  <a:tcPr>
                    <a:lnL w="12700" cmpd="sng">
                      <a:solidFill>
                        <a:scrgbClr r="0" g="0" b="0"/>
                      </a:solidFill>
                    </a:lnL>
                    <a:lnR w="12700" cmpd="sng">
                      <a:solidFill>
                        <a:scrgbClr r="0" g="0" b="0"/>
                      </a:solidFill>
                    </a:lnR>
                    <a:lnT w="38100" cmpd="sng">
                      <a:solidFill>
                        <a:scrgbClr r="0" g="0" b="0"/>
                      </a:solidFill>
                    </a:lnT>
                    <a:lnB w="12700" cmpd="sng">
                      <a:solidFill>
                        <a:scrgbClr r="0" g="0" b="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9pPr>
                    </a:lstStyle>
                    <a:p>
                      <a:pPr algn="ctr"/>
                      <a:r>
                        <a:rPr lang="ru-RU" sz="1400" b="1" i="1" dirty="0" smtClean="0">
                          <a:solidFill>
                            <a:srgbClr val="0000FF"/>
                          </a:solidFill>
                          <a:latin typeface="Georgia" pitchFamily="18" charset="0"/>
                        </a:rPr>
                        <a:t>18</a:t>
                      </a:r>
                      <a:endParaRPr lang="ru-RU" sz="1400" b="1" i="1" dirty="0">
                        <a:solidFill>
                          <a:srgbClr val="0000FF"/>
                        </a:solidFill>
                        <a:latin typeface="Georgia" pitchFamily="18" charset="0"/>
                      </a:endParaRPr>
                    </a:p>
                  </a:txBody>
                  <a:tcPr>
                    <a:lnL w="12700" cmpd="sng">
                      <a:solidFill>
                        <a:scrgbClr r="0" g="0" b="0"/>
                      </a:solidFill>
                    </a:lnL>
                    <a:lnR w="12700" cmpd="sng">
                      <a:solidFill>
                        <a:scrgbClr r="0" g="0" b="0"/>
                      </a:solidFill>
                    </a:lnR>
                    <a:lnT w="38100" cmpd="sng">
                      <a:solidFill>
                        <a:scrgbClr r="0" g="0" b="0"/>
                      </a:solidFill>
                    </a:lnT>
                    <a:lnB w="12700" cmpd="sng">
                      <a:solidFill>
                        <a:scrgbClr r="0" g="0" b="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9pPr>
                    </a:lstStyle>
                    <a:p>
                      <a:pPr algn="ctr"/>
                      <a:r>
                        <a:rPr lang="ru-RU" sz="1400" b="1" i="1" dirty="0" smtClean="0">
                          <a:solidFill>
                            <a:srgbClr val="0000FF"/>
                          </a:solidFill>
                          <a:latin typeface="Georgia" pitchFamily="18" charset="0"/>
                        </a:rPr>
                        <a:t>10 </a:t>
                      </a:r>
                      <a:endParaRPr lang="ru-RU" sz="1400" b="1" i="1" dirty="0">
                        <a:solidFill>
                          <a:srgbClr val="0000FF"/>
                        </a:solidFill>
                        <a:latin typeface="Georgia" pitchFamily="18" charset="0"/>
                      </a:endParaRPr>
                    </a:p>
                  </a:txBody>
                  <a:tcPr>
                    <a:lnL w="12700" cmpd="sng">
                      <a:solidFill>
                        <a:scrgbClr r="0" g="0" b="0"/>
                      </a:solidFill>
                    </a:lnL>
                    <a:lnR w="12700" cmpd="sng">
                      <a:solidFill>
                        <a:scrgbClr r="0" g="0" b="0"/>
                      </a:solidFill>
                    </a:lnR>
                    <a:lnT w="38100" cmpd="sng">
                      <a:solidFill>
                        <a:scrgbClr r="0" g="0" b="0"/>
                      </a:solidFill>
                    </a:lnT>
                    <a:lnB w="12700" cmpd="sng">
                      <a:solidFill>
                        <a:scrgbClr r="0" g="0" b="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9pPr>
                    </a:lstStyle>
                    <a:p>
                      <a:pPr algn="ctr"/>
                      <a:r>
                        <a:rPr lang="ru-RU" sz="1400" b="1" i="1" dirty="0" smtClean="0">
                          <a:solidFill>
                            <a:srgbClr val="0000FF"/>
                          </a:solidFill>
                          <a:latin typeface="Georgia" pitchFamily="18" charset="0"/>
                        </a:rPr>
                        <a:t>15</a:t>
                      </a:r>
                      <a:endParaRPr lang="ru-RU" sz="1400" b="1" i="1" dirty="0">
                        <a:solidFill>
                          <a:srgbClr val="0000FF"/>
                        </a:solidFill>
                        <a:latin typeface="Georgia" pitchFamily="18" charset="0"/>
                      </a:endParaRPr>
                    </a:p>
                  </a:txBody>
                  <a:tcPr>
                    <a:lnL w="12700" cmpd="sng">
                      <a:solidFill>
                        <a:scrgbClr r="0" g="0" b="0"/>
                      </a:solidFill>
                    </a:lnL>
                    <a:lnR w="12700" cmpd="sng">
                      <a:solidFill>
                        <a:scrgbClr r="0" g="0" b="0"/>
                      </a:solidFill>
                    </a:lnR>
                    <a:lnT w="38100" cmpd="sng">
                      <a:solidFill>
                        <a:scrgbClr r="0" g="0" b="0"/>
                      </a:solidFill>
                    </a:lnT>
                    <a:lnB w="12700" cmpd="sng">
                      <a:solidFill>
                        <a:scrgbClr r="0" g="0" b="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4"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1593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1033</TotalTime>
  <Words>384</Words>
  <Application>Microsoft Office PowerPoint</Application>
  <PresentationFormat>Экран (4:3)</PresentationFormat>
  <Paragraphs>118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Calibri</vt:lpstr>
      <vt:lpstr>Georgia</vt:lpstr>
      <vt:lpstr>Symbol</vt:lpstr>
      <vt:lpstr>Times New Roman</vt:lpstr>
      <vt:lpstr>Тема Office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лариса</cp:lastModifiedBy>
  <cp:revision>32</cp:revision>
  <dcterms:created xsi:type="dcterms:W3CDTF">2016-04-02T18:45:32Z</dcterms:created>
  <dcterms:modified xsi:type="dcterms:W3CDTF">2023-02-02T12:16:20Z</dcterms:modified>
</cp:coreProperties>
</file>