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9"/>
  </p:notesMasterIdLst>
  <p:sldIdLst>
    <p:sldId id="319" r:id="rId2"/>
    <p:sldId id="345" r:id="rId3"/>
    <p:sldId id="347" r:id="rId4"/>
    <p:sldId id="286" r:id="rId5"/>
    <p:sldId id="274" r:id="rId6"/>
    <p:sldId id="298" r:id="rId7"/>
    <p:sldId id="282" r:id="rId8"/>
    <p:sldId id="327" r:id="rId9"/>
    <p:sldId id="333" r:id="rId10"/>
    <p:sldId id="328" r:id="rId11"/>
    <p:sldId id="330" r:id="rId12"/>
    <p:sldId id="324" r:id="rId13"/>
    <p:sldId id="291" r:id="rId14"/>
    <p:sldId id="307" r:id="rId15"/>
    <p:sldId id="352" r:id="rId16"/>
    <p:sldId id="371" r:id="rId17"/>
    <p:sldId id="368" r:id="rId18"/>
    <p:sldId id="355" r:id="rId19"/>
    <p:sldId id="332" r:id="rId20"/>
    <p:sldId id="348" r:id="rId21"/>
    <p:sldId id="276" r:id="rId22"/>
    <p:sldId id="372" r:id="rId23"/>
    <p:sldId id="349" r:id="rId24"/>
    <p:sldId id="314" r:id="rId25"/>
    <p:sldId id="369" r:id="rId26"/>
    <p:sldId id="370" r:id="rId27"/>
    <p:sldId id="335" r:id="rId28"/>
    <p:sldId id="336" r:id="rId29"/>
    <p:sldId id="315" r:id="rId30"/>
    <p:sldId id="329" r:id="rId31"/>
    <p:sldId id="343" r:id="rId32"/>
    <p:sldId id="358" r:id="rId33"/>
    <p:sldId id="359" r:id="rId34"/>
    <p:sldId id="360" r:id="rId35"/>
    <p:sldId id="361" r:id="rId36"/>
    <p:sldId id="362" r:id="rId37"/>
    <p:sldId id="363" r:id="rId38"/>
    <p:sldId id="364" r:id="rId39"/>
    <p:sldId id="365" r:id="rId40"/>
    <p:sldId id="373" r:id="rId41"/>
    <p:sldId id="357" r:id="rId42"/>
    <p:sldId id="306" r:id="rId43"/>
    <p:sldId id="305" r:id="rId44"/>
    <p:sldId id="318" r:id="rId45"/>
    <p:sldId id="326" r:id="rId46"/>
    <p:sldId id="288" r:id="rId47"/>
    <p:sldId id="277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55" autoAdjust="0"/>
  </p:normalViewPr>
  <p:slideViewPr>
    <p:cSldViewPr>
      <p:cViewPr>
        <p:scale>
          <a:sx n="63" d="100"/>
          <a:sy n="63" d="100"/>
        </p:scale>
        <p:origin x="-174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2806E-0E75-4FE9-8458-B1D09628BEA9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D16E30-4EA6-41D9-8A90-C424F82E1136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Дыхательную гимнастику проводят до еды, в хорошо проветриваемом помещении</a:t>
          </a:r>
          <a:endParaRPr lang="ru-RU" sz="1600" b="1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0108D40-31D5-49BE-8129-8A63F6F1EE96}" type="parTrans" cxnId="{9C81C9A3-CDC0-4363-BDCC-F13C7AACE38C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AC2BB55-7057-4F29-96F8-F11201E1DB17}" type="sibTrans" cxnId="{9C81C9A3-CDC0-4363-BDCC-F13C7AACE38C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561F15B-5963-434B-AEFF-CF87F9214EDE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Нельзя переутомлять! (первый признак - зевота)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8ACA100-052C-4897-8909-8D09AE258A53}" type="parTrans" cxnId="{2270705A-BAAC-4202-8879-CA326140B4FD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87EBB74-3C64-4BFE-972B-CC2817D073C1}" type="sibTrans" cxnId="{2270705A-BAAC-4202-8879-CA326140B4FD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9FBDA5C-304B-4258-9A73-7EB663A6E230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Следить за позой ребенка  и правильным речевым выдохом  (не надувать щек)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0E18F4B-5873-43AA-9ACD-506EA9AF98A6}" type="parTrans" cxnId="{B09DF237-2731-495B-A09E-4D1E03E36A22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B9C9FBC-E45E-422A-9BD2-3943938BDEE1}" type="sibTrans" cxnId="{B09DF237-2731-495B-A09E-4D1E03E36A22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01FFAC7-AFB0-45F1-8325-BE74DAFDFA22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Необходимо привлечь внимание  ребенка к ощущению движения диафрагмы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7000807-E034-4198-BE38-2DDB8AFADE5C}" type="parTrans" cxnId="{0BBB5C67-F3E3-48AA-A993-892585CCFD47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BE64928-E33E-4686-B9FB-0F98FC67004E}" type="sibTrans" cxnId="{0BBB5C67-F3E3-48AA-A993-892585CCFD47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791D88F-5C12-42F8-9AD3-1F7183F0D8B0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Первоначально выполнять перед зеркалом</a:t>
          </a:r>
          <a:endParaRPr lang="ru-RU" sz="16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434E43D-DA62-45DB-9D22-94B4AACEC5A3}" type="parTrans" cxnId="{05457239-96BF-4020-BD5A-8879D7F098B1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03DBFCB-3A6F-4283-A6D0-D564AB300EFD}" type="sibTrans" cxnId="{05457239-96BF-4020-BD5A-8879D7F098B1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5785B59-2C2F-4B90-99CB-62FB84F2C159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Выполнять плавно, под счет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243A627-4F30-4A74-A65F-EEC6AFFA79DE}" type="parTrans" cxnId="{697E9CA3-4437-45D3-A6AF-D507BC865CF9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BD05712-4EE6-4214-AD2C-363C875F1D9F}" type="sibTrans" cxnId="{697E9CA3-4437-45D3-A6AF-D507BC865CF9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0D7C39D-5E9C-49A9-B5C4-D21BAE453315}">
      <dgm:prSet/>
      <dgm:spPr/>
      <dgm:t>
        <a:bodyPr/>
        <a:lstStyle/>
        <a:p>
          <a:r>
            <a:rPr lang="ru-RU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Дидактический материал должен быть легким, располагаться на уровне рта 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771DE1D-C764-4E96-B7E8-186E23D47737}" type="parTrans" cxnId="{872C22AC-DD87-4EE6-A93E-58B6C3162060}">
      <dgm:prSet/>
      <dgm:spPr/>
      <dgm:t>
        <a:bodyPr/>
        <a:lstStyle/>
        <a:p>
          <a:endParaRPr lang="ru-RU"/>
        </a:p>
      </dgm:t>
    </dgm:pt>
    <dgm:pt modelId="{454CDEF6-E323-4E6C-A343-F27E1AB164E1}" type="sibTrans" cxnId="{872C22AC-DD87-4EE6-A93E-58B6C3162060}">
      <dgm:prSet/>
      <dgm:spPr/>
      <dgm:t>
        <a:bodyPr/>
        <a:lstStyle/>
        <a:p>
          <a:endParaRPr lang="ru-RU"/>
        </a:p>
      </dgm:t>
    </dgm:pt>
    <dgm:pt modelId="{C6496C5D-FD73-4F7E-A098-21BA99D02D57}" type="pres">
      <dgm:prSet presAssocID="{A162806E-0E75-4FE9-8458-B1D09628BEA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23ABDD-F829-4F4B-B918-A7D170CE3D0A}" type="pres">
      <dgm:prSet presAssocID="{97D16E30-4EA6-41D9-8A90-C424F82E1136}" presName="node" presStyleLbl="node1" presStyleIdx="0" presStyleCnt="7" custScaleX="103750" custScaleY="141939" custLinFactNeighborX="-10110" custLinFactNeighborY="274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60305-21B4-406F-B171-F8118801A1ED}" type="pres">
      <dgm:prSet presAssocID="{EAC2BB55-7057-4F29-96F8-F11201E1DB17}" presName="sibTrans" presStyleCnt="0"/>
      <dgm:spPr/>
    </dgm:pt>
    <dgm:pt modelId="{208A4652-C65D-4DE8-A9E9-165AFD707A41}" type="pres">
      <dgm:prSet presAssocID="{79FBDA5C-304B-4258-9A73-7EB663A6E230}" presName="node" presStyleLbl="node1" presStyleIdx="1" presStyleCnt="7" custScaleX="98730" custScaleY="133079" custLinFactX="12979" custLinFactY="100000" custLinFactNeighborX="100000" custLinFactNeighborY="125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B4155-43E2-41B5-9A6F-E4B42A4F6604}" type="pres">
      <dgm:prSet presAssocID="{FB9C9FBC-E45E-422A-9BD2-3943938BDEE1}" presName="sibTrans" presStyleCnt="0"/>
      <dgm:spPr/>
    </dgm:pt>
    <dgm:pt modelId="{8ABA6F90-C110-40B3-B7A5-2C97BD0A832B}" type="pres">
      <dgm:prSet presAssocID="{B561F15B-5963-434B-AEFF-CF87F9214EDE}" presName="node" presStyleLbl="node1" presStyleIdx="2" presStyleCnt="7" custScaleX="105980" custScaleY="102329" custLinFactX="-17460" custLinFactNeighborX="-100000" custLinFactNeighborY="45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E5E13-9977-4E21-9CB4-D6E321242CCA}" type="pres">
      <dgm:prSet presAssocID="{C87EBB74-3C64-4BFE-972B-CC2817D073C1}" presName="sibTrans" presStyleCnt="0"/>
      <dgm:spPr/>
    </dgm:pt>
    <dgm:pt modelId="{003283CC-6805-411D-A87E-F607B98BC4BA}" type="pres">
      <dgm:prSet presAssocID="{20D7C39D-5E9C-49A9-B5C4-D21BAE453315}" presName="node" presStyleLbl="node1" presStyleIdx="3" presStyleCnt="7" custScaleX="98535" custScaleY="136093" custLinFactNeighborX="-19519" custLinFactNeighborY="497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C16EA-0CE4-4457-8850-997433209959}" type="pres">
      <dgm:prSet presAssocID="{454CDEF6-E323-4E6C-A343-F27E1AB164E1}" presName="sibTrans" presStyleCnt="0"/>
      <dgm:spPr/>
    </dgm:pt>
    <dgm:pt modelId="{A3516322-4B6D-4C2D-8FC5-8BA9FBB4F150}" type="pres">
      <dgm:prSet presAssocID="{9791D88F-5C12-42F8-9AD3-1F7183F0D8B0}" presName="node" presStyleLbl="node1" presStyleIdx="4" presStyleCnt="7" custScaleX="79325" custScaleY="97071" custLinFactNeighborX="-6345" custLinFactNeighborY="28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93288-1A3A-491F-8B04-2E646AF629FB}" type="pres">
      <dgm:prSet presAssocID="{703DBFCB-3A6F-4283-A6D0-D564AB300EFD}" presName="sibTrans" presStyleCnt="0"/>
      <dgm:spPr/>
    </dgm:pt>
    <dgm:pt modelId="{695EB59A-156C-44A1-A7B7-F53E5E8D6F6F}" type="pres">
      <dgm:prSet presAssocID="{401FFAC7-AFB0-45F1-8325-BE74DAFDFA22}" presName="node" presStyleLbl="node1" presStyleIdx="5" presStyleCnt="7" custScaleX="98624" custScaleY="111386" custLinFactNeighborX="9651" custLinFactNeighborY="-777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DBA021-637C-4919-8956-D297E832865C}" type="pres">
      <dgm:prSet presAssocID="{EBE64928-E33E-4686-B9FB-0F98FC67004E}" presName="sibTrans" presStyleCnt="0"/>
      <dgm:spPr/>
    </dgm:pt>
    <dgm:pt modelId="{82BD9D5D-B55F-4173-BE9E-FEF64F8E6A0D}" type="pres">
      <dgm:prSet presAssocID="{D5785B59-2C2F-4B90-99CB-62FB84F2C159}" presName="node" presStyleLbl="node1" presStyleIdx="6" presStyleCnt="7" custScaleX="83498" custScaleY="52956" custLinFactNeighborX="-4303" custLinFactNeighborY="-98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B3637B-3319-4542-9A7E-88E214503A3C}" type="presOf" srcId="{79FBDA5C-304B-4258-9A73-7EB663A6E230}" destId="{208A4652-C65D-4DE8-A9E9-165AFD707A41}" srcOrd="0" destOrd="0" presId="urn:microsoft.com/office/officeart/2005/8/layout/default"/>
    <dgm:cxn modelId="{43333C4B-D1D8-495F-968D-1C447BD2BB01}" type="presOf" srcId="{401FFAC7-AFB0-45F1-8325-BE74DAFDFA22}" destId="{695EB59A-156C-44A1-A7B7-F53E5E8D6F6F}" srcOrd="0" destOrd="0" presId="urn:microsoft.com/office/officeart/2005/8/layout/default"/>
    <dgm:cxn modelId="{C4CA0B5D-6978-4D0E-A5B7-309E3DB9ECB0}" type="presOf" srcId="{20D7C39D-5E9C-49A9-B5C4-D21BAE453315}" destId="{003283CC-6805-411D-A87E-F607B98BC4BA}" srcOrd="0" destOrd="0" presId="urn:microsoft.com/office/officeart/2005/8/layout/default"/>
    <dgm:cxn modelId="{C54C23B4-3030-479E-8F81-3E0A96AB2E3C}" type="presOf" srcId="{9791D88F-5C12-42F8-9AD3-1F7183F0D8B0}" destId="{A3516322-4B6D-4C2D-8FC5-8BA9FBB4F150}" srcOrd="0" destOrd="0" presId="urn:microsoft.com/office/officeart/2005/8/layout/default"/>
    <dgm:cxn modelId="{E97BD62F-D87A-4B03-8236-C22BFC70BC12}" type="presOf" srcId="{B561F15B-5963-434B-AEFF-CF87F9214EDE}" destId="{8ABA6F90-C110-40B3-B7A5-2C97BD0A832B}" srcOrd="0" destOrd="0" presId="urn:microsoft.com/office/officeart/2005/8/layout/default"/>
    <dgm:cxn modelId="{697E9CA3-4437-45D3-A6AF-D507BC865CF9}" srcId="{A162806E-0E75-4FE9-8458-B1D09628BEA9}" destId="{D5785B59-2C2F-4B90-99CB-62FB84F2C159}" srcOrd="6" destOrd="0" parTransId="{F243A627-4F30-4A74-A65F-EEC6AFFA79DE}" sibTransId="{CBD05712-4EE6-4214-AD2C-363C875F1D9F}"/>
    <dgm:cxn modelId="{0BBB5C67-F3E3-48AA-A993-892585CCFD47}" srcId="{A162806E-0E75-4FE9-8458-B1D09628BEA9}" destId="{401FFAC7-AFB0-45F1-8325-BE74DAFDFA22}" srcOrd="5" destOrd="0" parTransId="{B7000807-E034-4198-BE38-2DDB8AFADE5C}" sibTransId="{EBE64928-E33E-4686-B9FB-0F98FC67004E}"/>
    <dgm:cxn modelId="{05457239-96BF-4020-BD5A-8879D7F098B1}" srcId="{A162806E-0E75-4FE9-8458-B1D09628BEA9}" destId="{9791D88F-5C12-42F8-9AD3-1F7183F0D8B0}" srcOrd="4" destOrd="0" parTransId="{D434E43D-DA62-45DB-9D22-94B4AACEC5A3}" sibTransId="{703DBFCB-3A6F-4283-A6D0-D564AB300EFD}"/>
    <dgm:cxn modelId="{872C22AC-DD87-4EE6-A93E-58B6C3162060}" srcId="{A162806E-0E75-4FE9-8458-B1D09628BEA9}" destId="{20D7C39D-5E9C-49A9-B5C4-D21BAE453315}" srcOrd="3" destOrd="0" parTransId="{5771DE1D-C764-4E96-B7E8-186E23D47737}" sibTransId="{454CDEF6-E323-4E6C-A343-F27E1AB164E1}"/>
    <dgm:cxn modelId="{9C81C9A3-CDC0-4363-BDCC-F13C7AACE38C}" srcId="{A162806E-0E75-4FE9-8458-B1D09628BEA9}" destId="{97D16E30-4EA6-41D9-8A90-C424F82E1136}" srcOrd="0" destOrd="0" parTransId="{10108D40-31D5-49BE-8129-8A63F6F1EE96}" sibTransId="{EAC2BB55-7057-4F29-96F8-F11201E1DB17}"/>
    <dgm:cxn modelId="{42A75453-94A4-4349-AEFE-23627A77D83D}" type="presOf" srcId="{A162806E-0E75-4FE9-8458-B1D09628BEA9}" destId="{C6496C5D-FD73-4F7E-A098-21BA99D02D57}" srcOrd="0" destOrd="0" presId="urn:microsoft.com/office/officeart/2005/8/layout/default"/>
    <dgm:cxn modelId="{8DD999AC-C462-4D95-84FB-D3BEB0511A68}" type="presOf" srcId="{D5785B59-2C2F-4B90-99CB-62FB84F2C159}" destId="{82BD9D5D-B55F-4173-BE9E-FEF64F8E6A0D}" srcOrd="0" destOrd="0" presId="urn:microsoft.com/office/officeart/2005/8/layout/default"/>
    <dgm:cxn modelId="{47653A46-1FE2-45B7-B274-7BEEA81355F6}" type="presOf" srcId="{97D16E30-4EA6-41D9-8A90-C424F82E1136}" destId="{6423ABDD-F829-4F4B-B918-A7D170CE3D0A}" srcOrd="0" destOrd="0" presId="urn:microsoft.com/office/officeart/2005/8/layout/default"/>
    <dgm:cxn modelId="{2270705A-BAAC-4202-8879-CA326140B4FD}" srcId="{A162806E-0E75-4FE9-8458-B1D09628BEA9}" destId="{B561F15B-5963-434B-AEFF-CF87F9214EDE}" srcOrd="2" destOrd="0" parTransId="{D8ACA100-052C-4897-8909-8D09AE258A53}" sibTransId="{C87EBB74-3C64-4BFE-972B-CC2817D073C1}"/>
    <dgm:cxn modelId="{B09DF237-2731-495B-A09E-4D1E03E36A22}" srcId="{A162806E-0E75-4FE9-8458-B1D09628BEA9}" destId="{79FBDA5C-304B-4258-9A73-7EB663A6E230}" srcOrd="1" destOrd="0" parTransId="{00E18F4B-5873-43AA-9ACD-506EA9AF98A6}" sibTransId="{FB9C9FBC-E45E-422A-9BD2-3943938BDEE1}"/>
    <dgm:cxn modelId="{2F1D689D-9E38-4C9A-B095-D35C707AB05B}" type="presParOf" srcId="{C6496C5D-FD73-4F7E-A098-21BA99D02D57}" destId="{6423ABDD-F829-4F4B-B918-A7D170CE3D0A}" srcOrd="0" destOrd="0" presId="urn:microsoft.com/office/officeart/2005/8/layout/default"/>
    <dgm:cxn modelId="{D8D12F95-0FFE-41A3-9CE0-E5404BD8F7C9}" type="presParOf" srcId="{C6496C5D-FD73-4F7E-A098-21BA99D02D57}" destId="{16360305-21B4-406F-B171-F8118801A1ED}" srcOrd="1" destOrd="0" presId="urn:microsoft.com/office/officeart/2005/8/layout/default"/>
    <dgm:cxn modelId="{4C63A0E4-AAAA-4E12-8350-6A56F9EC07B4}" type="presParOf" srcId="{C6496C5D-FD73-4F7E-A098-21BA99D02D57}" destId="{208A4652-C65D-4DE8-A9E9-165AFD707A41}" srcOrd="2" destOrd="0" presId="urn:microsoft.com/office/officeart/2005/8/layout/default"/>
    <dgm:cxn modelId="{E3E09099-AE1E-46EC-93C5-D971BB09C2EE}" type="presParOf" srcId="{C6496C5D-FD73-4F7E-A098-21BA99D02D57}" destId="{26EB4155-43E2-41B5-9A6F-E4B42A4F6604}" srcOrd="3" destOrd="0" presId="urn:microsoft.com/office/officeart/2005/8/layout/default"/>
    <dgm:cxn modelId="{B88D1BC2-015E-484D-BC1D-277FAF3CECF5}" type="presParOf" srcId="{C6496C5D-FD73-4F7E-A098-21BA99D02D57}" destId="{8ABA6F90-C110-40B3-B7A5-2C97BD0A832B}" srcOrd="4" destOrd="0" presId="urn:microsoft.com/office/officeart/2005/8/layout/default"/>
    <dgm:cxn modelId="{F78C8935-17FF-4C04-A818-96A273FE183D}" type="presParOf" srcId="{C6496C5D-FD73-4F7E-A098-21BA99D02D57}" destId="{070E5E13-9977-4E21-9CB4-D6E321242CCA}" srcOrd="5" destOrd="0" presId="urn:microsoft.com/office/officeart/2005/8/layout/default"/>
    <dgm:cxn modelId="{C00A8F9D-40BE-4C69-ACDA-E6185ED0D7AC}" type="presParOf" srcId="{C6496C5D-FD73-4F7E-A098-21BA99D02D57}" destId="{003283CC-6805-411D-A87E-F607B98BC4BA}" srcOrd="6" destOrd="0" presId="urn:microsoft.com/office/officeart/2005/8/layout/default"/>
    <dgm:cxn modelId="{30460A41-88C7-4B7F-B96F-9BDAED1C9DEF}" type="presParOf" srcId="{C6496C5D-FD73-4F7E-A098-21BA99D02D57}" destId="{CB7C16EA-0CE4-4457-8850-997433209959}" srcOrd="7" destOrd="0" presId="urn:microsoft.com/office/officeart/2005/8/layout/default"/>
    <dgm:cxn modelId="{AFFAED4A-DD81-44BE-9F80-0918C4B00FB3}" type="presParOf" srcId="{C6496C5D-FD73-4F7E-A098-21BA99D02D57}" destId="{A3516322-4B6D-4C2D-8FC5-8BA9FBB4F150}" srcOrd="8" destOrd="0" presId="urn:microsoft.com/office/officeart/2005/8/layout/default"/>
    <dgm:cxn modelId="{A5580885-9AE2-4692-A656-B1F800052FF9}" type="presParOf" srcId="{C6496C5D-FD73-4F7E-A098-21BA99D02D57}" destId="{01393288-1A3A-491F-8B04-2E646AF629FB}" srcOrd="9" destOrd="0" presId="urn:microsoft.com/office/officeart/2005/8/layout/default"/>
    <dgm:cxn modelId="{4175C42D-C5D6-4272-A21C-3128147430FA}" type="presParOf" srcId="{C6496C5D-FD73-4F7E-A098-21BA99D02D57}" destId="{695EB59A-156C-44A1-A7B7-F53E5E8D6F6F}" srcOrd="10" destOrd="0" presId="urn:microsoft.com/office/officeart/2005/8/layout/default"/>
    <dgm:cxn modelId="{B5427601-668A-4000-A175-A0F7A01FD200}" type="presParOf" srcId="{C6496C5D-FD73-4F7E-A098-21BA99D02D57}" destId="{38DBA021-637C-4919-8956-D297E832865C}" srcOrd="11" destOrd="0" presId="urn:microsoft.com/office/officeart/2005/8/layout/default"/>
    <dgm:cxn modelId="{BCED3AE3-5B85-49E9-8D12-7DC30BFDB666}" type="presParOf" srcId="{C6496C5D-FD73-4F7E-A098-21BA99D02D57}" destId="{82BD9D5D-B55F-4173-BE9E-FEF64F8E6A0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62806E-0E75-4FE9-8458-B1D09628BEA9}" type="doc">
      <dgm:prSet loTypeId="urn:microsoft.com/office/officeart/2005/8/layout/defaul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D16E30-4EA6-41D9-8A90-C424F82E1136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Артикуляционную гимнастику проводят ежедневно 3-4 раза в день по 3-5 минут</a:t>
          </a:r>
          <a:endParaRPr lang="ru-RU" sz="1600" b="1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0108D40-31D5-49BE-8129-8A63F6F1EE96}" type="parTrans" cxnId="{9C81C9A3-CDC0-4363-BDCC-F13C7AACE38C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AC2BB55-7057-4F29-96F8-F11201E1DB17}" type="sibTrans" cxnId="{9C81C9A3-CDC0-4363-BDCC-F13C7AACE38C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561F15B-5963-434B-AEFF-CF87F9214EDE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При отборе упражнений надо идти от простых к более сложным. 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8ACA100-052C-4897-8909-8D09AE258A53}" type="parTrans" cxnId="{2270705A-BAAC-4202-8879-CA326140B4FD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87EBB74-3C64-4BFE-972B-CC2817D073C1}" type="sibTrans" cxnId="{2270705A-BAAC-4202-8879-CA326140B4FD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9FBDA5C-304B-4258-9A73-7EB663A6E230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Из двух-трех упражнений новым может быть только одно. 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0E18F4B-5873-43AA-9ACD-506EA9AF98A6}" type="parTrans" cxnId="{B09DF237-2731-495B-A09E-4D1E03E36A22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B9C9FBC-E45E-422A-9BD2-3943938BDEE1}" type="sibTrans" cxnId="{B09DF237-2731-495B-A09E-4D1E03E36A22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01FFAC7-AFB0-45F1-8325-BE74DAFDFA22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Проводить эмоционально, в игровой форме. 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B7000807-E034-4198-BE38-2DDB8AFADE5C}" type="parTrans" cxnId="{0BBB5C67-F3E3-48AA-A993-892585CCFD47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EBE64928-E33E-4686-B9FB-0F98FC67004E}" type="sibTrans" cxnId="{0BBB5C67-F3E3-48AA-A993-892585CCFD47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791D88F-5C12-42F8-9AD3-1F7183F0D8B0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Если какие-то упражнения не получается, их нужно отработать, не вводя новые. </a:t>
          </a:r>
          <a:endParaRPr lang="ru-RU" sz="16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D434E43D-DA62-45DB-9D22-94B4AACEC5A3}" type="parTrans" cxnId="{05457239-96BF-4020-BD5A-8879D7F098B1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03DBFCB-3A6F-4283-A6D0-D564AB300EFD}" type="sibTrans" cxnId="{05457239-96BF-4020-BD5A-8879D7F098B1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C4545B7-18F7-4919-B757-F78A8103B598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rPr>
            <a:t>Артикуляционную гимнастку выполняют сидя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08A8BE38-FF0F-4157-8EF9-694254DEC902}" type="parTrans" cxnId="{00F591B5-C09A-4669-8FDD-EE6BA2DC8AF0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8C0983B-B1C1-4CE2-B2F2-96EC2EACCDDD}" type="sibTrans" cxnId="{00F591B5-C09A-4669-8FDD-EE6BA2DC8AF0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5785B59-2C2F-4B90-99CB-62FB84F2C159}">
      <dgm:prSet custT="1"/>
      <dgm:spPr/>
      <dgm:t>
        <a:bodyPr/>
        <a:lstStyle/>
        <a:p>
          <a:r>
            <a:rPr lang="ru-RU" sz="1600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Ребенок должен хорошо видеть лицо взрослого, а также свое лицо</a:t>
          </a:r>
          <a:endParaRPr lang="ru-RU" sz="1600" b="1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243A627-4F30-4A74-A65F-EEC6AFFA79DE}" type="parTrans" cxnId="{697E9CA3-4437-45D3-A6AF-D507BC865CF9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BD05712-4EE6-4214-AD2C-363C875F1D9F}" type="sibTrans" cxnId="{697E9CA3-4437-45D3-A6AF-D507BC865CF9}">
      <dgm:prSet/>
      <dgm:spPr/>
      <dgm:t>
        <a:bodyPr/>
        <a:lstStyle/>
        <a:p>
          <a:endParaRPr lang="ru-RU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0D7C39D-5E9C-49A9-B5C4-D21BAE453315}">
      <dgm:prSet/>
      <dgm:spPr/>
      <dgm:t>
        <a:bodyPr/>
        <a:lstStyle/>
        <a:p>
          <a:r>
            <a:rPr lang="ru-RU" b="1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Не следует предлагать детям больше 2-3 упражнений за раз</a:t>
          </a:r>
          <a:r>
            <a:rPr lang="ru-RU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ru-RU" b="1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5771DE1D-C764-4E96-B7E8-186E23D47737}" type="parTrans" cxnId="{872C22AC-DD87-4EE6-A93E-58B6C3162060}">
      <dgm:prSet/>
      <dgm:spPr/>
      <dgm:t>
        <a:bodyPr/>
        <a:lstStyle/>
        <a:p>
          <a:endParaRPr lang="ru-RU"/>
        </a:p>
      </dgm:t>
    </dgm:pt>
    <dgm:pt modelId="{454CDEF6-E323-4E6C-A343-F27E1AB164E1}" type="sibTrans" cxnId="{872C22AC-DD87-4EE6-A93E-58B6C3162060}">
      <dgm:prSet/>
      <dgm:spPr/>
      <dgm:t>
        <a:bodyPr/>
        <a:lstStyle/>
        <a:p>
          <a:endParaRPr lang="ru-RU"/>
        </a:p>
      </dgm:t>
    </dgm:pt>
    <dgm:pt modelId="{C6496C5D-FD73-4F7E-A098-21BA99D02D57}" type="pres">
      <dgm:prSet presAssocID="{A162806E-0E75-4FE9-8458-B1D09628BEA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23ABDD-F829-4F4B-B918-A7D170CE3D0A}" type="pres">
      <dgm:prSet presAssocID="{97D16E30-4EA6-41D9-8A90-C424F82E1136}" presName="node" presStyleLbl="node1" presStyleIdx="0" presStyleCnt="8" custScaleX="103750" custScaleY="141939" custLinFactNeighborX="5811" custLinFactNeighborY="-52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60305-21B4-406F-B171-F8118801A1ED}" type="pres">
      <dgm:prSet presAssocID="{EAC2BB55-7057-4F29-96F8-F11201E1DB17}" presName="sibTrans" presStyleCnt="0"/>
      <dgm:spPr/>
    </dgm:pt>
    <dgm:pt modelId="{208A4652-C65D-4DE8-A9E9-165AFD707A41}" type="pres">
      <dgm:prSet presAssocID="{79FBDA5C-304B-4258-9A73-7EB663A6E230}" presName="node" presStyleLbl="node1" presStyleIdx="1" presStyleCnt="8" custScaleX="72320" custScaleY="133079" custLinFactNeighborX="15805" custLinFactNeighborY="37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EB4155-43E2-41B5-9A6F-E4B42A4F6604}" type="pres">
      <dgm:prSet presAssocID="{FB9C9FBC-E45E-422A-9BD2-3943938BDEE1}" presName="sibTrans" presStyleCnt="0"/>
      <dgm:spPr/>
    </dgm:pt>
    <dgm:pt modelId="{8ABA6F90-C110-40B3-B7A5-2C97BD0A832B}" type="pres">
      <dgm:prSet presAssocID="{B561F15B-5963-434B-AEFF-CF87F9214EDE}" presName="node" presStyleLbl="node1" presStyleIdx="2" presStyleCnt="8" custScaleX="104639" custScaleY="102329" custLinFactNeighborX="16523" custLinFactNeighborY="-54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0E5E13-9977-4E21-9CB4-D6E321242CCA}" type="pres">
      <dgm:prSet presAssocID="{C87EBB74-3C64-4BFE-972B-CC2817D073C1}" presName="sibTrans" presStyleCnt="0"/>
      <dgm:spPr/>
    </dgm:pt>
    <dgm:pt modelId="{003283CC-6805-411D-A87E-F607B98BC4BA}" type="pres">
      <dgm:prSet presAssocID="{20D7C39D-5E9C-49A9-B5C4-D21BAE453315}" presName="node" presStyleLbl="node1" presStyleIdx="3" presStyleCnt="8" custScaleX="98535" custScaleY="136093" custLinFactX="-73653" custLinFactY="100000" custLinFactNeighborX="-100000" custLinFactNeighborY="102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7C16EA-0CE4-4457-8850-997433209959}" type="pres">
      <dgm:prSet presAssocID="{454CDEF6-E323-4E6C-A343-F27E1AB164E1}" presName="sibTrans" presStyleCnt="0"/>
      <dgm:spPr/>
    </dgm:pt>
    <dgm:pt modelId="{77B1F897-25C4-4192-AEF3-A8B99E04EF22}" type="pres">
      <dgm:prSet presAssocID="{BC4545B7-18F7-4919-B757-F78A8103B598}" presName="node" presStyleLbl="node1" presStyleIdx="4" presStyleCnt="8" custScaleX="83372" custScaleY="102638" custLinFactX="-17522" custLinFactNeighborX="-100000" custLinFactNeighborY="-32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0535D1-2ED7-4290-BA7C-EAED91ADE811}" type="pres">
      <dgm:prSet presAssocID="{48C0983B-B1C1-4CE2-B2F2-96EC2EACCDDD}" presName="sibTrans" presStyleCnt="0"/>
      <dgm:spPr/>
    </dgm:pt>
    <dgm:pt modelId="{A3516322-4B6D-4C2D-8FC5-8BA9FBB4F150}" type="pres">
      <dgm:prSet presAssocID="{9791D88F-5C12-42F8-9AD3-1F7183F0D8B0}" presName="node" presStyleLbl="node1" presStyleIdx="5" presStyleCnt="8" custScaleX="111462" custScaleY="129966" custLinFactNeighborX="-96191" custLinFactNeighborY="2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393288-1A3A-491F-8B04-2E646AF629FB}" type="pres">
      <dgm:prSet presAssocID="{703DBFCB-3A6F-4283-A6D0-D564AB300EFD}" presName="sibTrans" presStyleCnt="0"/>
      <dgm:spPr/>
    </dgm:pt>
    <dgm:pt modelId="{695EB59A-156C-44A1-A7B7-F53E5E8D6F6F}" type="pres">
      <dgm:prSet presAssocID="{401FFAC7-AFB0-45F1-8325-BE74DAFDFA22}" presName="node" presStyleLbl="node1" presStyleIdx="6" presStyleCnt="8" custScaleX="91006" custScaleY="86773" custLinFactNeighborX="65256" custLinFactNeighborY="-924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DBA021-637C-4919-8956-D297E832865C}" type="pres">
      <dgm:prSet presAssocID="{EBE64928-E33E-4686-B9FB-0F98FC67004E}" presName="sibTrans" presStyleCnt="0"/>
      <dgm:spPr/>
    </dgm:pt>
    <dgm:pt modelId="{82BD9D5D-B55F-4173-BE9E-FEF64F8E6A0D}" type="pres">
      <dgm:prSet presAssocID="{D5785B59-2C2F-4B90-99CB-62FB84F2C159}" presName="node" presStyleLbl="node1" presStyleIdx="7" presStyleCnt="8" custScaleX="96909" custScaleY="124771" custLinFactNeighborX="-36193" custLinFactNeighborY="54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4BE84D-979C-4668-A493-382676AC52C0}" type="presOf" srcId="{79FBDA5C-304B-4258-9A73-7EB663A6E230}" destId="{208A4652-C65D-4DE8-A9E9-165AFD707A41}" srcOrd="0" destOrd="0" presId="urn:microsoft.com/office/officeart/2005/8/layout/default"/>
    <dgm:cxn modelId="{24D24A72-6C75-4851-97EF-FB75CFCB60F3}" type="presOf" srcId="{B561F15B-5963-434B-AEFF-CF87F9214EDE}" destId="{8ABA6F90-C110-40B3-B7A5-2C97BD0A832B}" srcOrd="0" destOrd="0" presId="urn:microsoft.com/office/officeart/2005/8/layout/default"/>
    <dgm:cxn modelId="{C9656DED-B7B6-426C-8BD6-E5C2AF096719}" type="presOf" srcId="{20D7C39D-5E9C-49A9-B5C4-D21BAE453315}" destId="{003283CC-6805-411D-A87E-F607B98BC4BA}" srcOrd="0" destOrd="0" presId="urn:microsoft.com/office/officeart/2005/8/layout/default"/>
    <dgm:cxn modelId="{B210A9BB-7DBE-4363-A5C0-BB6DB26DC01F}" type="presOf" srcId="{BC4545B7-18F7-4919-B757-F78A8103B598}" destId="{77B1F897-25C4-4192-AEF3-A8B99E04EF22}" srcOrd="0" destOrd="0" presId="urn:microsoft.com/office/officeart/2005/8/layout/default"/>
    <dgm:cxn modelId="{CABE35A9-04E2-4796-803B-2AFD07BF8291}" type="presOf" srcId="{A162806E-0E75-4FE9-8458-B1D09628BEA9}" destId="{C6496C5D-FD73-4F7E-A098-21BA99D02D57}" srcOrd="0" destOrd="0" presId="urn:microsoft.com/office/officeart/2005/8/layout/default"/>
    <dgm:cxn modelId="{697E9CA3-4437-45D3-A6AF-D507BC865CF9}" srcId="{A162806E-0E75-4FE9-8458-B1D09628BEA9}" destId="{D5785B59-2C2F-4B90-99CB-62FB84F2C159}" srcOrd="7" destOrd="0" parTransId="{F243A627-4F30-4A74-A65F-EEC6AFFA79DE}" sibTransId="{CBD05712-4EE6-4214-AD2C-363C875F1D9F}"/>
    <dgm:cxn modelId="{0BBB5C67-F3E3-48AA-A993-892585CCFD47}" srcId="{A162806E-0E75-4FE9-8458-B1D09628BEA9}" destId="{401FFAC7-AFB0-45F1-8325-BE74DAFDFA22}" srcOrd="6" destOrd="0" parTransId="{B7000807-E034-4198-BE38-2DDB8AFADE5C}" sibTransId="{EBE64928-E33E-4686-B9FB-0F98FC67004E}"/>
    <dgm:cxn modelId="{2E91E1C7-D74D-4772-9BD7-A47B069FE807}" type="presOf" srcId="{D5785B59-2C2F-4B90-99CB-62FB84F2C159}" destId="{82BD9D5D-B55F-4173-BE9E-FEF64F8E6A0D}" srcOrd="0" destOrd="0" presId="urn:microsoft.com/office/officeart/2005/8/layout/default"/>
    <dgm:cxn modelId="{00F591B5-C09A-4669-8FDD-EE6BA2DC8AF0}" srcId="{A162806E-0E75-4FE9-8458-B1D09628BEA9}" destId="{BC4545B7-18F7-4919-B757-F78A8103B598}" srcOrd="4" destOrd="0" parTransId="{08A8BE38-FF0F-4157-8EF9-694254DEC902}" sibTransId="{48C0983B-B1C1-4CE2-B2F2-96EC2EACCDDD}"/>
    <dgm:cxn modelId="{05457239-96BF-4020-BD5A-8879D7F098B1}" srcId="{A162806E-0E75-4FE9-8458-B1D09628BEA9}" destId="{9791D88F-5C12-42F8-9AD3-1F7183F0D8B0}" srcOrd="5" destOrd="0" parTransId="{D434E43D-DA62-45DB-9D22-94B4AACEC5A3}" sibTransId="{703DBFCB-3A6F-4283-A6D0-D564AB300EFD}"/>
    <dgm:cxn modelId="{872C22AC-DD87-4EE6-A93E-58B6C3162060}" srcId="{A162806E-0E75-4FE9-8458-B1D09628BEA9}" destId="{20D7C39D-5E9C-49A9-B5C4-D21BAE453315}" srcOrd="3" destOrd="0" parTransId="{5771DE1D-C764-4E96-B7E8-186E23D47737}" sibTransId="{454CDEF6-E323-4E6C-A343-F27E1AB164E1}"/>
    <dgm:cxn modelId="{1D4DA038-2182-4525-907A-818021A65725}" type="presOf" srcId="{9791D88F-5C12-42F8-9AD3-1F7183F0D8B0}" destId="{A3516322-4B6D-4C2D-8FC5-8BA9FBB4F150}" srcOrd="0" destOrd="0" presId="urn:microsoft.com/office/officeart/2005/8/layout/default"/>
    <dgm:cxn modelId="{9C81C9A3-CDC0-4363-BDCC-F13C7AACE38C}" srcId="{A162806E-0E75-4FE9-8458-B1D09628BEA9}" destId="{97D16E30-4EA6-41D9-8A90-C424F82E1136}" srcOrd="0" destOrd="0" parTransId="{10108D40-31D5-49BE-8129-8A63F6F1EE96}" sibTransId="{EAC2BB55-7057-4F29-96F8-F11201E1DB17}"/>
    <dgm:cxn modelId="{D9FE89F3-7505-4784-9C92-E12CD1407225}" type="presOf" srcId="{401FFAC7-AFB0-45F1-8325-BE74DAFDFA22}" destId="{695EB59A-156C-44A1-A7B7-F53E5E8D6F6F}" srcOrd="0" destOrd="0" presId="urn:microsoft.com/office/officeart/2005/8/layout/default"/>
    <dgm:cxn modelId="{DD1D91E1-B534-4A08-B567-05BE59C0561D}" type="presOf" srcId="{97D16E30-4EA6-41D9-8A90-C424F82E1136}" destId="{6423ABDD-F829-4F4B-B918-A7D170CE3D0A}" srcOrd="0" destOrd="0" presId="urn:microsoft.com/office/officeart/2005/8/layout/default"/>
    <dgm:cxn modelId="{2270705A-BAAC-4202-8879-CA326140B4FD}" srcId="{A162806E-0E75-4FE9-8458-B1D09628BEA9}" destId="{B561F15B-5963-434B-AEFF-CF87F9214EDE}" srcOrd="2" destOrd="0" parTransId="{D8ACA100-052C-4897-8909-8D09AE258A53}" sibTransId="{C87EBB74-3C64-4BFE-972B-CC2817D073C1}"/>
    <dgm:cxn modelId="{B09DF237-2731-495B-A09E-4D1E03E36A22}" srcId="{A162806E-0E75-4FE9-8458-B1D09628BEA9}" destId="{79FBDA5C-304B-4258-9A73-7EB663A6E230}" srcOrd="1" destOrd="0" parTransId="{00E18F4B-5873-43AA-9ACD-506EA9AF98A6}" sibTransId="{FB9C9FBC-E45E-422A-9BD2-3943938BDEE1}"/>
    <dgm:cxn modelId="{AC97C6F2-1B55-4759-9812-FF04F913E1A7}" type="presParOf" srcId="{C6496C5D-FD73-4F7E-A098-21BA99D02D57}" destId="{6423ABDD-F829-4F4B-B918-A7D170CE3D0A}" srcOrd="0" destOrd="0" presId="urn:microsoft.com/office/officeart/2005/8/layout/default"/>
    <dgm:cxn modelId="{DF3EDA53-1FB5-4C60-A0D8-6725B0BB3BD2}" type="presParOf" srcId="{C6496C5D-FD73-4F7E-A098-21BA99D02D57}" destId="{16360305-21B4-406F-B171-F8118801A1ED}" srcOrd="1" destOrd="0" presId="urn:microsoft.com/office/officeart/2005/8/layout/default"/>
    <dgm:cxn modelId="{E0435439-729D-467D-A60A-111FC3319ED6}" type="presParOf" srcId="{C6496C5D-FD73-4F7E-A098-21BA99D02D57}" destId="{208A4652-C65D-4DE8-A9E9-165AFD707A41}" srcOrd="2" destOrd="0" presId="urn:microsoft.com/office/officeart/2005/8/layout/default"/>
    <dgm:cxn modelId="{24F02DD8-1637-4075-8C73-CEBE51B20964}" type="presParOf" srcId="{C6496C5D-FD73-4F7E-A098-21BA99D02D57}" destId="{26EB4155-43E2-41B5-9A6F-E4B42A4F6604}" srcOrd="3" destOrd="0" presId="urn:microsoft.com/office/officeart/2005/8/layout/default"/>
    <dgm:cxn modelId="{C82AC806-6C12-43A3-8F4A-E50E7D760E0C}" type="presParOf" srcId="{C6496C5D-FD73-4F7E-A098-21BA99D02D57}" destId="{8ABA6F90-C110-40B3-B7A5-2C97BD0A832B}" srcOrd="4" destOrd="0" presId="urn:microsoft.com/office/officeart/2005/8/layout/default"/>
    <dgm:cxn modelId="{6370B7E9-EA3A-4C6F-BC32-2586BE02E84B}" type="presParOf" srcId="{C6496C5D-FD73-4F7E-A098-21BA99D02D57}" destId="{070E5E13-9977-4E21-9CB4-D6E321242CCA}" srcOrd="5" destOrd="0" presId="urn:microsoft.com/office/officeart/2005/8/layout/default"/>
    <dgm:cxn modelId="{0C855AB9-4E5C-42C6-B5D0-E36153EF11F7}" type="presParOf" srcId="{C6496C5D-FD73-4F7E-A098-21BA99D02D57}" destId="{003283CC-6805-411D-A87E-F607B98BC4BA}" srcOrd="6" destOrd="0" presId="urn:microsoft.com/office/officeart/2005/8/layout/default"/>
    <dgm:cxn modelId="{48856E21-41A6-4A8B-9E20-069A19D018C1}" type="presParOf" srcId="{C6496C5D-FD73-4F7E-A098-21BA99D02D57}" destId="{CB7C16EA-0CE4-4457-8850-997433209959}" srcOrd="7" destOrd="0" presId="urn:microsoft.com/office/officeart/2005/8/layout/default"/>
    <dgm:cxn modelId="{3E33038B-04E7-4D27-9898-4FE8DB9BC413}" type="presParOf" srcId="{C6496C5D-FD73-4F7E-A098-21BA99D02D57}" destId="{77B1F897-25C4-4192-AEF3-A8B99E04EF22}" srcOrd="8" destOrd="0" presId="urn:microsoft.com/office/officeart/2005/8/layout/default"/>
    <dgm:cxn modelId="{7F78E8F3-D89F-4C88-8436-AF56AF081F71}" type="presParOf" srcId="{C6496C5D-FD73-4F7E-A098-21BA99D02D57}" destId="{710535D1-2ED7-4290-BA7C-EAED91ADE811}" srcOrd="9" destOrd="0" presId="urn:microsoft.com/office/officeart/2005/8/layout/default"/>
    <dgm:cxn modelId="{1FFA6443-6D97-4208-B122-7519079AAD3A}" type="presParOf" srcId="{C6496C5D-FD73-4F7E-A098-21BA99D02D57}" destId="{A3516322-4B6D-4C2D-8FC5-8BA9FBB4F150}" srcOrd="10" destOrd="0" presId="urn:microsoft.com/office/officeart/2005/8/layout/default"/>
    <dgm:cxn modelId="{DAF43F1C-61BD-4E20-869B-3A332EDE9BB7}" type="presParOf" srcId="{C6496C5D-FD73-4F7E-A098-21BA99D02D57}" destId="{01393288-1A3A-491F-8B04-2E646AF629FB}" srcOrd="11" destOrd="0" presId="urn:microsoft.com/office/officeart/2005/8/layout/default"/>
    <dgm:cxn modelId="{80B82F36-0187-4BDB-9CD5-798DD42A3127}" type="presParOf" srcId="{C6496C5D-FD73-4F7E-A098-21BA99D02D57}" destId="{695EB59A-156C-44A1-A7B7-F53E5E8D6F6F}" srcOrd="12" destOrd="0" presId="urn:microsoft.com/office/officeart/2005/8/layout/default"/>
    <dgm:cxn modelId="{33794B42-5BB0-4F13-BD67-2DABD2BB7AE2}" type="presParOf" srcId="{C6496C5D-FD73-4F7E-A098-21BA99D02D57}" destId="{38DBA021-637C-4919-8956-D297E832865C}" srcOrd="13" destOrd="0" presId="urn:microsoft.com/office/officeart/2005/8/layout/default"/>
    <dgm:cxn modelId="{7953666B-2283-4DDD-840A-BB071FD6876E}" type="presParOf" srcId="{C6496C5D-FD73-4F7E-A098-21BA99D02D57}" destId="{82BD9D5D-B55F-4173-BE9E-FEF64F8E6A0D}" srcOrd="1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548ECD-BA01-4304-B954-4227E3D24201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7A256E-C476-44B8-BA35-9C1CDA4A360D}">
      <dgm:prSet phldrT="[Текст]"/>
      <dgm:spPr/>
      <dgm:t>
        <a:bodyPr/>
        <a:lstStyle/>
        <a:p>
          <a:r>
            <a:rPr lang="ru-RU" dirty="0" smtClean="0"/>
            <a:t>Мелкую моторику</a:t>
          </a:r>
          <a:endParaRPr lang="ru-RU" dirty="0"/>
        </a:p>
      </dgm:t>
    </dgm:pt>
    <dgm:pt modelId="{C31E680C-E8FE-41DF-B3D0-C69496277D3E}" type="parTrans" cxnId="{6085248D-C06D-411A-9813-1B0065CEB163}">
      <dgm:prSet/>
      <dgm:spPr/>
      <dgm:t>
        <a:bodyPr/>
        <a:lstStyle/>
        <a:p>
          <a:endParaRPr lang="ru-RU"/>
        </a:p>
      </dgm:t>
    </dgm:pt>
    <dgm:pt modelId="{8965DAC9-5467-49F0-BF59-652D77E56B2A}" type="sibTrans" cxnId="{6085248D-C06D-411A-9813-1B0065CEB163}">
      <dgm:prSet/>
      <dgm:spPr/>
      <dgm:t>
        <a:bodyPr/>
        <a:lstStyle/>
        <a:p>
          <a:endParaRPr lang="ru-RU"/>
        </a:p>
      </dgm:t>
    </dgm:pt>
    <dgm:pt modelId="{80E44F13-287B-4E9C-8BB8-3D128A5A6D71}">
      <dgm:prSet phldrT="[Текст]"/>
      <dgm:spPr/>
      <dgm:t>
        <a:bodyPr/>
        <a:lstStyle/>
        <a:p>
          <a:r>
            <a:rPr lang="ru-RU" dirty="0" smtClean="0"/>
            <a:t>Понимать услышанное</a:t>
          </a:r>
          <a:endParaRPr lang="ru-RU" dirty="0"/>
        </a:p>
      </dgm:t>
    </dgm:pt>
    <dgm:pt modelId="{0EEF8C0A-9F48-4B7A-9776-B867045AE72E}" type="parTrans" cxnId="{35C8B870-FB7B-4A6F-9CB7-F92663A7B127}">
      <dgm:prSet/>
      <dgm:spPr/>
      <dgm:t>
        <a:bodyPr/>
        <a:lstStyle/>
        <a:p>
          <a:endParaRPr lang="ru-RU"/>
        </a:p>
      </dgm:t>
    </dgm:pt>
    <dgm:pt modelId="{C3127036-518C-49C0-924B-D6ED231275CD}" type="sibTrans" cxnId="{35C8B870-FB7B-4A6F-9CB7-F92663A7B127}">
      <dgm:prSet/>
      <dgm:spPr/>
      <dgm:t>
        <a:bodyPr/>
        <a:lstStyle/>
        <a:p>
          <a:endParaRPr lang="ru-RU"/>
        </a:p>
      </dgm:t>
    </dgm:pt>
    <dgm:pt modelId="{289000F4-B2D7-4FC3-8485-542FD77D415A}">
      <dgm:prSet phldrT="[Текст]"/>
      <dgm:spPr/>
      <dgm:t>
        <a:bodyPr/>
        <a:lstStyle/>
        <a:p>
          <a:r>
            <a:rPr lang="ru-RU" dirty="0" smtClean="0"/>
            <a:t>Чувство ритма</a:t>
          </a:r>
          <a:endParaRPr lang="ru-RU" dirty="0"/>
        </a:p>
      </dgm:t>
    </dgm:pt>
    <dgm:pt modelId="{7020BED7-6979-49C9-8888-324CB54BCEBF}" type="parTrans" cxnId="{A94C807E-8B74-4EA0-8F22-2D4E7B3FA6A0}">
      <dgm:prSet/>
      <dgm:spPr/>
      <dgm:t>
        <a:bodyPr/>
        <a:lstStyle/>
        <a:p>
          <a:endParaRPr lang="ru-RU"/>
        </a:p>
      </dgm:t>
    </dgm:pt>
    <dgm:pt modelId="{981476E4-DAA9-4834-B043-AB874392ACA6}" type="sibTrans" cxnId="{A94C807E-8B74-4EA0-8F22-2D4E7B3FA6A0}">
      <dgm:prSet/>
      <dgm:spPr/>
      <dgm:t>
        <a:bodyPr/>
        <a:lstStyle/>
        <a:p>
          <a:endParaRPr lang="ru-RU"/>
        </a:p>
      </dgm:t>
    </dgm:pt>
    <dgm:pt modelId="{67583D96-1E8D-4109-AA6C-5F8D50270BAF}">
      <dgm:prSet phldrT="[Текст]"/>
      <dgm:spPr/>
      <dgm:t>
        <a:bodyPr/>
        <a:lstStyle/>
        <a:p>
          <a:r>
            <a:rPr lang="ru-RU" dirty="0" smtClean="0"/>
            <a:t>Умение слушать</a:t>
          </a:r>
          <a:endParaRPr lang="ru-RU" dirty="0"/>
        </a:p>
      </dgm:t>
    </dgm:pt>
    <dgm:pt modelId="{6A60D3B3-CBA5-41BC-9950-C7810290C5D0}" type="parTrans" cxnId="{F02588F9-B56B-4D6C-9E0B-DD29DBF97DB0}">
      <dgm:prSet/>
      <dgm:spPr/>
      <dgm:t>
        <a:bodyPr/>
        <a:lstStyle/>
        <a:p>
          <a:endParaRPr lang="ru-RU"/>
        </a:p>
      </dgm:t>
    </dgm:pt>
    <dgm:pt modelId="{069B4117-77F1-4008-B21B-D3E36E11FB5C}" type="sibTrans" cxnId="{F02588F9-B56B-4D6C-9E0B-DD29DBF97DB0}">
      <dgm:prSet/>
      <dgm:spPr/>
      <dgm:t>
        <a:bodyPr/>
        <a:lstStyle/>
        <a:p>
          <a:endParaRPr lang="ru-RU"/>
        </a:p>
      </dgm:t>
    </dgm:pt>
    <dgm:pt modelId="{A981DAC0-ED67-451F-BD54-7E91674190F3}" type="pres">
      <dgm:prSet presAssocID="{F7548ECD-BA01-4304-B954-4227E3D24201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13E611-FD93-4E21-9678-DB72F4C257A1}" type="pres">
      <dgm:prSet presAssocID="{987A256E-C476-44B8-BA35-9C1CDA4A360D}" presName="composite" presStyleCnt="0"/>
      <dgm:spPr/>
    </dgm:pt>
    <dgm:pt modelId="{1BD66F9A-DFFF-4FA2-A6F3-DE421760F8D7}" type="pres">
      <dgm:prSet presAssocID="{987A256E-C476-44B8-BA35-9C1CDA4A360D}" presName="imgShp" presStyleLbl="fgImgPlace1" presStyleIdx="0" presStyleCnt="4"/>
      <dgm:spPr/>
    </dgm:pt>
    <dgm:pt modelId="{2EBF38A4-D28E-4B22-9528-79EE3ED6A4C8}" type="pres">
      <dgm:prSet presAssocID="{987A256E-C476-44B8-BA35-9C1CDA4A360D}" presName="txShp" presStyleLbl="node1" presStyleIdx="0" presStyleCnt="4" custLinFactNeighborX="-429" custLinFactNeighborY="-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D72685-37A1-47B4-83F6-EA25E4A0C2CA}" type="pres">
      <dgm:prSet presAssocID="{8965DAC9-5467-49F0-BF59-652D77E56B2A}" presName="spacing" presStyleCnt="0"/>
      <dgm:spPr/>
    </dgm:pt>
    <dgm:pt modelId="{81666935-1687-453E-A8EE-D5E0E5C7077B}" type="pres">
      <dgm:prSet presAssocID="{67583D96-1E8D-4109-AA6C-5F8D50270BAF}" presName="composite" presStyleCnt="0"/>
      <dgm:spPr/>
    </dgm:pt>
    <dgm:pt modelId="{B9959F8E-C1D3-4260-BFE0-A20CDD60B6B7}" type="pres">
      <dgm:prSet presAssocID="{67583D96-1E8D-4109-AA6C-5F8D50270BAF}" presName="imgShp" presStyleLbl="fgImgPlace1" presStyleIdx="1" presStyleCnt="4"/>
      <dgm:spPr/>
    </dgm:pt>
    <dgm:pt modelId="{3715861D-1B26-4369-87DB-0F280B4B19B6}" type="pres">
      <dgm:prSet presAssocID="{67583D96-1E8D-4109-AA6C-5F8D50270BAF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50B0A2-362F-4BCF-BD1E-26F81EC786A4}" type="pres">
      <dgm:prSet presAssocID="{069B4117-77F1-4008-B21B-D3E36E11FB5C}" presName="spacing" presStyleCnt="0"/>
      <dgm:spPr/>
    </dgm:pt>
    <dgm:pt modelId="{AE964963-C0A8-4357-8704-0AB4FEE1E784}" type="pres">
      <dgm:prSet presAssocID="{80E44F13-287B-4E9C-8BB8-3D128A5A6D71}" presName="composite" presStyleCnt="0"/>
      <dgm:spPr/>
    </dgm:pt>
    <dgm:pt modelId="{6556D721-1432-461C-BB2A-4758F03E05A3}" type="pres">
      <dgm:prSet presAssocID="{80E44F13-287B-4E9C-8BB8-3D128A5A6D71}" presName="imgShp" presStyleLbl="fgImgPlace1" presStyleIdx="2" presStyleCnt="4"/>
      <dgm:spPr/>
    </dgm:pt>
    <dgm:pt modelId="{FAEB68BD-D979-4316-B735-B4E84240A0B1}" type="pres">
      <dgm:prSet presAssocID="{80E44F13-287B-4E9C-8BB8-3D128A5A6D71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A437E-54BF-4798-8D71-EEA4A817B7CF}" type="pres">
      <dgm:prSet presAssocID="{C3127036-518C-49C0-924B-D6ED231275CD}" presName="spacing" presStyleCnt="0"/>
      <dgm:spPr/>
    </dgm:pt>
    <dgm:pt modelId="{D87ADDBD-DF97-48F3-8DD3-F3E911D1325E}" type="pres">
      <dgm:prSet presAssocID="{289000F4-B2D7-4FC3-8485-542FD77D415A}" presName="composite" presStyleCnt="0"/>
      <dgm:spPr/>
    </dgm:pt>
    <dgm:pt modelId="{3838EF0A-4437-4F7E-A904-B207F4036149}" type="pres">
      <dgm:prSet presAssocID="{289000F4-B2D7-4FC3-8485-542FD77D415A}" presName="imgShp" presStyleLbl="fgImgPlace1" presStyleIdx="3" presStyleCnt="4"/>
      <dgm:spPr/>
    </dgm:pt>
    <dgm:pt modelId="{DA1F40B8-3C41-4D88-A2B2-54ADBC71EA0D}" type="pres">
      <dgm:prSet presAssocID="{289000F4-B2D7-4FC3-8485-542FD77D415A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4EB964-50C8-446C-9B18-C9E4F474DE5E}" type="presOf" srcId="{289000F4-B2D7-4FC3-8485-542FD77D415A}" destId="{DA1F40B8-3C41-4D88-A2B2-54ADBC71EA0D}" srcOrd="0" destOrd="0" presId="urn:microsoft.com/office/officeart/2005/8/layout/vList3"/>
    <dgm:cxn modelId="{6085248D-C06D-411A-9813-1B0065CEB163}" srcId="{F7548ECD-BA01-4304-B954-4227E3D24201}" destId="{987A256E-C476-44B8-BA35-9C1CDA4A360D}" srcOrd="0" destOrd="0" parTransId="{C31E680C-E8FE-41DF-B3D0-C69496277D3E}" sibTransId="{8965DAC9-5467-49F0-BF59-652D77E56B2A}"/>
    <dgm:cxn modelId="{35C8B870-FB7B-4A6F-9CB7-F92663A7B127}" srcId="{F7548ECD-BA01-4304-B954-4227E3D24201}" destId="{80E44F13-287B-4E9C-8BB8-3D128A5A6D71}" srcOrd="2" destOrd="0" parTransId="{0EEF8C0A-9F48-4B7A-9776-B867045AE72E}" sibTransId="{C3127036-518C-49C0-924B-D6ED231275CD}"/>
    <dgm:cxn modelId="{F02588F9-B56B-4D6C-9E0B-DD29DBF97DB0}" srcId="{F7548ECD-BA01-4304-B954-4227E3D24201}" destId="{67583D96-1E8D-4109-AA6C-5F8D50270BAF}" srcOrd="1" destOrd="0" parTransId="{6A60D3B3-CBA5-41BC-9950-C7810290C5D0}" sibTransId="{069B4117-77F1-4008-B21B-D3E36E11FB5C}"/>
    <dgm:cxn modelId="{DEE31F87-A407-434D-A00C-9488801FB6BE}" type="presOf" srcId="{80E44F13-287B-4E9C-8BB8-3D128A5A6D71}" destId="{FAEB68BD-D979-4316-B735-B4E84240A0B1}" srcOrd="0" destOrd="0" presId="urn:microsoft.com/office/officeart/2005/8/layout/vList3"/>
    <dgm:cxn modelId="{B87F7BF3-9DC6-41E1-92A1-2B0EADE16C54}" type="presOf" srcId="{F7548ECD-BA01-4304-B954-4227E3D24201}" destId="{A981DAC0-ED67-451F-BD54-7E91674190F3}" srcOrd="0" destOrd="0" presId="urn:microsoft.com/office/officeart/2005/8/layout/vList3"/>
    <dgm:cxn modelId="{A94C807E-8B74-4EA0-8F22-2D4E7B3FA6A0}" srcId="{F7548ECD-BA01-4304-B954-4227E3D24201}" destId="{289000F4-B2D7-4FC3-8485-542FD77D415A}" srcOrd="3" destOrd="0" parTransId="{7020BED7-6979-49C9-8888-324CB54BCEBF}" sibTransId="{981476E4-DAA9-4834-B043-AB874392ACA6}"/>
    <dgm:cxn modelId="{A71190C8-F663-4D71-8ACD-0D4E821C0583}" type="presOf" srcId="{987A256E-C476-44B8-BA35-9C1CDA4A360D}" destId="{2EBF38A4-D28E-4B22-9528-79EE3ED6A4C8}" srcOrd="0" destOrd="0" presId="urn:microsoft.com/office/officeart/2005/8/layout/vList3"/>
    <dgm:cxn modelId="{2A2A0003-1136-45E6-BBF6-A37D253739C5}" type="presOf" srcId="{67583D96-1E8D-4109-AA6C-5F8D50270BAF}" destId="{3715861D-1B26-4369-87DB-0F280B4B19B6}" srcOrd="0" destOrd="0" presId="urn:microsoft.com/office/officeart/2005/8/layout/vList3"/>
    <dgm:cxn modelId="{FD9C3884-7E33-4F35-92FA-B7777B23F59A}" type="presParOf" srcId="{A981DAC0-ED67-451F-BD54-7E91674190F3}" destId="{B313E611-FD93-4E21-9678-DB72F4C257A1}" srcOrd="0" destOrd="0" presId="urn:microsoft.com/office/officeart/2005/8/layout/vList3"/>
    <dgm:cxn modelId="{4EC1F594-1FB2-42CE-A8B5-6A523144B3A7}" type="presParOf" srcId="{B313E611-FD93-4E21-9678-DB72F4C257A1}" destId="{1BD66F9A-DFFF-4FA2-A6F3-DE421760F8D7}" srcOrd="0" destOrd="0" presId="urn:microsoft.com/office/officeart/2005/8/layout/vList3"/>
    <dgm:cxn modelId="{B5D3BB86-F852-4DE2-8CA7-070478DE8FB0}" type="presParOf" srcId="{B313E611-FD93-4E21-9678-DB72F4C257A1}" destId="{2EBF38A4-D28E-4B22-9528-79EE3ED6A4C8}" srcOrd="1" destOrd="0" presId="urn:microsoft.com/office/officeart/2005/8/layout/vList3"/>
    <dgm:cxn modelId="{1A748A14-60D1-45F9-96B5-92679BB00D9C}" type="presParOf" srcId="{A981DAC0-ED67-451F-BD54-7E91674190F3}" destId="{3CD72685-37A1-47B4-83F6-EA25E4A0C2CA}" srcOrd="1" destOrd="0" presId="urn:microsoft.com/office/officeart/2005/8/layout/vList3"/>
    <dgm:cxn modelId="{7116417B-41A0-4BA6-8F9E-757EB2B8174C}" type="presParOf" srcId="{A981DAC0-ED67-451F-BD54-7E91674190F3}" destId="{81666935-1687-453E-A8EE-D5E0E5C7077B}" srcOrd="2" destOrd="0" presId="urn:microsoft.com/office/officeart/2005/8/layout/vList3"/>
    <dgm:cxn modelId="{AFA4B2BA-CB67-415A-9AB1-BF4AC62D05B3}" type="presParOf" srcId="{81666935-1687-453E-A8EE-D5E0E5C7077B}" destId="{B9959F8E-C1D3-4260-BFE0-A20CDD60B6B7}" srcOrd="0" destOrd="0" presId="urn:microsoft.com/office/officeart/2005/8/layout/vList3"/>
    <dgm:cxn modelId="{89FDBFBA-69B1-4C1B-89B6-3AD71773139A}" type="presParOf" srcId="{81666935-1687-453E-A8EE-D5E0E5C7077B}" destId="{3715861D-1B26-4369-87DB-0F280B4B19B6}" srcOrd="1" destOrd="0" presId="urn:microsoft.com/office/officeart/2005/8/layout/vList3"/>
    <dgm:cxn modelId="{228DEB9B-8191-4636-8C14-8B41EC59F7AF}" type="presParOf" srcId="{A981DAC0-ED67-451F-BD54-7E91674190F3}" destId="{D350B0A2-362F-4BCF-BD1E-26F81EC786A4}" srcOrd="3" destOrd="0" presId="urn:microsoft.com/office/officeart/2005/8/layout/vList3"/>
    <dgm:cxn modelId="{F78EB92A-9CB9-4214-B0E8-072C7679A08A}" type="presParOf" srcId="{A981DAC0-ED67-451F-BD54-7E91674190F3}" destId="{AE964963-C0A8-4357-8704-0AB4FEE1E784}" srcOrd="4" destOrd="0" presId="urn:microsoft.com/office/officeart/2005/8/layout/vList3"/>
    <dgm:cxn modelId="{B5FDFD18-B36E-4CC2-9C20-ABB6F0CAEB58}" type="presParOf" srcId="{AE964963-C0A8-4357-8704-0AB4FEE1E784}" destId="{6556D721-1432-461C-BB2A-4758F03E05A3}" srcOrd="0" destOrd="0" presId="urn:microsoft.com/office/officeart/2005/8/layout/vList3"/>
    <dgm:cxn modelId="{71F85D0F-993A-48A3-96EB-63E9CD734E4C}" type="presParOf" srcId="{AE964963-C0A8-4357-8704-0AB4FEE1E784}" destId="{FAEB68BD-D979-4316-B735-B4E84240A0B1}" srcOrd="1" destOrd="0" presId="urn:microsoft.com/office/officeart/2005/8/layout/vList3"/>
    <dgm:cxn modelId="{4A0FB1C1-4715-4B8F-98DD-89CFF39108B9}" type="presParOf" srcId="{A981DAC0-ED67-451F-BD54-7E91674190F3}" destId="{4F6A437E-54BF-4798-8D71-EEA4A817B7CF}" srcOrd="5" destOrd="0" presId="urn:microsoft.com/office/officeart/2005/8/layout/vList3"/>
    <dgm:cxn modelId="{467ACC55-81C9-487A-B566-3FE666E17F9A}" type="presParOf" srcId="{A981DAC0-ED67-451F-BD54-7E91674190F3}" destId="{D87ADDBD-DF97-48F3-8DD3-F3E911D1325E}" srcOrd="6" destOrd="0" presId="urn:microsoft.com/office/officeart/2005/8/layout/vList3"/>
    <dgm:cxn modelId="{45EF9A70-6C1E-43C6-9BB5-B375FB2B0A73}" type="presParOf" srcId="{D87ADDBD-DF97-48F3-8DD3-F3E911D1325E}" destId="{3838EF0A-4437-4F7E-A904-B207F4036149}" srcOrd="0" destOrd="0" presId="urn:microsoft.com/office/officeart/2005/8/layout/vList3"/>
    <dgm:cxn modelId="{6B3C0CC2-DE9A-446F-ABDD-F5FAC041AF0F}" type="presParOf" srcId="{D87ADDBD-DF97-48F3-8DD3-F3E911D1325E}" destId="{DA1F40B8-3C41-4D88-A2B2-54ADBC71EA0D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3272700-524F-4B39-A48E-506D56347BB4}" type="doc">
      <dgm:prSet loTypeId="urn:microsoft.com/office/officeart/2005/8/layout/matrix3" loCatId="matrix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6AA4D9C7-4B03-485C-AAC2-B0E67CF17C3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ru-RU" sz="2400" b="1" cap="small" baseline="0" dirty="0" smtClean="0">
              <a:latin typeface="Times New Roman" pitchFamily="18" charset="0"/>
              <a:cs typeface="Times New Roman" pitchFamily="18" charset="0"/>
            </a:rPr>
            <a:t>Задействовать все пальцы рук</a:t>
          </a:r>
          <a:endParaRPr lang="ru-RU" sz="2400" b="1" cap="small" baseline="0" dirty="0">
            <a:latin typeface="Times New Roman" pitchFamily="18" charset="0"/>
            <a:cs typeface="Times New Roman" pitchFamily="18" charset="0"/>
          </a:endParaRPr>
        </a:p>
      </dgm:t>
    </dgm:pt>
    <dgm:pt modelId="{36AE3C05-42C0-4BD8-9177-9AD1D77ADE75}" type="parTrans" cxnId="{08C0FC86-488B-43D6-8A44-234E77DEB7D4}">
      <dgm:prSet/>
      <dgm:spPr/>
      <dgm:t>
        <a:bodyPr/>
        <a:lstStyle/>
        <a:p>
          <a:endParaRPr lang="ru-RU"/>
        </a:p>
      </dgm:t>
    </dgm:pt>
    <dgm:pt modelId="{871F5919-C639-4D1D-A4D9-6AD0B2495910}" type="sibTrans" cxnId="{08C0FC86-488B-43D6-8A44-234E77DEB7D4}">
      <dgm:prSet/>
      <dgm:spPr/>
      <dgm:t>
        <a:bodyPr/>
        <a:lstStyle/>
        <a:p>
          <a:endParaRPr lang="ru-RU"/>
        </a:p>
      </dgm:t>
    </dgm:pt>
    <dgm:pt modelId="{27B5D5B4-9BE0-4812-9232-C35CFEBB241B}">
      <dgm:prSet phldrT="[Текст]" custT="1"/>
      <dgm:spPr/>
      <dgm:t>
        <a:bodyPr/>
        <a:lstStyle/>
        <a:p>
          <a:r>
            <a:rPr lang="ru-RU" sz="1800" b="1" cap="small" baseline="0" dirty="0" smtClean="0">
              <a:latin typeface="Times New Roman" pitchFamily="18" charset="0"/>
              <a:cs typeface="Times New Roman" pitchFamily="18" charset="0"/>
            </a:rPr>
            <a:t>Сочетать сжатие, растяжение, расслабление кисти; использовать изолированное движение каждого пальца</a:t>
          </a:r>
          <a:endParaRPr lang="ru-RU" sz="1800" b="1" cap="small" baseline="0" dirty="0">
            <a:latin typeface="Times New Roman" pitchFamily="18" charset="0"/>
            <a:cs typeface="Times New Roman" pitchFamily="18" charset="0"/>
          </a:endParaRPr>
        </a:p>
      </dgm:t>
    </dgm:pt>
    <dgm:pt modelId="{D39A0750-1E0D-47D0-B898-1478C3608948}" type="parTrans" cxnId="{79918A08-7602-433A-8A7B-0D5FA93CE0ED}">
      <dgm:prSet/>
      <dgm:spPr/>
      <dgm:t>
        <a:bodyPr/>
        <a:lstStyle/>
        <a:p>
          <a:endParaRPr lang="ru-RU"/>
        </a:p>
      </dgm:t>
    </dgm:pt>
    <dgm:pt modelId="{E10286BF-239F-41CF-97DE-79BD649CA061}" type="sibTrans" cxnId="{79918A08-7602-433A-8A7B-0D5FA93CE0ED}">
      <dgm:prSet/>
      <dgm:spPr/>
      <dgm:t>
        <a:bodyPr/>
        <a:lstStyle/>
        <a:p>
          <a:endParaRPr lang="ru-RU"/>
        </a:p>
      </dgm:t>
    </dgm:pt>
    <dgm:pt modelId="{55CE433C-9986-41A8-A527-949BFF8B9AC0}">
      <dgm:prSet phldrT="[Текст]" custT="1"/>
      <dgm:spPr/>
      <dgm:t>
        <a:bodyPr/>
        <a:lstStyle/>
        <a:p>
          <a:r>
            <a:rPr lang="ru-RU" sz="2000" b="1" cap="small" baseline="0" dirty="0" smtClean="0">
              <a:latin typeface="Times New Roman" pitchFamily="18" charset="0"/>
              <a:cs typeface="Times New Roman" pitchFamily="18" charset="0"/>
            </a:rPr>
            <a:t>Учитывать возрастные и индивидуальные особенности</a:t>
          </a:r>
          <a:endParaRPr lang="ru-RU" sz="2000" b="1" cap="small" baseline="0" dirty="0">
            <a:latin typeface="Times New Roman" pitchFamily="18" charset="0"/>
            <a:cs typeface="Times New Roman" pitchFamily="18" charset="0"/>
          </a:endParaRPr>
        </a:p>
      </dgm:t>
    </dgm:pt>
    <dgm:pt modelId="{A5FC2521-5252-4C2F-8A27-F89E6792F3C0}" type="parTrans" cxnId="{D4D6B0D2-C684-4F84-963C-1094DCF09E9F}">
      <dgm:prSet/>
      <dgm:spPr/>
      <dgm:t>
        <a:bodyPr/>
        <a:lstStyle/>
        <a:p>
          <a:endParaRPr lang="ru-RU"/>
        </a:p>
      </dgm:t>
    </dgm:pt>
    <dgm:pt modelId="{AC1CF247-86E5-4896-A81A-892EC6A3BD2F}" type="sibTrans" cxnId="{D4D6B0D2-C684-4F84-963C-1094DCF09E9F}">
      <dgm:prSet/>
      <dgm:spPr/>
      <dgm:t>
        <a:bodyPr/>
        <a:lstStyle/>
        <a:p>
          <a:endParaRPr lang="ru-RU"/>
        </a:p>
      </dgm:t>
    </dgm:pt>
    <dgm:pt modelId="{86DBC87B-8E31-41CE-9A07-337D5EA92F83}">
      <dgm:prSet phldrT="[Текст]" custT="1"/>
      <dgm:spPr/>
      <dgm:t>
        <a:bodyPr/>
        <a:lstStyle/>
        <a:p>
          <a:r>
            <a:rPr lang="ru-RU" sz="2000" b="1" cap="small" baseline="0" dirty="0" smtClean="0">
              <a:latin typeface="Times New Roman" pitchFamily="18" charset="0"/>
              <a:cs typeface="Times New Roman" pitchFamily="18" charset="0"/>
            </a:rPr>
            <a:t>тексты к упражнениям должны носить познавательную направленность</a:t>
          </a:r>
          <a:endParaRPr lang="ru-RU" sz="2000" b="1" cap="small" baseline="0" dirty="0">
            <a:latin typeface="Times New Roman" pitchFamily="18" charset="0"/>
            <a:cs typeface="Times New Roman" pitchFamily="18" charset="0"/>
          </a:endParaRPr>
        </a:p>
      </dgm:t>
    </dgm:pt>
    <dgm:pt modelId="{7542D104-5E99-4D1D-8B6F-91B346984C95}" type="parTrans" cxnId="{E13BA937-05B9-4136-8EE3-12FAF652F690}">
      <dgm:prSet/>
      <dgm:spPr/>
      <dgm:t>
        <a:bodyPr/>
        <a:lstStyle/>
        <a:p>
          <a:endParaRPr lang="ru-RU"/>
        </a:p>
      </dgm:t>
    </dgm:pt>
    <dgm:pt modelId="{2E65FFAD-3EFA-4517-B171-FBC56FB60BDB}" type="sibTrans" cxnId="{E13BA937-05B9-4136-8EE3-12FAF652F690}">
      <dgm:prSet/>
      <dgm:spPr/>
      <dgm:t>
        <a:bodyPr/>
        <a:lstStyle/>
        <a:p>
          <a:endParaRPr lang="ru-RU"/>
        </a:p>
      </dgm:t>
    </dgm:pt>
    <dgm:pt modelId="{089053AF-31DF-4537-BB63-7FF6F9902275}" type="pres">
      <dgm:prSet presAssocID="{A3272700-524F-4B39-A48E-506D56347BB4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0C0938-4218-47B8-B2DE-DB5C986381C8}" type="pres">
      <dgm:prSet presAssocID="{A3272700-524F-4B39-A48E-506D56347BB4}" presName="diamond" presStyleLbl="bgShp" presStyleIdx="0" presStyleCnt="1" custLinFactNeighborX="-5518"/>
      <dgm:spPr/>
    </dgm:pt>
    <dgm:pt modelId="{F6D9FACF-C3A3-47D9-BB41-28919BC732B9}" type="pres">
      <dgm:prSet presAssocID="{A3272700-524F-4B39-A48E-506D56347BB4}" presName="quad1" presStyleLbl="node1" presStyleIdx="0" presStyleCnt="4" custScaleX="148765" custScaleY="125542" custLinFactNeighborX="-44442" custLinFactNeighborY="-1550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F22768-F0F9-4AA3-90DB-23828895B850}" type="pres">
      <dgm:prSet presAssocID="{A3272700-524F-4B39-A48E-506D56347BB4}" presName="quad2" presStyleLbl="node1" presStyleIdx="1" presStyleCnt="4" custScaleX="141593" custScaleY="125210" custLinFactNeighborX="12753" custLinFactNeighborY="-117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5D894D-744A-45A6-AC98-D7C2775BBB22}" type="pres">
      <dgm:prSet presAssocID="{A3272700-524F-4B39-A48E-506D56347BB4}" presName="quad3" presStyleLbl="node1" presStyleIdx="2" presStyleCnt="4" custScaleX="160284" custScaleY="116833" custLinFactNeighborX="-43273" custLinFactNeighborY="142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47DD1C-21C5-4E99-B009-5E07CBCA679A}" type="pres">
      <dgm:prSet presAssocID="{A3272700-524F-4B39-A48E-506D56347BB4}" presName="quad4" presStyleLbl="node1" presStyleIdx="3" presStyleCnt="4" custScaleX="148505" custScaleY="115927" custLinFactNeighborX="7726" custLinFactNeighborY="146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D681888-CA1B-461C-B0E3-B50A6A6795CA}" type="presOf" srcId="{A3272700-524F-4B39-A48E-506D56347BB4}" destId="{089053AF-31DF-4537-BB63-7FF6F9902275}" srcOrd="0" destOrd="0" presId="urn:microsoft.com/office/officeart/2005/8/layout/matrix3"/>
    <dgm:cxn modelId="{79918A08-7602-433A-8A7B-0D5FA93CE0ED}" srcId="{A3272700-524F-4B39-A48E-506D56347BB4}" destId="{27B5D5B4-9BE0-4812-9232-C35CFEBB241B}" srcOrd="1" destOrd="0" parTransId="{D39A0750-1E0D-47D0-B898-1478C3608948}" sibTransId="{E10286BF-239F-41CF-97DE-79BD649CA061}"/>
    <dgm:cxn modelId="{08C0FC86-488B-43D6-8A44-234E77DEB7D4}" srcId="{A3272700-524F-4B39-A48E-506D56347BB4}" destId="{6AA4D9C7-4B03-485C-AAC2-B0E67CF17C33}" srcOrd="0" destOrd="0" parTransId="{36AE3C05-42C0-4BD8-9177-9AD1D77ADE75}" sibTransId="{871F5919-C639-4D1D-A4D9-6AD0B2495910}"/>
    <dgm:cxn modelId="{78062F72-5663-40A7-96BA-E8651FA37142}" type="presOf" srcId="{6AA4D9C7-4B03-485C-AAC2-B0E67CF17C33}" destId="{F6D9FACF-C3A3-47D9-BB41-28919BC732B9}" srcOrd="0" destOrd="0" presId="urn:microsoft.com/office/officeart/2005/8/layout/matrix3"/>
    <dgm:cxn modelId="{C2883242-9C1A-40CD-A984-BF0313799CB7}" type="presOf" srcId="{55CE433C-9986-41A8-A527-949BFF8B9AC0}" destId="{BD5D894D-744A-45A6-AC98-D7C2775BBB22}" srcOrd="0" destOrd="0" presId="urn:microsoft.com/office/officeart/2005/8/layout/matrix3"/>
    <dgm:cxn modelId="{50AC5856-D72D-4EEE-9A7B-450A5968D55B}" type="presOf" srcId="{86DBC87B-8E31-41CE-9A07-337D5EA92F83}" destId="{4447DD1C-21C5-4E99-B009-5E07CBCA679A}" srcOrd="0" destOrd="0" presId="urn:microsoft.com/office/officeart/2005/8/layout/matrix3"/>
    <dgm:cxn modelId="{E13BA937-05B9-4136-8EE3-12FAF652F690}" srcId="{A3272700-524F-4B39-A48E-506D56347BB4}" destId="{86DBC87B-8E31-41CE-9A07-337D5EA92F83}" srcOrd="3" destOrd="0" parTransId="{7542D104-5E99-4D1D-8B6F-91B346984C95}" sibTransId="{2E65FFAD-3EFA-4517-B171-FBC56FB60BDB}"/>
    <dgm:cxn modelId="{D4D6B0D2-C684-4F84-963C-1094DCF09E9F}" srcId="{A3272700-524F-4B39-A48E-506D56347BB4}" destId="{55CE433C-9986-41A8-A527-949BFF8B9AC0}" srcOrd="2" destOrd="0" parTransId="{A5FC2521-5252-4C2F-8A27-F89E6792F3C0}" sibTransId="{AC1CF247-86E5-4896-A81A-892EC6A3BD2F}"/>
    <dgm:cxn modelId="{7FE84995-4AC3-4DD2-A899-2CFC7BC3E160}" type="presOf" srcId="{27B5D5B4-9BE0-4812-9232-C35CFEBB241B}" destId="{8AF22768-F0F9-4AA3-90DB-23828895B850}" srcOrd="0" destOrd="0" presId="urn:microsoft.com/office/officeart/2005/8/layout/matrix3"/>
    <dgm:cxn modelId="{9FEAA60C-20D7-4B9E-8FB6-1CE5FE5D6B59}" type="presParOf" srcId="{089053AF-31DF-4537-BB63-7FF6F9902275}" destId="{B30C0938-4218-47B8-B2DE-DB5C986381C8}" srcOrd="0" destOrd="0" presId="urn:microsoft.com/office/officeart/2005/8/layout/matrix3"/>
    <dgm:cxn modelId="{C6A9E4A8-8579-4CB3-8529-8650D7B8745A}" type="presParOf" srcId="{089053AF-31DF-4537-BB63-7FF6F9902275}" destId="{F6D9FACF-C3A3-47D9-BB41-28919BC732B9}" srcOrd="1" destOrd="0" presId="urn:microsoft.com/office/officeart/2005/8/layout/matrix3"/>
    <dgm:cxn modelId="{4DDC72A3-DAFF-4764-9E37-E0EFA710B62B}" type="presParOf" srcId="{089053AF-31DF-4537-BB63-7FF6F9902275}" destId="{8AF22768-F0F9-4AA3-90DB-23828895B850}" srcOrd="2" destOrd="0" presId="urn:microsoft.com/office/officeart/2005/8/layout/matrix3"/>
    <dgm:cxn modelId="{BE35EF1D-2301-486E-BFB7-DD18FA71BC6D}" type="presParOf" srcId="{089053AF-31DF-4537-BB63-7FF6F9902275}" destId="{BD5D894D-744A-45A6-AC98-D7C2775BBB22}" srcOrd="3" destOrd="0" presId="urn:microsoft.com/office/officeart/2005/8/layout/matrix3"/>
    <dgm:cxn modelId="{FF010B39-6295-44E5-9429-58F491588262}" type="presParOf" srcId="{089053AF-31DF-4537-BB63-7FF6F9902275}" destId="{4447DD1C-21C5-4E99-B009-5E07CBCA679A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47765D2-6C46-49C8-AA84-91773586ADDF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3AD4692-5DD1-4DBF-AD70-642F146828D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Игры-манипуляции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ADB58A0F-CEC0-48BC-8B09-BE398BB1BCFB}" type="parTrans" cxnId="{E3EECA06-8047-4F91-8DBA-23F645B4B817}">
      <dgm:prSet/>
      <dgm:spPr/>
      <dgm:t>
        <a:bodyPr/>
        <a:lstStyle/>
        <a:p>
          <a:endParaRPr lang="ru-RU"/>
        </a:p>
      </dgm:t>
    </dgm:pt>
    <dgm:pt modelId="{AA8FDB1C-ECF5-45FA-A2D1-FE46CDA93114}" type="sibTrans" cxnId="{E3EECA06-8047-4F91-8DBA-23F645B4B817}">
      <dgm:prSet/>
      <dgm:spPr/>
      <dgm:t>
        <a:bodyPr/>
        <a:lstStyle/>
        <a:p>
          <a:endParaRPr lang="ru-RU"/>
        </a:p>
      </dgm:t>
    </dgm:pt>
    <dgm:pt modelId="{FC948489-1EA5-4A32-AAE5-246FACA831E3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Сюжетные пальчиковые игры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4BF41489-BE26-4DFB-981C-EAA80DF0E7EC}" type="parTrans" cxnId="{0CEE4E60-7BD8-4254-9718-40F28A429E10}">
      <dgm:prSet/>
      <dgm:spPr/>
      <dgm:t>
        <a:bodyPr/>
        <a:lstStyle/>
        <a:p>
          <a:endParaRPr lang="ru-RU"/>
        </a:p>
      </dgm:t>
    </dgm:pt>
    <dgm:pt modelId="{C0BC60CB-2B2A-42B0-8224-3DC0ED33D473}" type="sibTrans" cxnId="{0CEE4E60-7BD8-4254-9718-40F28A429E10}">
      <dgm:prSet/>
      <dgm:spPr/>
      <dgm:t>
        <a:bodyPr/>
        <a:lstStyle/>
        <a:p>
          <a:endParaRPr lang="ru-RU"/>
        </a:p>
      </dgm:t>
    </dgm:pt>
    <dgm:pt modelId="{799DE3B8-4816-4F3A-B1E2-A0859032EF4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Пальчиковые игры в сочетании со звуковой гимнастикой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1E5FF285-7035-4222-81BF-1DE2F62C2000}" type="parTrans" cxnId="{800D110C-9D71-42BB-B993-44B1F6E26E18}">
      <dgm:prSet/>
      <dgm:spPr/>
      <dgm:t>
        <a:bodyPr/>
        <a:lstStyle/>
        <a:p>
          <a:endParaRPr lang="ru-RU"/>
        </a:p>
      </dgm:t>
    </dgm:pt>
    <dgm:pt modelId="{9B11ED1C-5912-454B-8B9C-581090A46257}" type="sibTrans" cxnId="{800D110C-9D71-42BB-B993-44B1F6E26E18}">
      <dgm:prSet/>
      <dgm:spPr/>
      <dgm:t>
        <a:bodyPr/>
        <a:lstStyle/>
        <a:p>
          <a:endParaRPr lang="ru-RU"/>
        </a:p>
      </dgm:t>
    </dgm:pt>
    <dgm:pt modelId="{35ACED21-634C-4637-8069-13766634A203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Пальчиковые игры в сочетании с </a:t>
          </a:r>
          <a:r>
            <a:rPr lang="ru-RU" sz="2400" b="1" dirty="0" err="1" smtClean="0">
              <a:latin typeface="Times New Roman" pitchFamily="18" charset="0"/>
              <a:cs typeface="Times New Roman" pitchFamily="18" charset="0"/>
            </a:rPr>
            <a:t>самомассажем</a:t>
          </a:r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 кистей и пальцев рук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35E40BAA-83AC-4811-A460-434A27C57D1F}" type="parTrans" cxnId="{86A81638-5C05-4AE3-813D-256116779473}">
      <dgm:prSet/>
      <dgm:spPr/>
      <dgm:t>
        <a:bodyPr/>
        <a:lstStyle/>
        <a:p>
          <a:endParaRPr lang="ru-RU"/>
        </a:p>
      </dgm:t>
    </dgm:pt>
    <dgm:pt modelId="{F9FD37FD-4C4B-4331-B865-88F96F4BDD39}" type="sibTrans" cxnId="{86A81638-5C05-4AE3-813D-256116779473}">
      <dgm:prSet/>
      <dgm:spPr/>
      <dgm:t>
        <a:bodyPr/>
        <a:lstStyle/>
        <a:p>
          <a:endParaRPr lang="ru-RU"/>
        </a:p>
      </dgm:t>
    </dgm:pt>
    <dgm:pt modelId="{9C16E92A-0897-4838-95C7-DEE45D413C78}">
      <dgm:prSet phldrT="[Текст]" custT="1"/>
      <dgm:spPr/>
      <dgm:t>
        <a:bodyPr/>
        <a:lstStyle/>
        <a:p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Театр на руке</a:t>
          </a:r>
          <a:endParaRPr lang="ru-RU" sz="2800" b="1" dirty="0">
            <a:latin typeface="Times New Roman" pitchFamily="18" charset="0"/>
            <a:cs typeface="Times New Roman" pitchFamily="18" charset="0"/>
          </a:endParaRPr>
        </a:p>
      </dgm:t>
    </dgm:pt>
    <dgm:pt modelId="{549F3D49-5093-4D22-8EAE-C0D608CC1D58}" type="parTrans" cxnId="{E45D96EC-B372-4277-A87C-B988FBDBD2E4}">
      <dgm:prSet/>
      <dgm:spPr/>
      <dgm:t>
        <a:bodyPr/>
        <a:lstStyle/>
        <a:p>
          <a:endParaRPr lang="ru-RU"/>
        </a:p>
      </dgm:t>
    </dgm:pt>
    <dgm:pt modelId="{FF3D7BDF-2C06-48EE-8D30-5A093B9817D6}" type="sibTrans" cxnId="{E45D96EC-B372-4277-A87C-B988FBDBD2E4}">
      <dgm:prSet/>
      <dgm:spPr/>
      <dgm:t>
        <a:bodyPr/>
        <a:lstStyle/>
        <a:p>
          <a:endParaRPr lang="ru-RU"/>
        </a:p>
      </dgm:t>
    </dgm:pt>
    <dgm:pt modelId="{445834E8-8999-4325-BFEF-F3EF8545DFD3}" type="pres">
      <dgm:prSet presAssocID="{747765D2-6C46-49C8-AA84-91773586ADD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6D4EB34-B203-4392-9371-1B7A1B0E20E6}" type="pres">
      <dgm:prSet presAssocID="{C3AD4692-5DD1-4DBF-AD70-642F146828D0}" presName="node" presStyleLbl="node1" presStyleIdx="0" presStyleCnt="5" custScaleX="98400" custScaleY="84008" custLinFactNeighborX="-19804" custLinFactNeighborY="-6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07D49-A929-46CB-AED0-956A9A55C483}" type="pres">
      <dgm:prSet presAssocID="{AA8FDB1C-ECF5-45FA-A2D1-FE46CDA93114}" presName="sibTrans" presStyleCnt="0"/>
      <dgm:spPr/>
    </dgm:pt>
    <dgm:pt modelId="{B6B9E930-5351-4E6A-BB31-A212CCF7FDBD}" type="pres">
      <dgm:prSet presAssocID="{FC948489-1EA5-4A32-AAE5-246FACA831E3}" presName="node" presStyleLbl="node1" presStyleIdx="1" presStyleCnt="5" custScaleX="93335" custScaleY="84976" custLinFactNeighborX="-6910" custLinFactNeighborY="-55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07429D-5547-40B9-BA1A-C17B4B745DDA}" type="pres">
      <dgm:prSet presAssocID="{C0BC60CB-2B2A-42B0-8224-3DC0ED33D473}" presName="sibTrans" presStyleCnt="0"/>
      <dgm:spPr/>
    </dgm:pt>
    <dgm:pt modelId="{DD03F3D3-66E9-415C-A819-73FFAAB90EFC}" type="pres">
      <dgm:prSet presAssocID="{799DE3B8-4816-4F3A-B1E2-A0859032EF4A}" presName="node" presStyleLbl="node1" presStyleIdx="2" presStyleCnt="5" custScaleX="113037" custScaleY="140651" custLinFactNeighborX="-14731" custLinFactNeighborY="-3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C6BCF-586D-44B1-9306-6ACED090031F}" type="pres">
      <dgm:prSet presAssocID="{9B11ED1C-5912-454B-8B9C-581090A46257}" presName="sibTrans" presStyleCnt="0"/>
      <dgm:spPr/>
    </dgm:pt>
    <dgm:pt modelId="{57690FBE-8F84-4A91-8FCD-8CB93EE94BCF}" type="pres">
      <dgm:prSet presAssocID="{35ACED21-634C-4637-8069-13766634A203}" presName="node" presStyleLbl="node1" presStyleIdx="3" presStyleCnt="5" custScaleX="108513" custScaleY="163238" custLinFactNeighborX="3195" custLinFactNeighborY="-3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46890-CBEE-406F-9938-F6B7DA38076B}" type="pres">
      <dgm:prSet presAssocID="{F9FD37FD-4C4B-4331-B865-88F96F4BDD39}" presName="sibTrans" presStyleCnt="0"/>
      <dgm:spPr/>
    </dgm:pt>
    <dgm:pt modelId="{CB76B72B-D986-4C29-A216-DA210FA3FC64}" type="pres">
      <dgm:prSet presAssocID="{9C16E92A-0897-4838-95C7-DEE45D413C78}" presName="node" presStyleLbl="node1" presStyleIdx="4" presStyleCnt="5" custScaleX="80385" custScaleY="76822" custLinFactNeighborX="-5080" custLinFactNeighborY="-84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0D110C-9D71-42BB-B993-44B1F6E26E18}" srcId="{747765D2-6C46-49C8-AA84-91773586ADDF}" destId="{799DE3B8-4816-4F3A-B1E2-A0859032EF4A}" srcOrd="2" destOrd="0" parTransId="{1E5FF285-7035-4222-81BF-1DE2F62C2000}" sibTransId="{9B11ED1C-5912-454B-8B9C-581090A46257}"/>
    <dgm:cxn modelId="{44641CDB-0B21-462D-A89F-A1FECB592DB2}" type="presOf" srcId="{C3AD4692-5DD1-4DBF-AD70-642F146828D0}" destId="{F6D4EB34-B203-4392-9371-1B7A1B0E20E6}" srcOrd="0" destOrd="0" presId="urn:microsoft.com/office/officeart/2005/8/layout/default"/>
    <dgm:cxn modelId="{E3EECA06-8047-4F91-8DBA-23F645B4B817}" srcId="{747765D2-6C46-49C8-AA84-91773586ADDF}" destId="{C3AD4692-5DD1-4DBF-AD70-642F146828D0}" srcOrd="0" destOrd="0" parTransId="{ADB58A0F-CEC0-48BC-8B09-BE398BB1BCFB}" sibTransId="{AA8FDB1C-ECF5-45FA-A2D1-FE46CDA93114}"/>
    <dgm:cxn modelId="{F2EF8B0C-DA44-48B2-B889-69A07CCF8D09}" type="presOf" srcId="{FC948489-1EA5-4A32-AAE5-246FACA831E3}" destId="{B6B9E930-5351-4E6A-BB31-A212CCF7FDBD}" srcOrd="0" destOrd="0" presId="urn:microsoft.com/office/officeart/2005/8/layout/default"/>
    <dgm:cxn modelId="{86A81638-5C05-4AE3-813D-256116779473}" srcId="{747765D2-6C46-49C8-AA84-91773586ADDF}" destId="{35ACED21-634C-4637-8069-13766634A203}" srcOrd="3" destOrd="0" parTransId="{35E40BAA-83AC-4811-A460-434A27C57D1F}" sibTransId="{F9FD37FD-4C4B-4331-B865-88F96F4BDD39}"/>
    <dgm:cxn modelId="{720EF55E-2168-42C6-8ED8-7E376D97C3B8}" type="presOf" srcId="{799DE3B8-4816-4F3A-B1E2-A0859032EF4A}" destId="{DD03F3D3-66E9-415C-A819-73FFAAB90EFC}" srcOrd="0" destOrd="0" presId="urn:microsoft.com/office/officeart/2005/8/layout/default"/>
    <dgm:cxn modelId="{0CEE4E60-7BD8-4254-9718-40F28A429E10}" srcId="{747765D2-6C46-49C8-AA84-91773586ADDF}" destId="{FC948489-1EA5-4A32-AAE5-246FACA831E3}" srcOrd="1" destOrd="0" parTransId="{4BF41489-BE26-4DFB-981C-EAA80DF0E7EC}" sibTransId="{C0BC60CB-2B2A-42B0-8224-3DC0ED33D473}"/>
    <dgm:cxn modelId="{C0A52BFD-7A0C-481D-8C73-8154A13E610B}" type="presOf" srcId="{35ACED21-634C-4637-8069-13766634A203}" destId="{57690FBE-8F84-4A91-8FCD-8CB93EE94BCF}" srcOrd="0" destOrd="0" presId="urn:microsoft.com/office/officeart/2005/8/layout/default"/>
    <dgm:cxn modelId="{464765AE-083B-45FA-8E9F-C4477CE72499}" type="presOf" srcId="{747765D2-6C46-49C8-AA84-91773586ADDF}" destId="{445834E8-8999-4325-BFEF-F3EF8545DFD3}" srcOrd="0" destOrd="0" presId="urn:microsoft.com/office/officeart/2005/8/layout/default"/>
    <dgm:cxn modelId="{28B89DC1-62F8-44B6-B180-D3F1A7E7D998}" type="presOf" srcId="{9C16E92A-0897-4838-95C7-DEE45D413C78}" destId="{CB76B72B-D986-4C29-A216-DA210FA3FC64}" srcOrd="0" destOrd="0" presId="urn:microsoft.com/office/officeart/2005/8/layout/default"/>
    <dgm:cxn modelId="{E45D96EC-B372-4277-A87C-B988FBDBD2E4}" srcId="{747765D2-6C46-49C8-AA84-91773586ADDF}" destId="{9C16E92A-0897-4838-95C7-DEE45D413C78}" srcOrd="4" destOrd="0" parTransId="{549F3D49-5093-4D22-8EAE-C0D608CC1D58}" sibTransId="{FF3D7BDF-2C06-48EE-8D30-5A093B9817D6}"/>
    <dgm:cxn modelId="{FA1402D7-4A8D-4F5D-83F0-0A36D21DAE2A}" type="presParOf" srcId="{445834E8-8999-4325-BFEF-F3EF8545DFD3}" destId="{F6D4EB34-B203-4392-9371-1B7A1B0E20E6}" srcOrd="0" destOrd="0" presId="urn:microsoft.com/office/officeart/2005/8/layout/default"/>
    <dgm:cxn modelId="{4211DB3A-476D-48A6-A266-9BA54388D38A}" type="presParOf" srcId="{445834E8-8999-4325-BFEF-F3EF8545DFD3}" destId="{1E607D49-A929-46CB-AED0-956A9A55C483}" srcOrd="1" destOrd="0" presId="urn:microsoft.com/office/officeart/2005/8/layout/default"/>
    <dgm:cxn modelId="{3093EF2A-DB89-4BE7-B4CE-DAC1E6A52240}" type="presParOf" srcId="{445834E8-8999-4325-BFEF-F3EF8545DFD3}" destId="{B6B9E930-5351-4E6A-BB31-A212CCF7FDBD}" srcOrd="2" destOrd="0" presId="urn:microsoft.com/office/officeart/2005/8/layout/default"/>
    <dgm:cxn modelId="{CB073E63-590C-4670-965A-7F8AC5D93A4E}" type="presParOf" srcId="{445834E8-8999-4325-BFEF-F3EF8545DFD3}" destId="{FE07429D-5547-40B9-BA1A-C17B4B745DDA}" srcOrd="3" destOrd="0" presId="urn:microsoft.com/office/officeart/2005/8/layout/default"/>
    <dgm:cxn modelId="{94E39A0A-B6F2-48F5-B78A-FF1C3BB12D0B}" type="presParOf" srcId="{445834E8-8999-4325-BFEF-F3EF8545DFD3}" destId="{DD03F3D3-66E9-415C-A819-73FFAAB90EFC}" srcOrd="4" destOrd="0" presId="urn:microsoft.com/office/officeart/2005/8/layout/default"/>
    <dgm:cxn modelId="{FAAED8FB-4C2C-42A4-A1C4-03FE777B9177}" type="presParOf" srcId="{445834E8-8999-4325-BFEF-F3EF8545DFD3}" destId="{DD9C6BCF-586D-44B1-9306-6ACED090031F}" srcOrd="5" destOrd="0" presId="urn:microsoft.com/office/officeart/2005/8/layout/default"/>
    <dgm:cxn modelId="{3A462B90-446B-44DA-9A78-F9A330310B09}" type="presParOf" srcId="{445834E8-8999-4325-BFEF-F3EF8545DFD3}" destId="{57690FBE-8F84-4A91-8FCD-8CB93EE94BCF}" srcOrd="6" destOrd="0" presId="urn:microsoft.com/office/officeart/2005/8/layout/default"/>
    <dgm:cxn modelId="{62029DDA-B086-45D6-9F25-EF89D18599A9}" type="presParOf" srcId="{445834E8-8999-4325-BFEF-F3EF8545DFD3}" destId="{6C946890-CBEE-406F-9938-F6B7DA38076B}" srcOrd="7" destOrd="0" presId="urn:microsoft.com/office/officeart/2005/8/layout/default"/>
    <dgm:cxn modelId="{7D395221-633D-426B-8EB4-1A2B52D2F672}" type="presParOf" srcId="{445834E8-8999-4325-BFEF-F3EF8545DFD3}" destId="{CB76B72B-D986-4C29-A216-DA210FA3FC6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23ABDD-F829-4F4B-B918-A7D170CE3D0A}">
      <dsp:nvSpPr>
        <dsp:cNvPr id="0" name=""/>
        <dsp:cNvSpPr/>
      </dsp:nvSpPr>
      <dsp:spPr>
        <a:xfrm>
          <a:off x="144013" y="360041"/>
          <a:ext cx="2271161" cy="186428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Дыхательную гимнастику проводят до еды, в хорошо проветриваемом помещении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3" y="360041"/>
        <a:ext cx="2271161" cy="1864287"/>
      </dsp:txXfrm>
    </dsp:sp>
    <dsp:sp modelId="{208A4652-C65D-4DE8-A9E9-165AFD707A41}">
      <dsp:nvSpPr>
        <dsp:cNvPr id="0" name=""/>
        <dsp:cNvSpPr/>
      </dsp:nvSpPr>
      <dsp:spPr>
        <a:xfrm>
          <a:off x="5328587" y="3024333"/>
          <a:ext cx="2161270" cy="17479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Следить за позой ребенка  и правильным речевым выдохом  (не надувать щек)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28587" y="3024333"/>
        <a:ext cx="2161270" cy="1747916"/>
      </dsp:txXfrm>
    </dsp:sp>
    <dsp:sp modelId="{8ABA6F90-C110-40B3-B7A5-2C97BD0A832B}">
      <dsp:nvSpPr>
        <dsp:cNvPr id="0" name=""/>
        <dsp:cNvSpPr/>
      </dsp:nvSpPr>
      <dsp:spPr>
        <a:xfrm>
          <a:off x="2664290" y="864101"/>
          <a:ext cx="2319977" cy="134403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Нельзя переутомлять! (первый признак - зевота)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4290" y="864101"/>
        <a:ext cx="2319977" cy="1344032"/>
      </dsp:txXfrm>
    </dsp:sp>
    <dsp:sp modelId="{003283CC-6805-411D-A87E-F607B98BC4BA}">
      <dsp:nvSpPr>
        <dsp:cNvPr id="0" name=""/>
        <dsp:cNvSpPr/>
      </dsp:nvSpPr>
      <dsp:spPr>
        <a:xfrm>
          <a:off x="288032" y="2736304"/>
          <a:ext cx="2157001" cy="17875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Дидактический материал должен быть легким, располагаться на уровне рта </a:t>
          </a:r>
          <a:endParaRPr lang="ru-RU" sz="2000" b="1" kern="12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8032" y="2736304"/>
        <a:ext cx="2157001" cy="1787503"/>
      </dsp:txXfrm>
    </dsp:sp>
    <dsp:sp modelId="{A3516322-4B6D-4C2D-8FC5-8BA9FBB4F150}">
      <dsp:nvSpPr>
        <dsp:cNvPr id="0" name=""/>
        <dsp:cNvSpPr/>
      </dsp:nvSpPr>
      <dsp:spPr>
        <a:xfrm>
          <a:off x="2952328" y="2376263"/>
          <a:ext cx="1736480" cy="127497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Первоначально выполнять перед зеркалом</a:t>
          </a:r>
          <a:endParaRPr lang="ru-RU" sz="1600" kern="12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52328" y="2376263"/>
        <a:ext cx="1736480" cy="1274972"/>
      </dsp:txXfrm>
    </dsp:sp>
    <dsp:sp modelId="{695EB59A-156C-44A1-A7B7-F53E5E8D6F6F}">
      <dsp:nvSpPr>
        <dsp:cNvPr id="0" name=""/>
        <dsp:cNvSpPr/>
      </dsp:nvSpPr>
      <dsp:spPr>
        <a:xfrm>
          <a:off x="5257880" y="1224131"/>
          <a:ext cx="2158949" cy="146299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Необходимо привлечь внимание  ребенка к ощущению движения диафрагмы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57880" y="1224131"/>
        <a:ext cx="2158949" cy="1462991"/>
      </dsp:txXfrm>
    </dsp:sp>
    <dsp:sp modelId="{82BD9D5D-B55F-4173-BE9E-FEF64F8E6A0D}">
      <dsp:nvSpPr>
        <dsp:cNvPr id="0" name=""/>
        <dsp:cNvSpPr/>
      </dsp:nvSpPr>
      <dsp:spPr>
        <a:xfrm>
          <a:off x="2952328" y="3960442"/>
          <a:ext cx="1827830" cy="69554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Выполнять плавно, под счет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952328" y="3960442"/>
        <a:ext cx="1827830" cy="69554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423ABDD-F829-4F4B-B918-A7D170CE3D0A}">
      <dsp:nvSpPr>
        <dsp:cNvPr id="0" name=""/>
        <dsp:cNvSpPr/>
      </dsp:nvSpPr>
      <dsp:spPr>
        <a:xfrm>
          <a:off x="146572" y="126740"/>
          <a:ext cx="1990275" cy="163372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Артикуляционную гимнастику проводят ежедневно 3-4 раза в день по 3-5 минут</a:t>
          </a:r>
          <a:endParaRPr lang="ru-RU" sz="1600" b="1" kern="12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6572" y="126740"/>
        <a:ext cx="1990275" cy="1633721"/>
      </dsp:txXfrm>
    </dsp:sp>
    <dsp:sp modelId="{208A4652-C65D-4DE8-A9E9-165AFD707A41}">
      <dsp:nvSpPr>
        <dsp:cNvPr id="0" name=""/>
        <dsp:cNvSpPr/>
      </dsp:nvSpPr>
      <dsp:spPr>
        <a:xfrm>
          <a:off x="2520401" y="1217534"/>
          <a:ext cx="1387342" cy="153174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Из двух-трех упражнений новым может быть только одно. 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520401" y="1217534"/>
        <a:ext cx="1387342" cy="1531743"/>
      </dsp:txXfrm>
    </dsp:sp>
    <dsp:sp modelId="{8ABA6F90-C110-40B3-B7A5-2C97BD0A832B}">
      <dsp:nvSpPr>
        <dsp:cNvPr id="0" name=""/>
        <dsp:cNvSpPr/>
      </dsp:nvSpPr>
      <dsp:spPr>
        <a:xfrm>
          <a:off x="4113350" y="334358"/>
          <a:ext cx="2007329" cy="117780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При отборе упражнений надо идти от простых к более сложным. 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13350" y="334358"/>
        <a:ext cx="2007329" cy="1177809"/>
      </dsp:txXfrm>
    </dsp:sp>
    <dsp:sp modelId="{003283CC-6805-411D-A87E-F607B98BC4BA}">
      <dsp:nvSpPr>
        <dsp:cNvPr id="0" name=""/>
        <dsp:cNvSpPr/>
      </dsp:nvSpPr>
      <dsp:spPr>
        <a:xfrm>
          <a:off x="2664295" y="3096339"/>
          <a:ext cx="1890234" cy="156643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Не следует предлагать детям больше 2-3 упражнений за раз</a:t>
          </a:r>
          <a:r>
            <a:rPr lang="ru-RU" sz="1800" b="1" kern="12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. </a:t>
          </a:r>
          <a:endParaRPr lang="ru-RU" sz="1800" b="1" kern="12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664295" y="3096339"/>
        <a:ext cx="1890234" cy="1566434"/>
      </dsp:txXfrm>
    </dsp:sp>
    <dsp:sp modelId="{77B1F897-25C4-4192-AEF3-A8B99E04EF22}">
      <dsp:nvSpPr>
        <dsp:cNvPr id="0" name=""/>
        <dsp:cNvSpPr/>
      </dsp:nvSpPr>
      <dsp:spPr>
        <a:xfrm>
          <a:off x="0" y="2677313"/>
          <a:ext cx="1599356" cy="118136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rPr>
            <a:t>Артикуляционную гимнастку выполняют сидя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Arial" pitchFamily="34" charset="0"/>
            <a:cs typeface="Arial" pitchFamily="34" charset="0"/>
          </a:endParaRPr>
        </a:p>
      </dsp:txBody>
      <dsp:txXfrm>
        <a:off x="0" y="2677313"/>
        <a:ext cx="1599356" cy="1181366"/>
      </dsp:txXfrm>
    </dsp:sp>
    <dsp:sp modelId="{A3516322-4B6D-4C2D-8FC5-8BA9FBB4F150}">
      <dsp:nvSpPr>
        <dsp:cNvPr id="0" name=""/>
        <dsp:cNvSpPr/>
      </dsp:nvSpPr>
      <dsp:spPr>
        <a:xfrm>
          <a:off x="0" y="2582735"/>
          <a:ext cx="2138218" cy="149591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Если какие-то упражнения не получается, их нужно отработать, не вводя новые. </a:t>
          </a:r>
          <a:endParaRPr lang="ru-RU" sz="1600" kern="120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2582735"/>
        <a:ext cx="2138218" cy="1495912"/>
      </dsp:txXfrm>
    </dsp:sp>
    <dsp:sp modelId="{695EB59A-156C-44A1-A7B7-F53E5E8D6F6F}">
      <dsp:nvSpPr>
        <dsp:cNvPr id="0" name=""/>
        <dsp:cNvSpPr/>
      </dsp:nvSpPr>
      <dsp:spPr>
        <a:xfrm>
          <a:off x="5374552" y="1741852"/>
          <a:ext cx="1745802" cy="99875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Проводить эмоционально, в игровой форме. 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74552" y="1741852"/>
        <a:ext cx="1745802" cy="998759"/>
      </dsp:txXfrm>
    </dsp:sp>
    <dsp:sp modelId="{82BD9D5D-B55F-4173-BE9E-FEF64F8E6A0D}">
      <dsp:nvSpPr>
        <dsp:cNvPr id="0" name=""/>
        <dsp:cNvSpPr/>
      </dsp:nvSpPr>
      <dsp:spPr>
        <a:xfrm>
          <a:off x="5366054" y="3217668"/>
          <a:ext cx="1859042" cy="14361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cap="small" baseline="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rPr>
            <a:t>Ребенок должен хорошо видеть лицо взрослого, а также свое лицо</a:t>
          </a:r>
          <a:endParaRPr lang="ru-RU" sz="1600" b="1" kern="1200" cap="small" baseline="0" dirty="0">
            <a:solidFill>
              <a:schemeClr val="tx1">
                <a:lumMod val="85000"/>
                <a:lumOff val="1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366054" y="3217668"/>
        <a:ext cx="1859042" cy="143611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EBF38A4-D28E-4B22-9528-79EE3ED6A4C8}">
      <dsp:nvSpPr>
        <dsp:cNvPr id="0" name=""/>
        <dsp:cNvSpPr/>
      </dsp:nvSpPr>
      <dsp:spPr>
        <a:xfrm rot="10800000">
          <a:off x="1115873" y="0"/>
          <a:ext cx="3770810" cy="729038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1486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Мелкую моторику</a:t>
          </a:r>
          <a:endParaRPr lang="ru-RU" sz="2300" kern="1200" dirty="0"/>
        </a:p>
      </dsp:txBody>
      <dsp:txXfrm rot="10800000">
        <a:off x="1115873" y="0"/>
        <a:ext cx="3770810" cy="729038"/>
      </dsp:txXfrm>
    </dsp:sp>
    <dsp:sp modelId="{1BD66F9A-DFFF-4FA2-A6F3-DE421760F8D7}">
      <dsp:nvSpPr>
        <dsp:cNvPr id="0" name=""/>
        <dsp:cNvSpPr/>
      </dsp:nvSpPr>
      <dsp:spPr>
        <a:xfrm>
          <a:off x="767531" y="1159"/>
          <a:ext cx="729038" cy="72903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715861D-1B26-4369-87DB-0F280B4B19B6}">
      <dsp:nvSpPr>
        <dsp:cNvPr id="0" name=""/>
        <dsp:cNvSpPr/>
      </dsp:nvSpPr>
      <dsp:spPr>
        <a:xfrm rot="10800000">
          <a:off x="1132050" y="947821"/>
          <a:ext cx="3770810" cy="729038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1486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Умение слушать</a:t>
          </a:r>
          <a:endParaRPr lang="ru-RU" sz="2300" kern="1200" dirty="0"/>
        </a:p>
      </dsp:txBody>
      <dsp:txXfrm rot="10800000">
        <a:off x="1132050" y="947821"/>
        <a:ext cx="3770810" cy="729038"/>
      </dsp:txXfrm>
    </dsp:sp>
    <dsp:sp modelId="{B9959F8E-C1D3-4260-BFE0-A20CDD60B6B7}">
      <dsp:nvSpPr>
        <dsp:cNvPr id="0" name=""/>
        <dsp:cNvSpPr/>
      </dsp:nvSpPr>
      <dsp:spPr>
        <a:xfrm>
          <a:off x="767531" y="947821"/>
          <a:ext cx="729038" cy="72903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AEB68BD-D979-4316-B735-B4E84240A0B1}">
      <dsp:nvSpPr>
        <dsp:cNvPr id="0" name=""/>
        <dsp:cNvSpPr/>
      </dsp:nvSpPr>
      <dsp:spPr>
        <a:xfrm rot="10800000">
          <a:off x="1132050" y="1894483"/>
          <a:ext cx="3770810" cy="729038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1486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Понимать услышанное</a:t>
          </a:r>
          <a:endParaRPr lang="ru-RU" sz="2300" kern="1200" dirty="0"/>
        </a:p>
      </dsp:txBody>
      <dsp:txXfrm rot="10800000">
        <a:off x="1132050" y="1894483"/>
        <a:ext cx="3770810" cy="729038"/>
      </dsp:txXfrm>
    </dsp:sp>
    <dsp:sp modelId="{6556D721-1432-461C-BB2A-4758F03E05A3}">
      <dsp:nvSpPr>
        <dsp:cNvPr id="0" name=""/>
        <dsp:cNvSpPr/>
      </dsp:nvSpPr>
      <dsp:spPr>
        <a:xfrm>
          <a:off x="767531" y="1894483"/>
          <a:ext cx="729038" cy="72903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DA1F40B8-3C41-4D88-A2B2-54ADBC71EA0D}">
      <dsp:nvSpPr>
        <dsp:cNvPr id="0" name=""/>
        <dsp:cNvSpPr/>
      </dsp:nvSpPr>
      <dsp:spPr>
        <a:xfrm rot="10800000">
          <a:off x="1132050" y="2841145"/>
          <a:ext cx="3770810" cy="729038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30000"/>
                <a:satMod val="250000"/>
              </a:schemeClr>
            </a:gs>
            <a:gs pos="72000">
              <a:schemeClr val="accent1">
                <a:hueOff val="0"/>
                <a:satOff val="0"/>
                <a:lumOff val="0"/>
                <a:alphaOff val="0"/>
                <a:tint val="75000"/>
                <a:satMod val="2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5000"/>
                <a:satMod val="21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21486" tIns="87630" rIns="163576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Чувство ритма</a:t>
          </a:r>
          <a:endParaRPr lang="ru-RU" sz="2300" kern="1200" dirty="0"/>
        </a:p>
      </dsp:txBody>
      <dsp:txXfrm rot="10800000">
        <a:off x="1132050" y="2841145"/>
        <a:ext cx="3770810" cy="729038"/>
      </dsp:txXfrm>
    </dsp:sp>
    <dsp:sp modelId="{3838EF0A-4437-4F7E-A904-B207F4036149}">
      <dsp:nvSpPr>
        <dsp:cNvPr id="0" name=""/>
        <dsp:cNvSpPr/>
      </dsp:nvSpPr>
      <dsp:spPr>
        <a:xfrm>
          <a:off x="767531" y="2841145"/>
          <a:ext cx="729038" cy="729038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30C0938-4218-47B8-B2DE-DB5C986381C8}">
      <dsp:nvSpPr>
        <dsp:cNvPr id="0" name=""/>
        <dsp:cNvSpPr/>
      </dsp:nvSpPr>
      <dsp:spPr>
        <a:xfrm>
          <a:off x="772670" y="0"/>
          <a:ext cx="4603198" cy="4603198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D9FACF-C3A3-47D9-BB41-28919BC732B9}">
      <dsp:nvSpPr>
        <dsp:cNvPr id="0" name=""/>
        <dsp:cNvSpPr/>
      </dsp:nvSpPr>
      <dsp:spPr>
        <a:xfrm>
          <a:off x="228408" y="0"/>
          <a:ext cx="2670699" cy="2253789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small" baseline="0" dirty="0" smtClean="0">
              <a:latin typeface="Times New Roman" pitchFamily="18" charset="0"/>
              <a:cs typeface="Times New Roman" pitchFamily="18" charset="0"/>
            </a:rPr>
            <a:t>Задействовать все пальцы рук</a:t>
          </a:r>
          <a:endParaRPr lang="ru-RU" sz="2400" b="1" kern="1200" cap="sm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228408" y="0"/>
        <a:ext cx="2670699" cy="2253789"/>
      </dsp:txXfrm>
    </dsp:sp>
    <dsp:sp modelId="{8AF22768-F0F9-4AA3-90DB-23828895B850}">
      <dsp:nvSpPr>
        <dsp:cNvPr id="0" name=""/>
        <dsp:cNvSpPr/>
      </dsp:nvSpPr>
      <dsp:spPr>
        <a:xfrm>
          <a:off x="3252921" y="0"/>
          <a:ext cx="2541944" cy="2247829"/>
        </a:xfrm>
        <a:prstGeom prst="roundRect">
          <a:avLst/>
        </a:prstGeom>
        <a:solidFill>
          <a:schemeClr val="accent1">
            <a:shade val="80000"/>
            <a:hueOff val="236519"/>
            <a:satOff val="-13281"/>
            <a:lumOff val="114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cap="small" baseline="0" dirty="0" smtClean="0">
              <a:latin typeface="Times New Roman" pitchFamily="18" charset="0"/>
              <a:cs typeface="Times New Roman" pitchFamily="18" charset="0"/>
            </a:rPr>
            <a:t>Сочетать сжатие, растяжение, расслабление кисти; использовать изолированное движение каждого пальца</a:t>
          </a:r>
          <a:endParaRPr lang="ru-RU" sz="1800" b="1" kern="1200" cap="sm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252921" y="0"/>
        <a:ext cx="2541944" cy="2247829"/>
      </dsp:txXfrm>
    </dsp:sp>
    <dsp:sp modelId="{BD5D894D-744A-45A6-AC98-D7C2775BBB22}">
      <dsp:nvSpPr>
        <dsp:cNvPr id="0" name=""/>
        <dsp:cNvSpPr/>
      </dsp:nvSpPr>
      <dsp:spPr>
        <a:xfrm>
          <a:off x="145997" y="2474510"/>
          <a:ext cx="2877494" cy="2097441"/>
        </a:xfrm>
        <a:prstGeom prst="roundRect">
          <a:avLst/>
        </a:prstGeom>
        <a:solidFill>
          <a:schemeClr val="accent1">
            <a:shade val="80000"/>
            <a:hueOff val="473037"/>
            <a:satOff val="-26563"/>
            <a:lumOff val="229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small" baseline="0" dirty="0" smtClean="0">
              <a:latin typeface="Times New Roman" pitchFamily="18" charset="0"/>
              <a:cs typeface="Times New Roman" pitchFamily="18" charset="0"/>
            </a:rPr>
            <a:t>Учитывать возрастные и индивидуальные особенности</a:t>
          </a:r>
          <a:endParaRPr lang="ru-RU" sz="2000" b="1" kern="1200" cap="sm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145997" y="2474510"/>
        <a:ext cx="2877494" cy="2097441"/>
      </dsp:txXfrm>
    </dsp:sp>
    <dsp:sp modelId="{4447DD1C-21C5-4E99-B009-5E07CBCA679A}">
      <dsp:nvSpPr>
        <dsp:cNvPr id="0" name=""/>
        <dsp:cNvSpPr/>
      </dsp:nvSpPr>
      <dsp:spPr>
        <a:xfrm>
          <a:off x="3100630" y="2490775"/>
          <a:ext cx="2666031" cy="2081176"/>
        </a:xfrm>
        <a:prstGeom prst="roundRect">
          <a:avLst/>
        </a:prstGeom>
        <a:solidFill>
          <a:schemeClr val="accent1">
            <a:shade val="80000"/>
            <a:hueOff val="709556"/>
            <a:satOff val="-39844"/>
            <a:lumOff val="3436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cap="small" baseline="0" dirty="0" smtClean="0">
              <a:latin typeface="Times New Roman" pitchFamily="18" charset="0"/>
              <a:cs typeface="Times New Roman" pitchFamily="18" charset="0"/>
            </a:rPr>
            <a:t>тексты к упражнениям должны носить познавательную направленность</a:t>
          </a:r>
          <a:endParaRPr lang="ru-RU" sz="2000" b="1" kern="1200" cap="small" baseline="0" dirty="0">
            <a:latin typeface="Times New Roman" pitchFamily="18" charset="0"/>
            <a:cs typeface="Times New Roman" pitchFamily="18" charset="0"/>
          </a:endParaRPr>
        </a:p>
      </dsp:txBody>
      <dsp:txXfrm>
        <a:off x="3100630" y="2490775"/>
        <a:ext cx="2666031" cy="208117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D4EB34-B203-4392-9371-1B7A1B0E20E6}">
      <dsp:nvSpPr>
        <dsp:cNvPr id="0" name=""/>
        <dsp:cNvSpPr/>
      </dsp:nvSpPr>
      <dsp:spPr>
        <a:xfrm>
          <a:off x="504045" y="3"/>
          <a:ext cx="2161418" cy="110717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Игры-манипуляции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045" y="3"/>
        <a:ext cx="2161418" cy="1107173"/>
      </dsp:txXfrm>
    </dsp:sp>
    <dsp:sp modelId="{B6B9E930-5351-4E6A-BB31-A212CCF7FDBD}">
      <dsp:nvSpPr>
        <dsp:cNvPr id="0" name=""/>
        <dsp:cNvSpPr/>
      </dsp:nvSpPr>
      <dsp:spPr>
        <a:xfrm>
          <a:off x="3168345" y="0"/>
          <a:ext cx="2050162" cy="111993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Сюжетные пальчиковые игры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168345" y="0"/>
        <a:ext cx="2050162" cy="1119931"/>
      </dsp:txXfrm>
    </dsp:sp>
    <dsp:sp modelId="{DD03F3D3-66E9-415C-A819-73FFAAB90EFC}">
      <dsp:nvSpPr>
        <dsp:cNvPr id="0" name=""/>
        <dsp:cNvSpPr/>
      </dsp:nvSpPr>
      <dsp:spPr>
        <a:xfrm>
          <a:off x="288024" y="1440155"/>
          <a:ext cx="2482929" cy="185369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Пальчиковые игры в сочетании со звуковой гимнастикой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88024" y="1440155"/>
        <a:ext cx="2482929" cy="1853693"/>
      </dsp:txXfrm>
    </dsp:sp>
    <dsp:sp modelId="{57690FBE-8F84-4A91-8FCD-8CB93EE94BCF}">
      <dsp:nvSpPr>
        <dsp:cNvPr id="0" name=""/>
        <dsp:cNvSpPr/>
      </dsp:nvSpPr>
      <dsp:spPr>
        <a:xfrm>
          <a:off x="3384366" y="1296138"/>
          <a:ext cx="2383557" cy="2151375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Пальчиковые игры в сочетании с </a:t>
          </a:r>
          <a:r>
            <a:rPr lang="ru-RU" sz="2400" b="1" kern="1200" dirty="0" err="1" smtClean="0">
              <a:latin typeface="Times New Roman" pitchFamily="18" charset="0"/>
              <a:cs typeface="Times New Roman" pitchFamily="18" charset="0"/>
            </a:rPr>
            <a:t>самомассажем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 кистей и пальцев рук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84366" y="1296138"/>
        <a:ext cx="2383557" cy="2151375"/>
      </dsp:txXfrm>
    </dsp:sp>
    <dsp:sp modelId="{CB76B72B-D986-4C29-A216-DA210FA3FC64}">
      <dsp:nvSpPr>
        <dsp:cNvPr id="0" name=""/>
        <dsp:cNvSpPr/>
      </dsp:nvSpPr>
      <dsp:spPr>
        <a:xfrm>
          <a:off x="2160232" y="3600403"/>
          <a:ext cx="1765707" cy="101246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Театр на руке</a:t>
          </a:r>
          <a:endParaRPr lang="ru-RU" sz="28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0232" y="3600403"/>
        <a:ext cx="1765707" cy="10124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63D3E7-039F-462E-A6FB-07FB1B23E740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83C35A-2368-4CBF-BBE9-72DDDBEE9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3C35A-2368-4CBF-BBE9-72DDDBEE9D4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3C35A-2368-4CBF-BBE9-72DDDBEE9D44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83C35A-2368-4CBF-BBE9-72DDDBEE9D44}" type="slidenum">
              <a:rPr lang="ru-RU" smtClean="0"/>
              <a:pPr/>
              <a:t>32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776B43-46D9-4F96-A4E5-E25A463F40D7}" type="datetimeFigureOut">
              <a:rPr lang="ru-RU" smtClean="0"/>
              <a:pPr/>
              <a:t>сб 21.03.20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5A479FF-57DE-447A-9F03-4E120F54B95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3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Public\Music\Sample%20Music\_pod_fokusi_.mp3" TargetMode="External"/><Relationship Id="rId6" Type="http://schemas.openxmlformats.org/officeDocument/2006/relationships/image" Target="../media/image34.png"/><Relationship Id="rId5" Type="http://schemas.openxmlformats.org/officeDocument/2006/relationships/image" Target="../media/image33.gif"/><Relationship Id="rId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46.png"/><Relationship Id="rId7" Type="http://schemas.openxmlformats.org/officeDocument/2006/relationships/image" Target="../media/image62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10" Type="http://schemas.openxmlformats.org/officeDocument/2006/relationships/image" Target="../media/image65.pn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12" Type="http://schemas.openxmlformats.org/officeDocument/2006/relationships/image" Target="../media/image8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3" Type="http://schemas.openxmlformats.org/officeDocument/2006/relationships/image" Target="../media/image73.jpeg"/><Relationship Id="rId7" Type="http://schemas.openxmlformats.org/officeDocument/2006/relationships/image" Target="../media/image77.jpeg"/><Relationship Id="rId12" Type="http://schemas.openxmlformats.org/officeDocument/2006/relationships/image" Target="../media/image82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5" Type="http://schemas.openxmlformats.org/officeDocument/2006/relationships/image" Target="../media/image75.jpeg"/><Relationship Id="rId10" Type="http://schemas.openxmlformats.org/officeDocument/2006/relationships/image" Target="../media/image80.jpeg"/><Relationship Id="rId4" Type="http://schemas.openxmlformats.org/officeDocument/2006/relationships/image" Target="../media/image74.jpeg"/><Relationship Id="rId9" Type="http://schemas.openxmlformats.org/officeDocument/2006/relationships/image" Target="../media/image7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13" Type="http://schemas.openxmlformats.org/officeDocument/2006/relationships/image" Target="../media/image96.jpeg"/><Relationship Id="rId3" Type="http://schemas.openxmlformats.org/officeDocument/2006/relationships/image" Target="../media/image86.jpeg"/><Relationship Id="rId7" Type="http://schemas.openxmlformats.org/officeDocument/2006/relationships/image" Target="../media/image90.jpeg"/><Relationship Id="rId12" Type="http://schemas.openxmlformats.org/officeDocument/2006/relationships/image" Target="../media/image95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9.jpeg"/><Relationship Id="rId11" Type="http://schemas.openxmlformats.org/officeDocument/2006/relationships/image" Target="../media/image94.jpeg"/><Relationship Id="rId5" Type="http://schemas.openxmlformats.org/officeDocument/2006/relationships/image" Target="../media/image88.jpeg"/><Relationship Id="rId15" Type="http://schemas.openxmlformats.org/officeDocument/2006/relationships/image" Target="../media/image98.jpeg"/><Relationship Id="rId10" Type="http://schemas.openxmlformats.org/officeDocument/2006/relationships/image" Target="../media/image93.jpeg"/><Relationship Id="rId4" Type="http://schemas.openxmlformats.org/officeDocument/2006/relationships/image" Target="../media/image87.jpeg"/><Relationship Id="rId9" Type="http://schemas.openxmlformats.org/officeDocument/2006/relationships/image" Target="../media/image92.jpeg"/><Relationship Id="rId14" Type="http://schemas.openxmlformats.org/officeDocument/2006/relationships/image" Target="../media/image97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Public\Music\Sample%20Music\&#1040;&#1093;%20&#1074;&#1099;,%20&#1089;&#1077;&#1085;&#1080;%20&#1084;&#1086;&#1080;,%20&#1089;&#1077;&#1085;&#1080;.mp3" TargetMode="External"/><Relationship Id="rId4" Type="http://schemas.openxmlformats.org/officeDocument/2006/relationships/image" Target="../media/image9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6.gif"/><Relationship Id="rId7" Type="http://schemas.openxmlformats.org/officeDocument/2006/relationships/image" Target="../media/image10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10" Type="http://schemas.openxmlformats.org/officeDocument/2006/relationships/image" Target="../media/image13.gif"/><Relationship Id="rId4" Type="http://schemas.openxmlformats.org/officeDocument/2006/relationships/image" Target="../media/image7.gif"/><Relationship Id="rId9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вета\Desktop\дит и логопед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0"/>
            <a:ext cx="9144000" cy="7143775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683568" y="0"/>
            <a:ext cx="8229600" cy="142873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Обучающее пособие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«Домашний логопед»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5661248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latin typeface="+mj-lt"/>
              </a:rPr>
              <a:t>МКДОУ ЦРР – детский сад № 17 г. Россоши</a:t>
            </a:r>
          </a:p>
          <a:p>
            <a:pPr algn="r"/>
            <a:r>
              <a:rPr lang="ru-RU" sz="2000" b="1" dirty="0" smtClean="0">
                <a:latin typeface="+mj-lt"/>
              </a:rPr>
              <a:t>учителя логопеды: Андреева Н. С., </a:t>
            </a:r>
            <a:r>
              <a:rPr lang="ru-RU" sz="2000" b="1" dirty="0" err="1" smtClean="0">
                <a:latin typeface="+mj-lt"/>
              </a:rPr>
              <a:t>Комаровская</a:t>
            </a:r>
            <a:r>
              <a:rPr lang="ru-RU" sz="2000" b="1" dirty="0" smtClean="0">
                <a:latin typeface="+mj-lt"/>
              </a:rPr>
              <a:t> С. А.</a:t>
            </a:r>
            <a:endParaRPr lang="ru-RU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 photo Wallcatecom-CartoonForChildWallpapers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8792" y="0"/>
            <a:ext cx="11715832" cy="73152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8" name="Рисунок 13" descr="Дом-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571612"/>
            <a:ext cx="285752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3" descr="Дом-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428736"/>
            <a:ext cx="284004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w3dget.ru/image12/image___24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5857892"/>
            <a:ext cx="1323975" cy="132397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2" name="Picture 4" descr="http://www.akvaryumcenneti.com/resim/hayvanlar-alemi/tilki-resimleri/tilki-5_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857892"/>
            <a:ext cx="1428750" cy="123825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54" name="Picture 6" descr="http://www.samovarcheg.ru/published/publicdata/SAMOVARCWEBASYST/attachments/SC/products_pictures/P358-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0364" y="5857892"/>
            <a:ext cx="1500198" cy="12906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58" name="Picture 10" descr="http://www.magwear.ru/published/publicdata/TATIMAGWEAR/attachments/SC/products_pictures/90084591_azc_th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5857892"/>
            <a:ext cx="1428750" cy="135731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60" name="Picture 12" descr="http://www.myjulia.ru/data/cache/2011/07/25/826148_6790-110x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388" y="5857892"/>
            <a:ext cx="1214446" cy="121444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62" name="Picture 14" descr="http://www.verstov.info/uploads/posts/2010-08/1282557104_kamysh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58116" y="5857892"/>
            <a:ext cx="1285884" cy="121444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2064" name="Picture 16" descr="http://en.hiero.ru/thumbx/c2c/213446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428728" y="1857364"/>
            <a:ext cx="714380" cy="642942"/>
          </a:xfrm>
          <a:prstGeom prst="rect">
            <a:avLst/>
          </a:prstGeom>
          <a:noFill/>
        </p:spPr>
      </p:pic>
      <p:pic>
        <p:nvPicPr>
          <p:cNvPr id="2066" name="Picture 18" descr="http://900igr.net/thumbs/chtenie/Alfavit-4.files/0028-028-SH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15074" y="1928802"/>
            <a:ext cx="714380" cy="64294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691680" y="0"/>
            <a:ext cx="6525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Игра «Посели картинки в домики»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77556E-17 L 0.12586 -0.30439 " pathEditMode="relative" ptsTypes="A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5.18519E-6 L 0.48837 -0.3044 " pathEditMode="relative" ptsTypes="AA">
                                      <p:cBhvr>
                                        <p:cTn id="10" dur="2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6.2963E-6 L -0.33872 -0.39885 " pathEditMode="relative" ptsTypes="AA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38778E-17 L -0.33854 -0.40949 " pathEditMode="relative" ptsTypes="AA">
                                      <p:cBhvr>
                                        <p:cTn id="1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11111E-6 -1.85185E-6 L -0.16527 -0.40949 " pathEditMode="relative" ptsTypes="AA">
                                      <p:cBhvr>
                                        <p:cTn id="22" dur="2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85185E-6 L -0.14184 -0.36736 " pathEditMode="relative" ptsTypes="AA">
                                      <p:cBhvr>
                                        <p:cTn id="26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-252536" y="0"/>
            <a:ext cx="10358510" cy="72866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2000240"/>
            <a:ext cx="121444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571604" y="2000240"/>
            <a:ext cx="114300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      С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071802" y="2000240"/>
            <a:ext cx="114300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С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2000240"/>
            <a:ext cx="128588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Ш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6215074" y="2000240"/>
            <a:ext cx="128588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      Ш      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929554" y="2000240"/>
            <a:ext cx="1214446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Ш </a:t>
            </a:r>
            <a:endParaRPr lang="ru-RU" dirty="0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250795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79423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1750199" y="2178835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178827" y="2178835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251191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608381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4822827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5251455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6465901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6894529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8108975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8537603" y="2178041"/>
            <a:ext cx="35719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86" name="Picture 2" descr="http://www.wallpapersammlung.com/images/thumbs/54/6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4346" y="4857760"/>
            <a:ext cx="1428760" cy="128587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6388" name="Picture 4" descr="http://im5-tub-ru.yandex.net/i?id=294979046-12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4857760"/>
            <a:ext cx="1357322" cy="128587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6390" name="Picture 6" descr="http://www.russianlegacy.com/catalog/images/trays/P048.thum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2" y="4857760"/>
            <a:ext cx="1285884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6392" name="Picture 8" descr="http://im6-tub-ru.yandex.net/i?id=26144477-4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4857760"/>
            <a:ext cx="1285884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6394" name="Picture 10" descr="http://im6-tub-ru.yandex.net/i?id=504919541-15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86512" y="4857760"/>
            <a:ext cx="1285884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6396" name="Picture 12" descr="http://www.verstov.info/uploads/posts/2010-08/1282557104_kamyshi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29554" y="4857760"/>
            <a:ext cx="1214446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sp>
        <p:nvSpPr>
          <p:cNvPr id="38" name="Прямоугольник 37"/>
          <p:cNvSpPr/>
          <p:nvPr/>
        </p:nvSpPr>
        <p:spPr>
          <a:xfrm>
            <a:off x="1619672" y="620688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Игра «Найди место звука в слове»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-3.7037E-7 L 0.33871 -0.34652 " pathEditMode="relative" ptsTypes="AA">
                                      <p:cBhvr>
                                        <p:cTn id="10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0255 L -0.03212 -0.3439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" y="-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-0.37014 -0.34652 " pathEditMode="relative" ptsTypes="AA">
                                      <p:cBhvr>
                                        <p:cTn id="18" dur="2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7037E-7 L -0.03143 -0.33588 " pathEditMode="relative" ptsTypes="AA">
                                      <p:cBhvr>
                                        <p:cTn id="22" dur="2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7 L -0.00799 -0.33588 " pathEditMode="relative" ptsTypes="AA">
                                      <p:cBhvr>
                                        <p:cTn id="26" dur="2000" fill="hold"/>
                                        <p:tgtEl>
                                          <p:spTgt spid="163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142852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Этапы овладения фонематическим анализом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1357298"/>
            <a:ext cx="8229600" cy="4389120"/>
          </a:xfrm>
          <a:prstGeom prst="rect">
            <a:avLst/>
          </a:prstGeom>
        </p:spPr>
        <p:txBody>
          <a:bodyPr/>
          <a:lstStyle/>
          <a:p>
            <a:pPr marL="514350" indent="-51435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AutoNum type="arabicPeriod"/>
              <a:defRPr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Первый этап посвящается изучению гласных и согласных звуков.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втором этапе учимся определять место звука в слове: начало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середина</a:t>
            </a: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конец слова.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AutoNum type="arabicPeriod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третьем этапе вводятся фишки для выполнения звукового анализа: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- обозначает гласный звук;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- твёрдый согласный;</a:t>
            </a:r>
          </a:p>
          <a:p>
            <a:pPr marL="514350" marR="0" lvl="0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- мягкий согласный.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714348" y="4071942"/>
            <a:ext cx="285752" cy="285752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714348" y="4572008"/>
            <a:ext cx="285752" cy="28575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714348" y="5072074"/>
            <a:ext cx="285752" cy="285752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-214338"/>
            <a:ext cx="9143640" cy="6857640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39552" y="0"/>
            <a:ext cx="8229600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Звукослоговой анализ слов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Содержимое 3" descr="100_096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692696"/>
            <a:ext cx="9144000" cy="6165303"/>
          </a:xfrm>
          <a:prstGeom prst="rect">
            <a:avLst/>
          </a:prstGeom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429360" cy="6857640"/>
          </a:xfrm>
          <a:prstGeom prst="rect">
            <a:avLst/>
          </a:prstGeom>
        </p:spPr>
      </p:pic>
      <p:pic>
        <p:nvPicPr>
          <p:cNvPr id="3" name="Picture 7" descr="черепаха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3071810"/>
            <a:ext cx="4183062" cy="1143000"/>
          </a:xfrm>
          <a:prstGeom prst="rect">
            <a:avLst/>
          </a:prstGeom>
          <a:noFill/>
        </p:spPr>
      </p:pic>
      <p:pic>
        <p:nvPicPr>
          <p:cNvPr id="4" name="Picture 11" descr="j032374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2357430"/>
            <a:ext cx="1871663" cy="1873250"/>
          </a:xfrm>
          <a:prstGeom prst="rect">
            <a:avLst/>
          </a:prstGeom>
          <a:noFill/>
        </p:spPr>
      </p:pic>
      <p:sp>
        <p:nvSpPr>
          <p:cNvPr id="5" name="Блок-схема: узел 4"/>
          <p:cNvSpPr/>
          <p:nvPr/>
        </p:nvSpPr>
        <p:spPr>
          <a:xfrm>
            <a:off x="571472" y="4643446"/>
            <a:ext cx="357190" cy="357190"/>
          </a:xfrm>
          <a:prstGeom prst="flowChartConnector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1000100" y="4643446"/>
            <a:ext cx="357190" cy="35719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1428728" y="4643446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1857356" y="4643446"/>
            <a:ext cx="357190" cy="35719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3643306" y="4643446"/>
            <a:ext cx="357190" cy="35719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4071934" y="4643446"/>
            <a:ext cx="357190" cy="357190"/>
          </a:xfrm>
          <a:prstGeom prst="flowChartConnector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4500562" y="4643446"/>
            <a:ext cx="357190" cy="35719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4929190" y="4643446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5357818" y="4643446"/>
            <a:ext cx="357190" cy="35719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5786446" y="4643446"/>
            <a:ext cx="357190" cy="35719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71472" y="1428736"/>
            <a:ext cx="8305800" cy="857256"/>
          </a:xfrm>
        </p:spPr>
        <p:txBody>
          <a:bodyPr>
            <a:normAutofit/>
          </a:bodyPr>
          <a:lstStyle/>
          <a:p>
            <a:r>
              <a:rPr lang="ru-RU" dirty="0" smtClean="0"/>
              <a:t>Зима                 Улитка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24" y="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/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     - обозначает гласный звук;</a:t>
            </a:r>
          </a:p>
          <a:p>
            <a:pPr marL="514350" indent="-514350">
              <a:buNone/>
            </a:pPr>
            <a:r>
              <a:rPr lang="ru-RU" dirty="0" smtClean="0"/>
              <a:t>        - твёрдый согласный;</a:t>
            </a:r>
          </a:p>
          <a:p>
            <a:pPr marL="514350" indent="-514350">
              <a:buNone/>
            </a:pPr>
            <a:r>
              <a:rPr lang="ru-RU" dirty="0" smtClean="0"/>
              <a:t>        - мягкий согласный.</a:t>
            </a:r>
            <a:endParaRPr lang="ru-RU" dirty="0"/>
          </a:p>
        </p:txBody>
      </p:sp>
      <p:sp>
        <p:nvSpPr>
          <p:cNvPr id="17" name="Блок-схема: узел 16"/>
          <p:cNvSpPr/>
          <p:nvPr/>
        </p:nvSpPr>
        <p:spPr>
          <a:xfrm>
            <a:off x="1000100" y="357166"/>
            <a:ext cx="214314" cy="214314"/>
          </a:xfrm>
          <a:prstGeom prst="flowChartConnector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00100" y="642918"/>
            <a:ext cx="214314" cy="21431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000100" y="928670"/>
            <a:ext cx="214314" cy="214314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_pod_fokusi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5786446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6481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29360" cy="685764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0034" y="357166"/>
            <a:ext cx="8305800" cy="839586"/>
          </a:xfrm>
          <a:prstGeom prst="rect">
            <a:avLst/>
          </a:prstGeom>
        </p:spPr>
        <p:txBody>
          <a:bodyPr vert="horz" lIns="0" tIns="45720" rIns="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Развитие речевого дыхания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4"/>
            <a:ext cx="814393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Правильное дыхание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основа жизни, здоровья и долголетия. Для речи физиологического дыхания не хватает. Речь требует большего количества воздуха, постоянного дыхательного запаса, экономного расходование его.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дыхательных упражнений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научить детей быстро, бесшумно производить вдох и рационально плавно расходовать воздух на выдохе.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https://im0-tub-ru.yandex.net/i?id=5fddbbc9fc854fcf946089a0bcca710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23728" y="9087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cap="all" dirty="0" smtClean="0">
                <a:solidFill>
                  <a:srgbClr val="FF0000"/>
                </a:solidFill>
                <a:cs typeface="Arial" pitchFamily="34" charset="0"/>
              </a:rPr>
              <a:t>Правила выполнения </a:t>
            </a:r>
          </a:p>
          <a:p>
            <a:pPr algn="ctr"/>
            <a:r>
              <a:rPr lang="ru-RU" b="1" cap="all" dirty="0" err="1" smtClean="0">
                <a:solidFill>
                  <a:srgbClr val="FF0000"/>
                </a:solidFill>
                <a:cs typeface="Arial" pitchFamily="34" charset="0"/>
              </a:rPr>
              <a:t>ДЫХАТЕЛЬной</a:t>
            </a:r>
            <a:r>
              <a:rPr lang="ru-RU" b="1" cap="all" dirty="0" smtClean="0">
                <a:solidFill>
                  <a:srgbClr val="FF0000"/>
                </a:solidFill>
                <a:cs typeface="Arial" pitchFamily="34" charset="0"/>
              </a:rPr>
              <a:t> гимнастики</a:t>
            </a:r>
            <a:endParaRPr lang="ru-RU" b="1" cap="all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72008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Дыхательная гимнастика проводиться до еды в хорошо проветриваемом помещении.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Нельзя переутомлять ребенка, выполняя дыхательную гимнастику (первый признак- зевота)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Необходимо следить за позой ребенка (прямо, плечи расправлены, руки спокойны)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При выдохе ребенок не должен натягивать плечи, шею, надувать щеки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Привлечь внимание ребенка к ощущению движения диафрагмы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Первоначально полезно выполнять перед зеркалом, контролируя правильность дыхания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Выполнять плавно, под счет</a:t>
            </a:r>
          </a:p>
          <a:p>
            <a:pPr>
              <a:buFont typeface="Wingdings" pitchFamily="2" charset="2"/>
              <a:buChar char="§"/>
            </a:pPr>
            <a:r>
              <a:rPr lang="ru-RU" sz="2000" b="1" dirty="0" smtClean="0"/>
              <a:t>Дидактический материал должен быть легким и располагаться на уровне рта.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5fddbbc9fc854fcf946089a0bcca710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683568" y="1556792"/>
          <a:ext cx="7920880" cy="478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547664" y="836712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Правила выполнения </a:t>
            </a:r>
          </a:p>
          <a:p>
            <a:pPr algn="ctr"/>
            <a:r>
              <a:rPr lang="ru-RU" sz="2400" b="1" cap="all" dirty="0" err="1" smtClean="0">
                <a:solidFill>
                  <a:srgbClr val="FF0000"/>
                </a:solidFill>
                <a:latin typeface="+mj-lt"/>
                <a:cs typeface="Arial" pitchFamily="34" charset="0"/>
              </a:rPr>
              <a:t>ДЫХАТЕЛЬной</a:t>
            </a:r>
            <a:r>
              <a:rPr lang="ru-RU" sz="2400" b="1" cap="all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 гимнастики</a:t>
            </a:r>
            <a:endParaRPr lang="ru-RU" sz="2400" b="1" cap="all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29360" cy="685764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882047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Примерные упражнения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Тактильный контроль: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наматывание нитки на клубок, подуть на ладони, движение рукой по спирали, горке, дорожке.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«Подуй на снежинку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подуть на бумажную снежинку с ладони, так, чтобы она далеко улетела.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«Перышко»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Перышко или пушинку подбрасывать в воздух и дуть на нее, не давая упасть.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«Ветерок»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- подуть на различные предметы, подвешенные на ниточке. 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Сдуть со стола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мелко нарезанные цветные бумажки, пушинки, ватку; шарики разного веса: пластмассовые, деревянные, резиновые, стараясь сдвинуть их с места, дуть на предметы, плавающие в миске с водой.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«Буря в стакане».</a:t>
            </a:r>
            <a:r>
              <a:rPr lang="ru-RU" sz="22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Бурление воды в стакане с помощью трубочки для коктейлей.</a:t>
            </a:r>
          </a:p>
          <a:p>
            <a:r>
              <a:rPr lang="ru-RU" sz="2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Надувать 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бумажные и целлофановые мешки, воздушные шарики.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Ветряные игрушки – вертушки, мыльные пузыри.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Дуть в горлышко бутылок разной плотности.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9" name="CustomShape 1"/>
          <p:cNvSpPr/>
          <p:nvPr/>
        </p:nvSpPr>
        <p:spPr>
          <a:xfrm>
            <a:off x="214282" y="2285992"/>
            <a:ext cx="8500680" cy="3857652"/>
          </a:xfrm>
          <a:prstGeom prst="rect">
            <a:avLst/>
          </a:prstGeom>
        </p:spPr>
        <p:txBody>
          <a:bodyPr tIns="127080" bIns="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92696"/>
            <a:ext cx="9144000" cy="616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ustomShape 1"/>
          <p:cNvSpPr/>
          <p:nvPr/>
        </p:nvSpPr>
        <p:spPr>
          <a:xfrm>
            <a:off x="428596" y="0"/>
            <a:ext cx="8214840" cy="16459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Упражнение «Сдуй снежинку с ладошки»</a:t>
            </a:r>
            <a:endParaRPr sz="1100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704088"/>
            <a:ext cx="8229600" cy="79608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ознакомить родителей с основными направлениями и приёмами работы по профилактике нарушений речи у детей дошкольного возраста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23528" y="1772816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Задачи: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заинтересовать родителей, сделать их активными участниками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коррекционно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– образовательного процесса;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повысить компетентность родителей по вопросам профилактики и коррекции речевых нарушений дошкольников;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обучить родителей различным методам и приёмам коррекционной работы с детьми в домашних условиях;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низить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уровень речевых нарушений у детей дошкольного возраста 3 – 7  лет.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</p:spPr>
      </p:pic>
      <p:sp>
        <p:nvSpPr>
          <p:cNvPr id="5" name="CustomShape 1"/>
          <p:cNvSpPr/>
          <p:nvPr/>
        </p:nvSpPr>
        <p:spPr>
          <a:xfrm>
            <a:off x="428760" y="285840"/>
            <a:ext cx="8214840" cy="16459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1340768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	это совокупность специальных упражнений, направленных на укрепление мышц артикуляционного аппарата, развитие силы, подвижности и дифференцировки движений органов, участвующих в речевом процессе.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404664"/>
            <a:ext cx="80652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Артикуляционная гимнастика </a:t>
            </a:r>
            <a:r>
              <a:rPr lang="ru-RU" sz="4400" dirty="0" smtClean="0">
                <a:latin typeface="+mj-lt"/>
                <a:cs typeface="Times New Roman" pitchFamily="18" charset="0"/>
              </a:rPr>
              <a:t>–</a:t>
            </a:r>
            <a:r>
              <a:rPr lang="ru-RU" sz="4400" b="1" dirty="0" smtClean="0">
                <a:latin typeface="+mj-lt"/>
                <a:cs typeface="Times New Roman" pitchFamily="18" charset="0"/>
              </a:rPr>
              <a:t> </a:t>
            </a:r>
            <a:endParaRPr lang="ru-RU" sz="4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</p:spPr>
      </p:pic>
      <p:sp>
        <p:nvSpPr>
          <p:cNvPr id="5" name="CustomShape 1"/>
          <p:cNvSpPr/>
          <p:nvPr/>
        </p:nvSpPr>
        <p:spPr>
          <a:xfrm>
            <a:off x="428760" y="285840"/>
            <a:ext cx="8214840" cy="164592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latin typeface="Calibri"/>
              </a:rPr>
              <a:t>Артикуляционная гимнастика</a:t>
            </a:r>
            <a:endParaRPr dirty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6" name="Picture 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5fddbbc9fc854fcf946089a0bcca710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683568" y="1556792"/>
          <a:ext cx="7920880" cy="478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87624" y="836712"/>
            <a:ext cx="59766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Правила выполнения </a:t>
            </a:r>
          </a:p>
          <a:p>
            <a:pPr algn="ctr"/>
            <a:r>
              <a:rPr lang="ru-RU" sz="2400" b="1" cap="all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артикуляционной гимнастики</a:t>
            </a:r>
            <a:endParaRPr lang="ru-RU" sz="2400" b="1" cap="all" dirty="0">
              <a:solidFill>
                <a:srgbClr val="FF000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500042"/>
            <a:ext cx="8229600" cy="1156142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Aharoni" pitchFamily="2" charset="-79"/>
              </a:rPr>
              <a:t/>
            </a:r>
            <a:br>
              <a:rPr kumimoji="0" lang="ru-RU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Arial Black" pitchFamily="34" charset="0"/>
                <a:ea typeface="+mj-ea"/>
                <a:cs typeface="Aharoni" pitchFamily="2" charset="-79"/>
              </a:rPr>
            </a:b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57158" y="1643050"/>
            <a:ext cx="8229600" cy="438912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Пальчиковые игры развивают: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428604"/>
            <a:ext cx="8429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Пальчиковые игры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– это инсценировки каких-либо рифмованных историй, сказок при помощи пальцев. </a:t>
            </a:r>
            <a:endParaRPr lang="ru-RU" sz="2400" dirty="0"/>
          </a:p>
        </p:txBody>
      </p:sp>
      <p:graphicFrame>
        <p:nvGraphicFramePr>
          <p:cNvPr id="9" name="Схема 8"/>
          <p:cNvGraphicFramePr/>
          <p:nvPr/>
        </p:nvGraphicFramePr>
        <p:xfrm>
          <a:off x="500034" y="2285992"/>
          <a:ext cx="5670392" cy="3571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14290"/>
            <a:ext cx="8229600" cy="1000132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Влияние пальчиковых игр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на умственное развитие детей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1357298"/>
            <a:ext cx="8229600" cy="49673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323528" y="1268760"/>
            <a:ext cx="8229600" cy="5048264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Простые движения рук  способны улучшить произношение многих звуков, а значит, развивать речь ребенка.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С самого раннего детства помогайте ребенку координировано и ловко манипулировать пальцами. </a:t>
            </a:r>
            <a:r>
              <a:rPr kumimoji="0" lang="ru-RU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Обращайте внимание на то, чтобы ребенок овладел простыми, но жизненно важными умениями – правильно держать чашку, ложку, карандаш, умываться.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ходе пальчиковых игр дети вырабатывают ловкость, умение управлять своими движениями, концентрировать внимание на одном виде деятельности.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Необходимо добавлять  действия с пластилином,  конструирование из кубиков, собирание различных пирамидок, выкладывание предметов из карандашей, пуговиц, спичек, счетных палочек.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m0-tub-ru.yandex.net/i?id=5fddbbc9fc854fcf946089a0bcca710d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2061" cy="685800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1331640" y="1628800"/>
          <a:ext cx="6552728" cy="4603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043608" y="692696"/>
            <a:ext cx="59766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Требования к проведению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пальчиковой гимнастики</a:t>
            </a:r>
            <a:endParaRPr lang="ru-RU" sz="32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0-tub-ru.yandex.net/i?id=5fddbbc9fc854fcf946089a0bcca710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2061" cy="6858000"/>
          </a:xfrm>
          <a:prstGeom prst="rect">
            <a:avLst/>
          </a:prstGeom>
          <a:noFill/>
        </p:spPr>
      </p:pic>
      <p:graphicFrame>
        <p:nvGraphicFramePr>
          <p:cNvPr id="3" name="Схема 2"/>
          <p:cNvGraphicFramePr/>
          <p:nvPr/>
        </p:nvGraphicFramePr>
        <p:xfrm>
          <a:off x="1115616" y="1628800"/>
          <a:ext cx="6309344" cy="47263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00262" y="908720"/>
            <a:ext cx="63703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+mj-lt"/>
                <a:cs typeface="Aharoni" pitchFamily="2" charset="-79"/>
              </a:rPr>
              <a:t>Виды пальчиковых игр по содержанию</a:t>
            </a:r>
            <a:endParaRPr lang="ru-RU" sz="2800" b="1" dirty="0">
              <a:solidFill>
                <a:srgbClr val="FF0000"/>
              </a:solidFill>
              <a:latin typeface="+mj-lt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14290"/>
            <a:ext cx="8229600" cy="622422"/>
          </a:xfrm>
          <a:prstGeom prst="rect">
            <a:avLst/>
          </a:prstGeom>
        </p:spPr>
        <p:txBody>
          <a:bodyPr vert="horz" lIns="0" rIns="0" bIns="0" anchor="b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«Человечки в лес пошли»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1357298"/>
            <a:ext cx="8229600" cy="49673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09600" y="1428736"/>
            <a:ext cx="8229600" cy="50482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 descr="http://img0.liveinternet.ru/images/attach/c/1/62/409/62409600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9144000" cy="5929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457200" y="1357298"/>
            <a:ext cx="8229600" cy="496730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609600" y="1428736"/>
            <a:ext cx="8229600" cy="50482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just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5" descr="http://img1.liveinternet.ru/images/attach/c/1/62/409/62409622_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9700" y="0"/>
            <a:ext cx="9303700" cy="68346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id="1026" name="Picture 2" descr="G:\папка для собрания\SDC139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835696" y="4005064"/>
            <a:ext cx="4000528" cy="2667019"/>
          </a:xfrm>
          <a:prstGeom prst="rect">
            <a:avLst/>
          </a:prstGeom>
          <a:noFill/>
        </p:spPr>
      </p:pic>
      <p:pic>
        <p:nvPicPr>
          <p:cNvPr id="7" name="Picture 2" descr="G:\папка для собрания\SDC1393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929190" y="1428737"/>
            <a:ext cx="3429024" cy="2286016"/>
          </a:xfrm>
          <a:prstGeom prst="rect">
            <a:avLst/>
          </a:prstGeom>
          <a:noFill/>
        </p:spPr>
      </p:pic>
      <p:pic>
        <p:nvPicPr>
          <p:cNvPr id="8" name="Picture 2" descr="D:\фото\фото для родительского собрания\пасха 144.jpg"/>
          <p:cNvPicPr>
            <a:picLocks noChangeAspect="1" noChangeArrowheads="1"/>
          </p:cNvPicPr>
          <p:nvPr/>
        </p:nvPicPr>
        <p:blipFill>
          <a:blip r:embed="rId5" cstate="screen"/>
          <a:srcRect r="-1"/>
          <a:stretch>
            <a:fillRect/>
          </a:stretch>
        </p:blipFill>
        <p:spPr bwMode="auto">
          <a:xfrm>
            <a:off x="571472" y="1428736"/>
            <a:ext cx="3857652" cy="2290478"/>
          </a:xfrm>
          <a:prstGeom prst="rect">
            <a:avLst/>
          </a:prstGeom>
          <a:noFill/>
        </p:spPr>
      </p:pic>
      <p:sp>
        <p:nvSpPr>
          <p:cNvPr id="10" name="Заголовок 3"/>
          <p:cNvSpPr txBox="1">
            <a:spLocks/>
          </p:cNvSpPr>
          <p:nvPr/>
        </p:nvSpPr>
        <p:spPr>
          <a:xfrm>
            <a:off x="571472" y="0"/>
            <a:ext cx="8305800" cy="100013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Развитие мелкой моторики 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60"/>
            <a:ext cx="9143640" cy="6857640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/>
          </p:cNvSpPr>
          <p:nvPr/>
        </p:nvSpPr>
        <p:spPr>
          <a:xfrm>
            <a:off x="500034" y="214290"/>
            <a:ext cx="8229600" cy="100013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Описание пособия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3"/>
          <p:cNvSpPr txBox="1">
            <a:spLocks/>
          </p:cNvSpPr>
          <p:nvPr/>
        </p:nvSpPr>
        <p:spPr>
          <a:xfrm>
            <a:off x="323528" y="1285860"/>
            <a:ext cx="7906072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Данное  пособие  предназначено для родителей.  Оно  знакомит родителей с причинами возникновения речевых нарушений начиная с 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пренатального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периода, с основными  речевыми дефектами, а так же с приёмами и методами профилактики и коррекции речевых нарушений у дошкольников.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Пособие предназначено для использования на родительских собраниях, мастер – классах и т. п.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Пособие включает в себя теоретическую часть и практический материал.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285720" y="571480"/>
            <a:ext cx="8229600" cy="43891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ru-RU" sz="44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Грамматический строй речи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cs typeface="Times New Roman" pitchFamily="18" charset="0"/>
              </a:rPr>
              <a:t>–</a:t>
            </a:r>
          </a:p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это взаимодействие слов между собой в словосочетаниях и предложениях.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Грамматический строй в процессе становления детской речи усваивается самостоятельно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благодаря подражанию речи окружающих. При этом важны благоприятные условия воспитания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достаточный уровень развития словаря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фонематического слуха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наличие активной речевой практики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состояние нервной системы ребёнка.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2-tub-ru.yandex.net/i?id=8dd7090bd5a7b813d651d80281112ccd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360"/>
            <a:ext cx="9429360" cy="685764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57200" y="142852"/>
            <a:ext cx="8229600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«Чей дом?»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http://tnu.podelise.ru/pars_docs/refs/371/370228/370228_html_m64b4cc70.png"/>
          <p:cNvPicPr>
            <a:picLocks noChangeAspect="1" noChangeArrowheads="1"/>
          </p:cNvPicPr>
          <p:nvPr/>
        </p:nvPicPr>
        <p:blipFill>
          <a:blip r:embed="rId4" cstate="print"/>
          <a:srcRect r="-1533" b="29799"/>
          <a:stretch>
            <a:fillRect/>
          </a:stretch>
        </p:blipFill>
        <p:spPr bwMode="auto">
          <a:xfrm>
            <a:off x="0" y="908720"/>
            <a:ext cx="9612560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лиса.png"/>
          <p:cNvPicPr>
            <a:picLocks noChangeAspect="1"/>
          </p:cNvPicPr>
          <p:nvPr/>
        </p:nvPicPr>
        <p:blipFill>
          <a:blip r:embed="rId3" cstate="print"/>
          <a:srcRect l="61812" r="6126" b="7208"/>
          <a:stretch>
            <a:fillRect/>
          </a:stretch>
        </p:blipFill>
        <p:spPr bwMode="auto">
          <a:xfrm>
            <a:off x="468313" y="333375"/>
            <a:ext cx="136683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скворец.png"/>
          <p:cNvPicPr>
            <a:picLocks noChangeAspect="1"/>
          </p:cNvPicPr>
          <p:nvPr/>
        </p:nvPicPr>
        <p:blipFill>
          <a:blip r:embed="rId4" cstate="print"/>
          <a:srcRect l="60748" t="7132" r="3815" b="14417"/>
          <a:stretch>
            <a:fillRect/>
          </a:stretch>
        </p:blipFill>
        <p:spPr bwMode="auto">
          <a:xfrm>
            <a:off x="7092950" y="106363"/>
            <a:ext cx="1933575" cy="202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кворец.png"/>
          <p:cNvPicPr>
            <a:picLocks noChangeAspect="1"/>
          </p:cNvPicPr>
          <p:nvPr/>
        </p:nvPicPr>
        <p:blipFill>
          <a:blip r:embed="rId4" cstate="print"/>
          <a:srcRect l="3375" t="3566" r="56126" b="7285"/>
          <a:stretch>
            <a:fillRect/>
          </a:stretch>
        </p:blipFill>
        <p:spPr bwMode="auto">
          <a:xfrm>
            <a:off x="250825" y="2636838"/>
            <a:ext cx="1728788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6" descr="мышка.png"/>
          <p:cNvPicPr>
            <a:picLocks noChangeAspect="1"/>
          </p:cNvPicPr>
          <p:nvPr/>
        </p:nvPicPr>
        <p:blipFill>
          <a:blip r:embed="rId5" cstate="print"/>
          <a:srcRect l="58437" t="7208" r="4437" b="10774"/>
          <a:stretch>
            <a:fillRect/>
          </a:stretch>
        </p:blipFill>
        <p:spPr bwMode="auto">
          <a:xfrm>
            <a:off x="6948488" y="2565400"/>
            <a:ext cx="19970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мышка.png"/>
          <p:cNvPicPr>
            <a:picLocks noChangeAspect="1"/>
          </p:cNvPicPr>
          <p:nvPr/>
        </p:nvPicPr>
        <p:blipFill>
          <a:blip r:embed="rId6" cstate="print"/>
          <a:srcRect l="57814" t="10698" b="14417"/>
          <a:stretch>
            <a:fillRect/>
          </a:stretch>
        </p:blipFill>
        <p:spPr bwMode="auto">
          <a:xfrm>
            <a:off x="179388" y="5013325"/>
            <a:ext cx="18002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лиса.png"/>
          <p:cNvPicPr>
            <a:picLocks noChangeAspect="1"/>
          </p:cNvPicPr>
          <p:nvPr/>
        </p:nvPicPr>
        <p:blipFill>
          <a:blip r:embed="rId7" cstate="print"/>
          <a:srcRect l="63499" t="7208" r="2751" b="10774"/>
          <a:stretch>
            <a:fillRect/>
          </a:stretch>
        </p:blipFill>
        <p:spPr bwMode="auto">
          <a:xfrm>
            <a:off x="7019925" y="4724400"/>
            <a:ext cx="2124075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99 -0.0632 C 0.04253 -0.06274 0.0809 -0.0632 0.11944 -0.06158 C 0.12465 -0.06135 0.13646 -0.05533 0.14097 -0.05047 C 0.14444 -0.04653 0.15156 -0.03936 0.15156 -0.03913 C 0.15486 -0.03264 0.16024 -0.02801 0.16232 -0.02014 C 0.16354 -0.01551 0.16528 -0.00996 0.16719 -0.00602 C 0.16927 -0.00163 0.1743 0.00671 0.1743 0.00694 C 0.17604 0.01365 0.17812 0.01851 0.18142 0.0243 C 0.18507 0.03819 0.19184 0.04884 0.19809 0.06064 C 0.19965 0.06736 0.20121 0.075 0.20399 0.08125 C 0.20555 0.08449 0.20885 0.09097 0.20885 0.0912 C 0.20955 0.09421 0.21041 0.09722 0.21111 0.10046 C 0.21146 0.10208 0.21232 0.10509 0.21232 0.10532 C 0.21163 0.21388 0.22344 0.22939 0.20885 0.29097 C 0.20729 0.29768 0.20469 0.29976 0.20156 0.30509 C 0.19114 0.32291 0.18871 0.32847 0.18142 0.34328 C 0.17847 0.3493 0.17691 0.35763 0.1743 0.36388 C 0.17291 0.36712 0.16944 0.37337 0.16944 0.37361 C 0.16614 0.3868 0.16458 0.40046 0.16354 0.41458 C 0.16441 0.48819 0.15642 0.53263 0.18976 0.58611 C 0.19375 0.59259 0.19739 0.59884 0.2026 0.60347 C 0.20729 0.61273 0.21666 0.62268 0.2243 0.62731 C 0.22847 0.6331 0.23281 0.6375 0.23854 0.64004 C 0.24427 0.64768 0.25712 0.65717 0.26476 0.66064 C 0.29531 0.68912 0.33923 0.66435 0.37656 0.66388 C 0.38958 0.66041 0.40191 0.65393 0.41476 0.64953 C 0.41962 0.64537 0.42552 0.64583 0.43021 0.64166 C 0.4342 0.63819 0.43767 0.63703 0.44219 0.63541 C 0.45555 0.62291 0.47778 0.62129 0.49323 0.61944 C 0.51545 0.6199 0.5375 0.61967 0.55989 0.62106 C 0.56753 0.62152 0.57239 0.62962 0.57778 0.63541 C 0.58351 0.64166 0.59219 0.64629 0.5993 0.64953 C 0.60312 0.65324 0.60486 0.6574 0.60885 0.66064 C 0.61041 0.66805 0.61406 0.67361 0.61719 0.67986 C 0.61788 0.68148 0.61805 0.68449 0.61944 0.68449 C 0.62465 0.68449 0.62969 0.68449 0.63489 0.68449 " pathEditMode="relative" rAng="0" ptsTypes="fffffffffffffffffffffffffffffffffff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" y="3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601 0.00648 C 0.12379 0.00602 0.15157 0.00625 0.17935 0.00486 C 0.19653 0.00417 0.21858 -0.00069 0.23403 -0.0125 C 0.24237 -0.01875 0.24775 -0.02755 0.25435 -0.03634 C 0.2599 -0.04375 0.26632 -0.05116 0.27223 -0.05856 C 0.28438 -0.07384 0.29497 -0.10185 0.30435 -0.1206 C 0.31407 -0.18356 0.29549 -0.25185 0.31146 -0.3125 C 0.31372 -0.3368 0.31893 -0.37037 0.33525 -0.38565 C 0.34028 -0.39514 0.34844 -0.40139 0.35556 -0.40787 C 0.36389 -0.41551 0.35435 -0.41042 0.36268 -0.41412 C 0.3731 -0.42384 0.38629 -0.42755 0.39844 -0.43171 C 0.41858 -0.43102 0.44862 -0.44838 0.45313 -0.41898 C 0.4533 -0.4044 0.4323 -0.28009 0.47344 -0.2618 C 0.48126 -0.25093 0.48994 -0.24722 0.5007 -0.24282 C 0.50226 -0.24213 0.504 -0.2419 0.50556 -0.2412 C 0.50799 -0.24028 0.51025 -0.23912 0.51268 -0.23796 C 0.51389 -0.2375 0.51615 -0.23634 0.51615 -0.23634 C 0.57691 -0.23704 0.64514 -0.23333 0.70782 -0.2412 C 0.71754 -0.24444 0.72205 -0.24838 0.73056 -0.25532 C 0.74323 -0.28148 0.75105 -0.30116 0.75313 -0.3331 C 0.754 -0.3463 0.75105 -0.35579 0.76025 -0.36018 C 0.76424 -0.35833 0.76389 -0.36018 0.76389 -0.35694 " pathEditMode="relative" ptsTypes="fffffffffffffffffffffA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625 0.03982 C 0.10764 0.03311 0.10903 0.02477 0.11216 0.01922 C 0.11997 0.00579 0.13212 0.00116 0.14306 -0.00625 C 0.15243 -0.01273 0.16094 -0.02083 0.17049 -0.02685 C 0.18004 -0.04027 0.16841 -0.02546 0.17761 -0.03333 C 0.18143 -0.03657 0.18455 -0.04097 0.18837 -0.04444 C 0.1908 -0.04652 0.19549 -0.05069 0.19549 -0.05069 C 0.19896 -0.05787 0.20434 -0.06203 0.20851 -0.06828 C 0.21042 -0.07106 0.21129 -0.075 0.21337 -0.07777 C 0.21459 -0.07939 0.21563 -0.08078 0.21684 -0.0824 C 0.21875 -0.08981 0.22327 -0.09375 0.22518 -0.10162 C 0.22552 -0.13125 0.2257 -0.16088 0.22639 -0.19051 C 0.22674 -0.20139 0.24427 -0.21898 0.25139 -0.22523 C 0.28247 -0.25254 0.31459 -0.25555 0.35139 -0.25717 C 0.35938 -0.25671 0.38368 -0.25717 0.3967 -0.25393 C 0.40295 -0.25231 0.40851 -0.2456 0.41459 -0.24282 C 0.42032 -0.2375 0.42952 -0.22639 0.43594 -0.22384 C 0.43976 -0.22037 0.44254 -0.21527 0.4467 -0.21273 C 0.44896 -0.21134 0.45382 -0.20949 0.45382 -0.20949 C 0.46216 -0.20162 0.47327 -0.20023 0.48351 -0.19838 C 0.5033 -0.18958 0.52639 -0.1912 0.54045 -0.21111 C 0.5415 -0.21435 0.54219 -0.21736 0.54288 -0.2206 C 0.54323 -0.22222 0.54427 -0.22523 0.54427 -0.22523 C 0.54584 -0.23935 0.54948 -0.24884 0.55851 -0.25717 C 0.56146 -0.26319 0.5665 -0.26898 0.5717 -0.27129 C 0.57275 -0.27245 0.57396 -0.27384 0.575 -0.27453 C 0.57743 -0.27592 0.58229 -0.27777 0.58229 -0.27777 C 0.61528 -0.27731 0.64827 -0.27685 0.68125 -0.27615 C 0.7408 -0.275 0.7342 -0.29953 0.74063 -0.26967 C 0.74219 -0.23796 0.73959 -0.24398 0.76337 -0.24606 C 0.76441 -0.25 0.76407 -0.25486 0.76563 -0.25856 C 0.76962 -0.26805 0.76927 -0.25833 0.76927 -0.26342 " pathEditMode="relative" ptsTypes="fffffffffffffffffffffffffffffffA">
                                      <p:cBhvr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белка.png"/>
          <p:cNvPicPr>
            <a:picLocks noChangeAspect="1"/>
          </p:cNvPicPr>
          <p:nvPr/>
        </p:nvPicPr>
        <p:blipFill>
          <a:blip r:embed="rId3" cstate="print"/>
          <a:srcRect r="54437" b="10774"/>
          <a:stretch>
            <a:fillRect/>
          </a:stretch>
        </p:blipFill>
        <p:spPr bwMode="auto">
          <a:xfrm>
            <a:off x="395288" y="476250"/>
            <a:ext cx="1944687" cy="180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8" descr="пчела.png"/>
          <p:cNvPicPr>
            <a:picLocks noChangeAspect="1"/>
          </p:cNvPicPr>
          <p:nvPr/>
        </p:nvPicPr>
        <p:blipFill>
          <a:blip r:embed="rId4" cstate="print"/>
          <a:srcRect l="60748"/>
          <a:stretch>
            <a:fillRect/>
          </a:stretch>
        </p:blipFill>
        <p:spPr bwMode="auto">
          <a:xfrm>
            <a:off x="6588125" y="-69850"/>
            <a:ext cx="1770063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обака.png"/>
          <p:cNvPicPr>
            <a:picLocks noChangeAspect="1"/>
          </p:cNvPicPr>
          <p:nvPr/>
        </p:nvPicPr>
        <p:blipFill>
          <a:blip r:embed="rId5" cstate="print"/>
          <a:srcRect r="60126"/>
          <a:stretch>
            <a:fillRect/>
          </a:stretch>
        </p:blipFill>
        <p:spPr bwMode="auto">
          <a:xfrm>
            <a:off x="323850" y="2565400"/>
            <a:ext cx="17018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2" descr="белка.png"/>
          <p:cNvPicPr>
            <a:picLocks noChangeAspect="1"/>
          </p:cNvPicPr>
          <p:nvPr/>
        </p:nvPicPr>
        <p:blipFill>
          <a:blip r:embed="rId3" cstate="print"/>
          <a:srcRect l="60126" r="4437" b="10774"/>
          <a:stretch>
            <a:fillRect/>
          </a:stretch>
        </p:blipFill>
        <p:spPr bwMode="auto">
          <a:xfrm>
            <a:off x="6572250" y="2133600"/>
            <a:ext cx="2176463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челка.png"/>
          <p:cNvPicPr>
            <a:picLocks noChangeAspect="1"/>
          </p:cNvPicPr>
          <p:nvPr/>
        </p:nvPicPr>
        <p:blipFill>
          <a:blip r:embed="rId6" cstate="print"/>
          <a:srcRect l="60126"/>
          <a:stretch>
            <a:fillRect/>
          </a:stretch>
        </p:blipFill>
        <p:spPr bwMode="auto">
          <a:xfrm>
            <a:off x="250825" y="4581525"/>
            <a:ext cx="17018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1" descr="собака.png"/>
          <p:cNvPicPr>
            <a:picLocks noChangeAspect="1"/>
          </p:cNvPicPr>
          <p:nvPr/>
        </p:nvPicPr>
        <p:blipFill>
          <a:blip r:embed="rId5" cstate="print"/>
          <a:srcRect l="53999" t="3333" r="6566" b="6667"/>
          <a:stretch>
            <a:fillRect/>
          </a:stretch>
        </p:blipFill>
        <p:spPr bwMode="auto">
          <a:xfrm>
            <a:off x="6732588" y="4652963"/>
            <a:ext cx="2041525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764 -0.00393 C 0.13021 -0.00347 0.15295 -0.00439 0.17552 -0.00231 C 0.1776 -0.00208 0.1783 0.00579 0.17917 0.00718 C 0.18125 0.01065 0.18455 0.01297 0.18628 0.01667 C 0.19062 0.0257 0.19358 0.03311 0.20052 0.03889 C 0.20295 0.04838 0.2099 0.05278 0.2125 0.06274 C 0.21285 0.0882 0.21337 0.11343 0.21354 0.13889 C 0.21406 0.18704 0.21354 0.23519 0.21476 0.28334 C 0.2151 0.29445 0.22066 0.29769 0.22309 0.30718 C 0.22708 0.32292 0.23316 0.3375 0.2375 0.35325 C 0.24201 0.36968 0.24167 0.39121 0.2493 0.40556 C 0.25052 0.41065 0.25121 0.41667 0.25295 0.42153 C 0.25365 0.42315 0.25451 0.42477 0.25521 0.42639 C 0.25608 0.42848 0.25694 0.43056 0.25764 0.43264 C 0.2599 0.43959 0.26146 0.44607 0.26719 0.44862 C 0.29896 0.44815 0.33073 0.44862 0.3625 0.447 C 0.36493 0.44676 0.36962 0.44375 0.36962 0.44375 C 0.38194 0.43218 0.36476 0.44769 0.37674 0.43889 C 0.37917 0.43704 0.38385 0.43264 0.38385 0.43264 C 0.39115 0.4176 0.3967 0.40371 0.41007 0.39769 C 0.41128 0.39653 0.41233 0.39537 0.41354 0.39445 C 0.41476 0.39375 0.41615 0.39399 0.41719 0.39306 C 0.41979 0.39121 0.4243 0.38658 0.4243 0.38658 C 0.42674 0.37686 0.42587 0.36528 0.42917 0.35649 C 0.43038 0.35325 0.43125 0.35 0.43264 0.347 C 0.43403 0.34375 0.4375 0.3375 0.4375 0.3375 C 0.43941 0.32848 0.43698 0.33612 0.44219 0.3294 C 0.44323 0.32801 0.4434 0.3257 0.44462 0.32477 C 0.4467 0.32292 0.45174 0.32153 0.45174 0.32153 C 0.4559 0.3176 0.45868 0.31713 0.46354 0.31528 C 0.46597 0.31436 0.47083 0.31204 0.47083 0.31204 C 0.47465 0.30857 0.47812 0.30602 0.48264 0.30417 C 0.4849 0.30209 0.48767 0.30162 0.48976 0.29931 C 0.49687 0.29144 0.48733 0.2963 0.49583 0.29306 C 0.50139 0.28797 0.49809 0.29028 0.50642 0.28658 C 0.50885 0.28542 0.51354 0.28334 0.51354 0.28334 C 0.52587 0.2838 0.53819 0.28403 0.55052 0.28496 C 0.55642 0.28542 0.56146 0.29075 0.56719 0.29144 C 0.58264 0.29329 0.57587 0.29213 0.5875 0.29445 C 0.58871 0.29491 0.5901 0.29491 0.59097 0.29607 C 0.59236 0.29792 0.59219 0.30371 0.59219 0.29931 " pathEditMode="relative" ptsTypes="ffffffffffffffffffffffffffffffffffffffff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6436 C 0.00261 -0.06528 0.00365 -0.06667 0.00486 -0.06736 C 0.00712 -0.06875 0.01198 -0.07061 0.01198 -0.07037 C 0.054 -0.06968 0.07257 -0.07385 0.10486 -0.06274 C 0.11059 -0.05764 0.10712 -0.06019 0.11563 -0.05625 L 0.11563 -0.05602 C 0.11997 -0.05255 0.125 -0.04908 0.12986 -0.04676 C 0.13073 -0.04514 0.13125 -0.04329 0.13229 -0.04213 C 0.13438 -0.03959 0.13941 -0.03565 0.13941 -0.03542 C 0.14028 -0.03241 0.14271 -0.02963 0.14306 -0.02616 C 0.14479 -0.00718 0.14375 0.01203 0.14531 0.03101 C 0.14584 0.03703 0.14896 0.04838 0.14896 0.04861 C 0.15156 0.07546 0.15434 0.10231 0.15729 0.12939 C 0.15834 0.15115 0.16042 0.17268 0.16198 0.19444 C 0.16233 0.19838 0.16528 0.21342 0.16563 0.21504 C 0.1665 0.21921 0.16806 0.22777 0.16806 0.22801 C 0.16841 0.24004 0.16893 0.25208 0.16927 0.26435 C 0.16962 0.27592 0.16979 0.28773 0.17031 0.2993 C 0.17448 0.38055 0.20886 0.33148 0.29775 0.33264 C 0.37344 0.34537 0.53472 0.43449 0.53472 0.33101 " pathEditMode="relative" rAng="0" ptsTypes="ffffFffffffffffffffA">
                                      <p:cBhvr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739 -0.02315 C 0.10434 -0.03287 0.11371 -0.04097 0.12361 -0.04375 C 0.12604 -0.04584 0.12829 -0.04815 0.13073 -0.05023 C 0.13194 -0.05139 0.1342 -0.05347 0.1342 -0.05347 C 0.13767 -0.06019 0.14166 -0.06574 0.14496 -0.07246 C 0.14531 -0.15139 0.14548 -0.23009 0.14618 -0.30903 C 0.14635 -0.31852 0.14739 -0.33033 0.15329 -0.33588 C 0.15607 -0.34144 0.16111 -0.34815 0.16527 -0.35185 C 0.17135 -0.36435 0.18211 -0.36922 0.19027 -0.37871 C 0.19722 -0.38681 0.20486 -0.39445 0.21163 -0.40255 C 0.21961 -0.41204 0.21996 -0.41574 0.22951 -0.42014 C 0.24913 -0.42894 0.27083 -0.42107 0.29149 -0.42153 C 0.29687 -0.42408 0.30121 -0.42778 0.30694 -0.42963 C 0.3276 -0.44769 0.3085 -0.52732 0.31284 -0.57084 C 0.31597 -0.60139 0.34062 -0.6088 0.35694 -0.62315 C 0.36336 -0.62871 0.36458 -0.62986 0.37118 -0.63264 C 0.37361 -0.63357 0.37829 -0.63588 0.37829 -0.63588 C 0.39982 -0.63519 0.44114 -0.6382 0.46527 -0.63125 C 0.47708 -0.62037 0.47517 -0.62084 0.49027 -0.61852 C 0.4927 -0.61736 0.49496 -0.61644 0.49739 -0.61528 C 0.49861 -0.61482 0.50086 -0.61366 0.50086 -0.61366 C 0.50173 -0.61204 0.50225 -0.61019 0.50329 -0.60903 C 0.50538 -0.60648 0.50764 -0.60371 0.51041 -0.60255 C 0.55625 -0.58172 0.66284 -0.62685 0.66284 -0.59468 " pathEditMode="relative" ptsTypes="fffffffffffffffffffffffA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кит.png"/>
          <p:cNvPicPr>
            <a:picLocks noChangeAspect="1"/>
          </p:cNvPicPr>
          <p:nvPr/>
        </p:nvPicPr>
        <p:blipFill>
          <a:blip r:embed="rId3" cstate="print"/>
          <a:srcRect l="5061" r="52751"/>
          <a:stretch>
            <a:fillRect/>
          </a:stretch>
        </p:blipFill>
        <p:spPr bwMode="auto">
          <a:xfrm>
            <a:off x="323850" y="188913"/>
            <a:ext cx="18002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6" descr="курица.png"/>
          <p:cNvPicPr>
            <a:picLocks noChangeAspect="1"/>
          </p:cNvPicPr>
          <p:nvPr/>
        </p:nvPicPr>
        <p:blipFill>
          <a:blip r:embed="rId4" cstate="print"/>
          <a:srcRect l="60748" t="10698" r="3815" b="17982"/>
          <a:stretch>
            <a:fillRect/>
          </a:stretch>
        </p:blipFill>
        <p:spPr bwMode="auto">
          <a:xfrm>
            <a:off x="7164388" y="260350"/>
            <a:ext cx="15113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гусеница.png"/>
          <p:cNvPicPr>
            <a:picLocks noChangeAspect="1"/>
          </p:cNvPicPr>
          <p:nvPr/>
        </p:nvPicPr>
        <p:blipFill>
          <a:blip r:embed="rId5" cstate="print"/>
          <a:srcRect l="6750" r="54437" b="7285"/>
          <a:stretch>
            <a:fillRect/>
          </a:stretch>
        </p:blipFill>
        <p:spPr bwMode="auto">
          <a:xfrm>
            <a:off x="250825" y="2708275"/>
            <a:ext cx="1657350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2" descr="гусеница.png"/>
          <p:cNvPicPr>
            <a:picLocks noChangeAspect="1"/>
          </p:cNvPicPr>
          <p:nvPr/>
        </p:nvPicPr>
        <p:blipFill>
          <a:blip r:embed="rId5" cstate="print"/>
          <a:srcRect l="61812" t="3642" b="10774"/>
          <a:stretch>
            <a:fillRect/>
          </a:stretch>
        </p:blipFill>
        <p:spPr bwMode="auto">
          <a:xfrm>
            <a:off x="7388225" y="2644775"/>
            <a:ext cx="163036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урица.png"/>
          <p:cNvPicPr>
            <a:picLocks noChangeAspect="1"/>
          </p:cNvPicPr>
          <p:nvPr/>
        </p:nvPicPr>
        <p:blipFill>
          <a:blip r:embed="rId4" cstate="print"/>
          <a:srcRect l="5061" t="3566" r="57813" b="10851"/>
          <a:stretch>
            <a:fillRect/>
          </a:stretch>
        </p:blipFill>
        <p:spPr bwMode="auto">
          <a:xfrm>
            <a:off x="395536" y="5129213"/>
            <a:ext cx="15843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кит.png"/>
          <p:cNvPicPr>
            <a:picLocks noChangeAspect="1"/>
          </p:cNvPicPr>
          <p:nvPr/>
        </p:nvPicPr>
        <p:blipFill>
          <a:blip r:embed="rId3" cstate="print"/>
          <a:srcRect l="64124" t="7132" r="4140" b="17982"/>
          <a:stretch>
            <a:fillRect/>
          </a:stretch>
        </p:blipFill>
        <p:spPr bwMode="auto">
          <a:xfrm>
            <a:off x="7020272" y="4767263"/>
            <a:ext cx="1873250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948 0.01088 C 0.11493 0.01134 0.13056 0.00903 0.14584 0.0125 C 0.14827 0.01296 0.14827 0.02199 0.14827 0.02199 C 0.14792 0.0544 0.14809 0.08657 0.14705 0.11898 C 0.14688 0.12407 0.14237 0.1331 0.14237 0.1331 C 0.14271 0.1368 0.14184 0.1412 0.14358 0.14421 C 0.14514 0.14676 0.14827 0.14629 0.1507 0.14745 C 0.15678 0.15023 0.15348 0.14838 0.16146 0.15532 C 0.16389 0.15741 0.16858 0.1618 0.16858 0.1618 C 0.1724 0.16967 0.1698 0.16551 0.17813 0.17292 C 0.17934 0.17384 0.1816 0.17592 0.1816 0.17592 C 0.18247 0.17917 0.18316 0.18241 0.18403 0.18565 C 0.18438 0.18727 0.18525 0.19028 0.18525 0.19028 C 0.1849 0.20764 0.18473 0.22523 0.18403 0.24259 C 0.18368 0.25023 0.17761 0.25903 0.1757 0.26643 C 0.17605 0.27592 0.17622 0.28565 0.17691 0.29514 C 0.1783 0.31134 0.18334 0.34329 0.19358 0.35231 C 0.22917 0.42546 0.34115 0.3787 0.37813 0.37917 C 0.38525 0.38241 0.38976 0.38449 0.39584 0.39028 C 0.39862 0.39583 0.40139 0.3993 0.40539 0.40301 C 0.40747 0.41157 0.41112 0.4243 0.41493 0.43148 C 0.41841 0.44537 0.41337 0.42384 0.41737 0.45532 C 0.41806 0.46134 0.42049 0.47014 0.42205 0.47592 C 0.4224 0.53426 0.4224 0.59236 0.42327 0.65069 C 0.42327 0.65463 0.42865 0.66389 0.42917 0.66481 C 0.43056 0.66759 0.4316 0.67454 0.4316 0.67454 C 0.43334 0.69051 0.43716 0.70278 0.44948 0.70787 C 0.45365 0.70949 0.45643 0.7118 0.46025 0.71412 C 0.4625 0.71551 0.46737 0.71736 0.46737 0.71736 C 0.54375 0.7162 0.63195 0.70278 0.7066 0.72037 C 0.71893 0.71898 0.71858 0.7243 0.71858 0.71736 " pathEditMode="relative" ptsTypes="ffffffffffffffffffffffffffffff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843 0.03333 C 0.10329 0.02685 0.10555 0.02292 0.11163 0.01736 C 0.11371 0.01551 0.11632 0.01505 0.11875 0.01412 C 0.11996 0.01366 0.12222 0.01273 0.12222 0.01296 C 0.13524 0.01343 0.15312 0.01204 0.16632 0.01736 C 0.17222 0.01991 0.17829 0.02269 0.1842 0.02523 C 0.18663 0.02616 0.19132 0.02847 0.19132 0.02871 C 0.2052 0.02801 0.21909 0.02778 0.23298 0.02685 C 0.23645 0.02662 0.24218 0.02037 0.24375 0.01898 C 0.24496 0.01783 0.24722 0.01574 0.24722 0.01597 C 0.25468 0.00139 0.24409 0.0206 0.25329 0.00787 C 0.25989 -0.00116 0.26128 -0.01157 0.27118 -0.01597 C 0.27604 -0.02616 0.28819 -0.03912 0.29722 -0.04282 C 0.30347 -0.04838 0.31041 -0.05069 0.31753 -0.05254 C 0.3401 -0.05208 0.36284 -0.05185 0.38541 -0.05092 C 0.40034 -0.05023 0.41371 -0.03819 0.42829 -0.03495 C 0.53993 -0.03727 0.61892 -0.03981 0.74375 -0.03981 " pathEditMode="relative" rAng="0" ptsTypes="ffffffffffffffffA">
                                      <p:cBhvr>
                                        <p:cTn id="1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" y="-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885 -0.00578 C 0.11927 -0.00115 0.12795 -0.00139 0.1316 -0.01528 C 0.13316 -0.02708 0.13646 -0.03842 0.13871 -0.05 C 0.13819 -0.06736 0.14184 -0.09768 0.13264 -0.11504 C 0.13229 -0.1169 0.13212 -0.11852 0.1316 -0.1199 C 0.1309 -0.12153 0.12917 -0.12268 0.12917 -0.12477 C 0.12882 -0.14236 0.12969 -0.15949 0.13038 -0.17731 C 0.1316 -0.20555 0.16962 -0.21157 0.18385 -0.21342 C 0.18785 -0.21412 0.19184 -0.21458 0.19583 -0.21528 C 0.22014 -0.21805 0.20035 -0.21551 0.22083 -0.21828 C 0.22604 -0.22037 0.23108 -0.22268 0.23628 -0.22453 C 0.2408 -0.22847 0.24566 -0.23102 0.25052 -0.23449 C 0.25677 -0.23842 0.26163 -0.24514 0.2684 -0.24861 C 0.27101 -0.2537 0.27396 -0.25671 0.27552 -0.26273 C 0.27361 -0.27546 0.27101 -0.28565 0.2625 -0.29305 C 0.26094 -0.29953 0.25903 -0.30185 0.25417 -0.30393 C 0.25121 -0.30995 0.2467 -0.3162 0.24219 -0.3199 C 0.23958 -0.32523 0.23437 -0.33217 0.23038 -0.33565 C 0.22483 -0.34699 0.22795 -0.34328 0.22205 -0.34838 C 0.2217 -0.35 0.22135 -0.35162 0.22083 -0.35324 C 0.22014 -0.35486 0.21892 -0.35625 0.2184 -0.35787 C 0.21736 -0.36088 0.21597 -0.36759 0.21597 -0.36759 C 0.21649 -0.38078 0.21215 -0.39676 0.2184 -0.4074 C 0.22396 -0.41643 0.2434 -0.4324 0.25173 -0.43565 C 0.28264 -0.46296 0.34097 -0.4669 0.37552 -0.46759 C 0.40642 -0.46828 0.4375 -0.46875 0.4684 -0.46921 C 0.47292 -0.4706 0.47708 -0.47268 0.4816 -0.47384 C 0.49531 -0.48657 0.47535 -0.46875 0.48871 -0.47893 C 0.49566 -0.48403 0.49114 -0.48217 0.49705 -0.48842 C 0.50347 -0.4949 0.50903 -0.49953 0.51371 -0.50879 C 0.51267 -0.52037 0.51423 -0.52546 0.50764 -0.53125 C 0.48646 -0.5743 0.43976 -0.56805 0.4066 -0.5706 C 0.38472 -0.57222 0.36371 -0.57801 0.34219 -0.58171 C 0.31962 -0.58565 0.29861 -0.59028 0.27673 -0.59768 C 0.26979 -0.60463 0.26094 -0.60764 0.25295 -0.61203 C 0.24479 -0.61666 0.23559 -0.62199 0.22795 -0.62778 C 0.22239 -0.63194 0.21875 -0.6375 0.21371 -0.64213 C 0.21076 -0.64768 0.20243 -0.65879 0.19826 -0.66296 C 0.19531 -0.67407 0.19722 -0.66967 0.1934 -0.67708 C 0.19028 -0.69745 0.1908 -0.69074 0.1934 -0.72778 C 0.19427 -0.73958 0.20017 -0.74815 0.20538 -0.75648 C 0.22118 -0.78194 0.25538 -0.78426 0.27795 -0.78657 C 0.28437 -0.78727 0.29062 -0.78773 0.29705 -0.78819 C 0.34114 -0.78773 0.38507 -0.78819 0.42917 -0.78657 C 0.4368 -0.78634 0.44392 -0.77731 0.45173 -0.77708 C 0.50694 -0.77523 0.48281 -0.77639 0.5243 -0.77384 C 0.53212 -0.77037 0.54028 -0.77153 0.54826 -0.76898 C 0.55382 -0.76412 0.55139 -0.76759 0.55417 -0.75648 C 0.55451 -0.75486 0.55538 -0.75162 0.55538 -0.75162 C 0.5566 -0.72662 0.55278 -0.72569 0.5684 -0.72315 C 0.58108 -0.71736 0.59358 -0.70416 0.60764 -0.70393 C 0.71996 -0.70208 0.67673 -0.70231 0.7375 -0.70231 " pathEditMode="relative" ptsTypes="fffffffffffffffffffffffffffffffffffffffffffffffffffA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652588" y="44450"/>
            <a:ext cx="6015037" cy="792163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Times New Roman" pitchFamily="18" charset="0"/>
              </a:rPr>
              <a:t>«Назови ласково»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pic>
        <p:nvPicPr>
          <p:cNvPr id="4" name="Picture 3" descr="C:\Users\Best\Desktop\посуда\7509385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1181100"/>
            <a:ext cx="29464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Best\Desktop\посуда\800102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54750" y="1820863"/>
            <a:ext cx="14827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>
            <a:off x="3419475" y="2278063"/>
            <a:ext cx="2520950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C:\Users\Best\Desktop\посуда\ist2_2890967_spoon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08280">
            <a:off x="342900" y="2779713"/>
            <a:ext cx="259715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3343275" y="3838575"/>
            <a:ext cx="2520950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6" descr="C:\Users\Best\Desktop\посуда\ist2_2890967_spoon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326673">
            <a:off x="6113463" y="3106738"/>
            <a:ext cx="1779587" cy="14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C:\Users\Best\Desktop\посуда\40765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4225925"/>
            <a:ext cx="24479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>
            <a:off x="3125788" y="5472113"/>
            <a:ext cx="2519362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7" descr="C:\Users\Best\Desktop\посуда\40765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3663" y="4772025"/>
            <a:ext cx="1401762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по..238.wav">
            <a:hlinkClick r:id="" action="ppaction://media"/>
          </p:cNvPr>
          <p:cNvPicPr>
            <a:picLocks noRot="1" noChangeAspect="1"/>
          </p:cNvPicPr>
          <p:nvPr>
            <a:wavAudioFile r:embed="rId1" name="по...wav"/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142288" y="58689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6" dur="259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Best\Desktop\посуда\post-2-1315864489420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938" y="765175"/>
            <a:ext cx="3571875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" name="Прямая со стрелкой 3"/>
          <p:cNvCxnSpPr/>
          <p:nvPr/>
        </p:nvCxnSpPr>
        <p:spPr>
          <a:xfrm>
            <a:off x="4067175" y="1268413"/>
            <a:ext cx="1979613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 descr="C:\Users\Best\Desktop\посуда\post-2-1315864489420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7763" y="935038"/>
            <a:ext cx="2449512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C:\Users\Best\Desktop\посуда\5543_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1938" y="1277938"/>
            <a:ext cx="298132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 стрелкой 6"/>
          <p:cNvCxnSpPr/>
          <p:nvPr/>
        </p:nvCxnSpPr>
        <p:spPr>
          <a:xfrm>
            <a:off x="3656013" y="2768600"/>
            <a:ext cx="2698750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5" descr="C:\Users\Best\Desktop\посуда\5543_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1976438"/>
            <a:ext cx="15843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Users\Best\Desktop\посуда\x_0ce257e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613" y="3644900"/>
            <a:ext cx="267652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Прямая со стрелкой 9"/>
          <p:cNvCxnSpPr/>
          <p:nvPr/>
        </p:nvCxnSpPr>
        <p:spPr>
          <a:xfrm>
            <a:off x="3656013" y="4983163"/>
            <a:ext cx="2698750" cy="0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7" descr="C:\Users\Best\Desktop\посуда\x_0ce257e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488" y="4808538"/>
            <a:ext cx="15113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www.oscarforyou.ru/images/common/igra_igrushki_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92696"/>
            <a:ext cx="9144000" cy="616530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39552" y="0"/>
            <a:ext cx="8229600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«Из чего сделана игрушка?»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611560" y="0"/>
            <a:ext cx="8229600" cy="3603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«Что приготовим?»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5" descr="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765175"/>
            <a:ext cx="2266950" cy="1566863"/>
          </a:xfrm>
          <a:prstGeom prst="rect">
            <a:avLst/>
          </a:prstGeom>
          <a:noFill/>
        </p:spPr>
      </p:pic>
      <p:pic>
        <p:nvPicPr>
          <p:cNvPr id="5" name="Picture 25" descr="виногра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65400"/>
            <a:ext cx="1439863" cy="1235075"/>
          </a:xfrm>
          <a:prstGeom prst="rect">
            <a:avLst/>
          </a:prstGeom>
          <a:noFill/>
        </p:spPr>
      </p:pic>
      <p:pic>
        <p:nvPicPr>
          <p:cNvPr id="6" name="Picture 28" descr="малина 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2636838"/>
            <a:ext cx="1439862" cy="1177925"/>
          </a:xfrm>
          <a:prstGeom prst="rect">
            <a:avLst/>
          </a:prstGeom>
          <a:noFill/>
        </p:spPr>
      </p:pic>
      <p:pic>
        <p:nvPicPr>
          <p:cNvPr id="7" name="Picture 29" descr="ягоды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2636838"/>
            <a:ext cx="1295400" cy="1214437"/>
          </a:xfrm>
          <a:prstGeom prst="rect">
            <a:avLst/>
          </a:prstGeom>
          <a:noFill/>
        </p:spPr>
      </p:pic>
      <p:pic>
        <p:nvPicPr>
          <p:cNvPr id="8" name="Picture 30" descr="смородина красна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2565400"/>
            <a:ext cx="1368425" cy="1152525"/>
          </a:xfrm>
          <a:prstGeom prst="rect">
            <a:avLst/>
          </a:prstGeom>
          <a:noFill/>
        </p:spPr>
      </p:pic>
      <p:sp>
        <p:nvSpPr>
          <p:cNvPr id="9" name="Freeform 14"/>
          <p:cNvSpPr>
            <a:spLocks/>
          </p:cNvSpPr>
          <p:nvPr/>
        </p:nvSpPr>
        <p:spPr bwMode="auto">
          <a:xfrm>
            <a:off x="901700" y="3860800"/>
            <a:ext cx="3309938" cy="1081088"/>
          </a:xfrm>
          <a:custGeom>
            <a:avLst/>
            <a:gdLst/>
            <a:ahLst/>
            <a:cxnLst>
              <a:cxn ang="0">
                <a:pos x="1723" y="0"/>
              </a:cxn>
              <a:cxn ang="0">
                <a:pos x="639" y="421"/>
              </a:cxn>
              <a:cxn ang="0">
                <a:pos x="0" y="681"/>
              </a:cxn>
            </a:cxnLst>
            <a:rect l="0" t="0" r="r" b="b"/>
            <a:pathLst>
              <a:path w="1723" h="681">
                <a:moveTo>
                  <a:pt x="1723" y="0"/>
                </a:moveTo>
                <a:lnTo>
                  <a:pt x="639" y="421"/>
                </a:lnTo>
                <a:lnTo>
                  <a:pt x="0" y="68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 flipH="1">
            <a:off x="2771775" y="3933825"/>
            <a:ext cx="14398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4284663" y="38608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4356100" y="3860800"/>
            <a:ext cx="18716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auto">
          <a:xfrm>
            <a:off x="4427538" y="3860800"/>
            <a:ext cx="3240087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31775" y="4889500"/>
            <a:ext cx="11445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Варенье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2268538" y="4868863"/>
            <a:ext cx="8905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Пирог</a:t>
            </a: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408488" y="4889500"/>
            <a:ext cx="6683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Сок</a:t>
            </a:r>
            <a:r>
              <a:rPr lang="ru-RU" dirty="0"/>
              <a:t> 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5867400" y="4960938"/>
            <a:ext cx="12255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dirty="0"/>
              <a:t>Компот </a:t>
            </a: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7504113" y="5032375"/>
            <a:ext cx="9985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Кисель</a:t>
            </a:r>
          </a:p>
        </p:txBody>
      </p:sp>
      <p:pic>
        <p:nvPicPr>
          <p:cNvPr id="19" name="Picture 9" descr="банка с вареньем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5516563"/>
            <a:ext cx="896938" cy="1081087"/>
          </a:xfrm>
          <a:prstGeom prst="rect">
            <a:avLst/>
          </a:prstGeom>
          <a:noFill/>
        </p:spPr>
      </p:pic>
      <p:pic>
        <p:nvPicPr>
          <p:cNvPr id="20" name="Picture 8" descr="ягдный пирог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8175" y="5300663"/>
            <a:ext cx="1655763" cy="1336675"/>
          </a:xfrm>
          <a:prstGeom prst="rect">
            <a:avLst/>
          </a:prstGeom>
          <a:noFill/>
        </p:spPr>
      </p:pic>
      <p:pic>
        <p:nvPicPr>
          <p:cNvPr id="21" name="Picture 12" descr="сок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6100" y="5273675"/>
            <a:ext cx="911225" cy="1584325"/>
          </a:xfrm>
          <a:prstGeom prst="rect">
            <a:avLst/>
          </a:prstGeom>
          <a:noFill/>
        </p:spPr>
      </p:pic>
      <p:pic>
        <p:nvPicPr>
          <p:cNvPr id="22" name="Picture 6" descr="стакан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56325" y="5300663"/>
            <a:ext cx="693738" cy="1223962"/>
          </a:xfrm>
          <a:prstGeom prst="rect">
            <a:avLst/>
          </a:prstGeom>
          <a:noFill/>
        </p:spPr>
      </p:pic>
      <p:pic>
        <p:nvPicPr>
          <p:cNvPr id="23" name="Picture 7" descr="чашка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750" y="5516563"/>
            <a:ext cx="1192213" cy="92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0"/>
            <a:ext cx="9143640" cy="685764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39552" y="332656"/>
            <a:ext cx="8229600" cy="1653342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Профилактика речевых нарушений у детей 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2060848"/>
            <a:ext cx="8229600" cy="41434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lang="ru-RU" sz="2800" dirty="0" smtClean="0"/>
              <a:t>Забота о физическом и нервно – психическом здоровье ребёнка и о сохранности его речевых органов.</a:t>
            </a:r>
            <a:br>
              <a:rPr lang="ru-RU" sz="2800" dirty="0" smtClean="0"/>
            </a:br>
            <a:endParaRPr lang="ru-RU" sz="2800" dirty="0" smtClean="0"/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ru-RU" sz="2800" dirty="0" smtClean="0"/>
              <a:t>Забота о правильном речевом развитии ребёнка.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9" descr="38cc4fc67e6316fa7179091ff498b11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43702" y="5491162"/>
            <a:ext cx="1343025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spicekraftjlt.com/photo/56b9278eb156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611560" y="0"/>
            <a:ext cx="8229600" cy="3603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«Что приготовим?»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5" descr="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765175"/>
            <a:ext cx="2266950" cy="1566863"/>
          </a:xfrm>
          <a:prstGeom prst="rect">
            <a:avLst/>
          </a:prstGeom>
          <a:noFill/>
        </p:spPr>
      </p:pic>
      <p:pic>
        <p:nvPicPr>
          <p:cNvPr id="5" name="Picture 25" descr="виногра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65400"/>
            <a:ext cx="1439863" cy="1235075"/>
          </a:xfrm>
          <a:prstGeom prst="rect">
            <a:avLst/>
          </a:prstGeom>
          <a:noFill/>
        </p:spPr>
      </p:pic>
      <p:pic>
        <p:nvPicPr>
          <p:cNvPr id="6" name="Picture 28" descr="малина 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413" y="2636838"/>
            <a:ext cx="1439862" cy="1177925"/>
          </a:xfrm>
          <a:prstGeom prst="rect">
            <a:avLst/>
          </a:prstGeom>
          <a:noFill/>
        </p:spPr>
      </p:pic>
      <p:pic>
        <p:nvPicPr>
          <p:cNvPr id="7" name="Picture 29" descr="ягоды 3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263" y="2636838"/>
            <a:ext cx="1295400" cy="1214437"/>
          </a:xfrm>
          <a:prstGeom prst="rect">
            <a:avLst/>
          </a:prstGeom>
          <a:noFill/>
        </p:spPr>
      </p:pic>
      <p:pic>
        <p:nvPicPr>
          <p:cNvPr id="8" name="Picture 30" descr="смородина красна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24750" y="2565400"/>
            <a:ext cx="1368425" cy="1152525"/>
          </a:xfrm>
          <a:prstGeom prst="rect">
            <a:avLst/>
          </a:prstGeom>
          <a:noFill/>
        </p:spPr>
      </p:pic>
      <p:sp>
        <p:nvSpPr>
          <p:cNvPr id="9" name="Freeform 14"/>
          <p:cNvSpPr>
            <a:spLocks/>
          </p:cNvSpPr>
          <p:nvPr/>
        </p:nvSpPr>
        <p:spPr bwMode="auto">
          <a:xfrm>
            <a:off x="901700" y="3860800"/>
            <a:ext cx="3309938" cy="1081088"/>
          </a:xfrm>
          <a:custGeom>
            <a:avLst/>
            <a:gdLst/>
            <a:ahLst/>
            <a:cxnLst>
              <a:cxn ang="0">
                <a:pos x="1723" y="0"/>
              </a:cxn>
              <a:cxn ang="0">
                <a:pos x="639" y="421"/>
              </a:cxn>
              <a:cxn ang="0">
                <a:pos x="0" y="681"/>
              </a:cxn>
            </a:cxnLst>
            <a:rect l="0" t="0" r="r" b="b"/>
            <a:pathLst>
              <a:path w="1723" h="681">
                <a:moveTo>
                  <a:pt x="1723" y="0"/>
                </a:moveTo>
                <a:lnTo>
                  <a:pt x="639" y="421"/>
                </a:lnTo>
                <a:lnTo>
                  <a:pt x="0" y="68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Line 16"/>
          <p:cNvSpPr>
            <a:spLocks noChangeShapeType="1"/>
          </p:cNvSpPr>
          <p:nvPr/>
        </p:nvSpPr>
        <p:spPr bwMode="auto">
          <a:xfrm flipH="1">
            <a:off x="2771775" y="3933825"/>
            <a:ext cx="14398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4284663" y="3860800"/>
            <a:ext cx="4318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4356100" y="3860800"/>
            <a:ext cx="1871663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Line 19"/>
          <p:cNvSpPr>
            <a:spLocks noChangeShapeType="1"/>
          </p:cNvSpPr>
          <p:nvPr/>
        </p:nvSpPr>
        <p:spPr bwMode="auto">
          <a:xfrm>
            <a:off x="4427538" y="3860800"/>
            <a:ext cx="3240087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231775" y="4889500"/>
            <a:ext cx="114458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Варенье</a:t>
            </a:r>
          </a:p>
        </p:txBody>
      </p:sp>
      <p:sp>
        <p:nvSpPr>
          <p:cNvPr id="15" name="Text Box 21"/>
          <p:cNvSpPr txBox="1">
            <a:spLocks noChangeArrowheads="1"/>
          </p:cNvSpPr>
          <p:nvPr/>
        </p:nvSpPr>
        <p:spPr bwMode="auto">
          <a:xfrm>
            <a:off x="2268538" y="4868863"/>
            <a:ext cx="89058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Пирог</a:t>
            </a:r>
          </a:p>
        </p:txBody>
      </p:sp>
      <p:sp>
        <p:nvSpPr>
          <p:cNvPr id="16" name="Text Box 22"/>
          <p:cNvSpPr txBox="1">
            <a:spLocks noChangeArrowheads="1"/>
          </p:cNvSpPr>
          <p:nvPr/>
        </p:nvSpPr>
        <p:spPr bwMode="auto">
          <a:xfrm>
            <a:off x="4408488" y="4889500"/>
            <a:ext cx="6683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Сок</a:t>
            </a:r>
            <a:r>
              <a:rPr lang="ru-RU" dirty="0"/>
              <a:t> </a:t>
            </a:r>
          </a:p>
        </p:txBody>
      </p:sp>
      <p:sp>
        <p:nvSpPr>
          <p:cNvPr id="17" name="Text Box 23"/>
          <p:cNvSpPr txBox="1">
            <a:spLocks noChangeArrowheads="1"/>
          </p:cNvSpPr>
          <p:nvPr/>
        </p:nvSpPr>
        <p:spPr bwMode="auto">
          <a:xfrm>
            <a:off x="5867400" y="4960938"/>
            <a:ext cx="12255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 i="1" dirty="0"/>
              <a:t>Компот </a:t>
            </a: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7504113" y="5032375"/>
            <a:ext cx="998537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 i="1" dirty="0"/>
              <a:t>Кисель</a:t>
            </a:r>
          </a:p>
        </p:txBody>
      </p:sp>
      <p:pic>
        <p:nvPicPr>
          <p:cNvPr id="19" name="Picture 9" descr="банка с вареньем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850" y="5516563"/>
            <a:ext cx="896938" cy="1081087"/>
          </a:xfrm>
          <a:prstGeom prst="rect">
            <a:avLst/>
          </a:prstGeom>
          <a:noFill/>
        </p:spPr>
      </p:pic>
      <p:pic>
        <p:nvPicPr>
          <p:cNvPr id="20" name="Picture 8" descr="ягдный пирог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08175" y="5300663"/>
            <a:ext cx="1655763" cy="1336675"/>
          </a:xfrm>
          <a:prstGeom prst="rect">
            <a:avLst/>
          </a:prstGeom>
          <a:noFill/>
        </p:spPr>
      </p:pic>
      <p:pic>
        <p:nvPicPr>
          <p:cNvPr id="21" name="Picture 12" descr="сок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356100" y="5273675"/>
            <a:ext cx="911225" cy="1584325"/>
          </a:xfrm>
          <a:prstGeom prst="rect">
            <a:avLst/>
          </a:prstGeom>
          <a:noFill/>
        </p:spPr>
      </p:pic>
      <p:pic>
        <p:nvPicPr>
          <p:cNvPr id="22" name="Picture 6" descr="стакан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56325" y="5300663"/>
            <a:ext cx="693738" cy="1223962"/>
          </a:xfrm>
          <a:prstGeom prst="rect">
            <a:avLst/>
          </a:prstGeom>
          <a:noFill/>
        </p:spPr>
      </p:pic>
      <p:pic>
        <p:nvPicPr>
          <p:cNvPr id="23" name="Picture 7" descr="чашка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24750" y="5516563"/>
            <a:ext cx="1192213" cy="920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6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8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7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9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85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6" dur="385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8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0" dur="385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2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85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7" dur="385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29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31" dur="385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385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8" dur="385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0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42" dur="385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4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55" dur="1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59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60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1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2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6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65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87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91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92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3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4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9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9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97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19" dur="1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23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4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5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6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28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29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0" fill="hold">
                      <p:stCondLst>
                        <p:cond delay="indefinite"/>
                      </p:stCondLst>
                      <p:childTnLst>
                        <p:par>
                          <p:cTn id="231" fill="hold">
                            <p:stCondLst>
                              <p:cond delay="0"/>
                            </p:stCondLst>
                            <p:childTnLst>
                              <p:par>
                                <p:cTn id="232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3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51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55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56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7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8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6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61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26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283" dur="1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87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88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9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0" dur="950" fill="hold">
                                          <p:stCondLst>
                                            <p:cond delay="5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9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9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93" dur="300" fill="hold">
                                          <p:stCondLst>
                                            <p:cond delay="7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2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30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id="3" name="Picture 2" descr="https://im2-tub-ru.yandex.net/i?id=f1ba493c70caaec99a07dca44a2c6a38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500034" y="0"/>
            <a:ext cx="8229600" cy="114300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«Сосчитай»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id="3" name="Picture 5" descr="463dad093c5994305babb6eee6b567f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</p:spPr>
      </p:pic>
      <p:sp>
        <p:nvSpPr>
          <p:cNvPr id="11" name="Oval 21"/>
          <p:cNvSpPr>
            <a:spLocks noChangeArrowheads="1"/>
          </p:cNvSpPr>
          <p:nvPr/>
        </p:nvSpPr>
        <p:spPr bwMode="auto">
          <a:xfrm>
            <a:off x="142844" y="5643578"/>
            <a:ext cx="857256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на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" name="Oval 22"/>
          <p:cNvSpPr>
            <a:spLocks noChangeArrowheads="1"/>
          </p:cNvSpPr>
          <p:nvPr/>
        </p:nvSpPr>
        <p:spPr bwMode="auto">
          <a:xfrm>
            <a:off x="1142976" y="5643578"/>
            <a:ext cx="1571636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большой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2786050" y="5643578"/>
            <a:ext cx="1571636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расти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4" name="Oval 25"/>
          <p:cNvSpPr>
            <a:spLocks noChangeArrowheads="1"/>
          </p:cNvSpPr>
          <p:nvPr/>
        </p:nvSpPr>
        <p:spPr bwMode="auto">
          <a:xfrm>
            <a:off x="4429124" y="5643578"/>
            <a:ext cx="150019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одуванчик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5" name="Oval 25"/>
          <p:cNvSpPr>
            <a:spLocks noChangeArrowheads="1"/>
          </p:cNvSpPr>
          <p:nvPr/>
        </p:nvSpPr>
        <p:spPr bwMode="auto">
          <a:xfrm>
            <a:off x="6000760" y="5572140"/>
            <a:ext cx="1571636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поляна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6" name="Oval 20"/>
          <p:cNvSpPr>
            <a:spLocks noChangeArrowheads="1"/>
          </p:cNvSpPr>
          <p:nvPr/>
        </p:nvSpPr>
        <p:spPr bwMode="auto">
          <a:xfrm>
            <a:off x="7643834" y="5572140"/>
            <a:ext cx="1500166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красивый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8" name="Oval 21"/>
          <p:cNvSpPr>
            <a:spLocks noChangeArrowheads="1"/>
          </p:cNvSpPr>
          <p:nvPr/>
        </p:nvSpPr>
        <p:spPr bwMode="auto">
          <a:xfrm>
            <a:off x="357158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села</a:t>
            </a:r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2214546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галка</a:t>
            </a:r>
          </a:p>
        </p:txBody>
      </p:sp>
      <p:sp>
        <p:nvSpPr>
          <p:cNvPr id="20" name="Oval 25"/>
          <p:cNvSpPr>
            <a:spLocks noChangeArrowheads="1"/>
          </p:cNvSpPr>
          <p:nvPr/>
        </p:nvSpPr>
        <p:spPr bwMode="auto">
          <a:xfrm>
            <a:off x="4071934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забор</a:t>
            </a:r>
          </a:p>
        </p:txBody>
      </p:sp>
      <p:sp>
        <p:nvSpPr>
          <p:cNvPr id="21" name="Oval 23"/>
          <p:cNvSpPr>
            <a:spLocks noChangeArrowheads="1"/>
          </p:cNvSpPr>
          <p:nvPr/>
        </p:nvSpPr>
        <p:spPr bwMode="auto">
          <a:xfrm>
            <a:off x="5857884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00"/>
                </a:solidFill>
              </a:rPr>
              <a:t>на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0" y="214290"/>
            <a:ext cx="57864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«Исправь деформированное предложение»</a:t>
            </a:r>
            <a:endParaRPr lang="ru-RU" sz="36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pic>
        <p:nvPicPr>
          <p:cNvPr id="3" name="Picture 5" descr="463dad093c5994305babb6eee6b567f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51950" cy="6858000"/>
          </a:xfrm>
          <a:prstGeom prst="rect">
            <a:avLst/>
          </a:prstGeom>
          <a:noFill/>
        </p:spPr>
      </p:pic>
      <p:sp>
        <p:nvSpPr>
          <p:cNvPr id="4" name="Oval 15"/>
          <p:cNvSpPr>
            <a:spLocks noChangeArrowheads="1"/>
          </p:cNvSpPr>
          <p:nvPr/>
        </p:nvSpPr>
        <p:spPr bwMode="auto">
          <a:xfrm>
            <a:off x="107950" y="4437063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Галка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7" name="Oval 19"/>
          <p:cNvSpPr>
            <a:spLocks noChangeArrowheads="1"/>
          </p:cNvSpPr>
          <p:nvPr/>
        </p:nvSpPr>
        <p:spPr bwMode="auto">
          <a:xfrm>
            <a:off x="1857356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села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8" name="Oval 20"/>
          <p:cNvSpPr>
            <a:spLocks noChangeArrowheads="1"/>
          </p:cNvSpPr>
          <p:nvPr/>
        </p:nvSpPr>
        <p:spPr bwMode="auto">
          <a:xfrm>
            <a:off x="3643306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на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9" name="Oval 21"/>
          <p:cNvSpPr>
            <a:spLocks noChangeArrowheads="1"/>
          </p:cNvSpPr>
          <p:nvPr/>
        </p:nvSpPr>
        <p:spPr bwMode="auto">
          <a:xfrm>
            <a:off x="0" y="5572140"/>
            <a:ext cx="820712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На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2" name="Oval 22"/>
          <p:cNvSpPr>
            <a:spLocks noChangeArrowheads="1"/>
          </p:cNvSpPr>
          <p:nvPr/>
        </p:nvSpPr>
        <p:spPr bwMode="auto">
          <a:xfrm>
            <a:off x="1000100" y="5572140"/>
            <a:ext cx="150019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большой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3" name="Oval 25"/>
          <p:cNvSpPr>
            <a:spLocks noChangeArrowheads="1"/>
          </p:cNvSpPr>
          <p:nvPr/>
        </p:nvSpPr>
        <p:spPr bwMode="auto">
          <a:xfrm>
            <a:off x="2571736" y="5572140"/>
            <a:ext cx="150019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поляне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4" name="Oval 23"/>
          <p:cNvSpPr>
            <a:spLocks noChangeArrowheads="1"/>
          </p:cNvSpPr>
          <p:nvPr/>
        </p:nvSpPr>
        <p:spPr bwMode="auto">
          <a:xfrm>
            <a:off x="5857884" y="5572140"/>
            <a:ext cx="150019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красивый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5" name="Oval 23"/>
          <p:cNvSpPr>
            <a:spLocks noChangeArrowheads="1"/>
          </p:cNvSpPr>
          <p:nvPr/>
        </p:nvSpPr>
        <p:spPr bwMode="auto">
          <a:xfrm>
            <a:off x="4143372" y="5572140"/>
            <a:ext cx="1571636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растёт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>
            <a:off x="5429256" y="4429132"/>
            <a:ext cx="1657350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забор.</a:t>
            </a:r>
            <a:endParaRPr lang="ru-RU" b="1" dirty="0">
              <a:solidFill>
                <a:srgbClr val="000000"/>
              </a:solidFill>
            </a:endParaRPr>
          </a:p>
        </p:txBody>
      </p:sp>
      <p:sp>
        <p:nvSpPr>
          <p:cNvPr id="17" name="Oval 25"/>
          <p:cNvSpPr>
            <a:spLocks noChangeArrowheads="1"/>
          </p:cNvSpPr>
          <p:nvPr/>
        </p:nvSpPr>
        <p:spPr bwMode="auto">
          <a:xfrm>
            <a:off x="7500958" y="5572140"/>
            <a:ext cx="1500198" cy="863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 smtClean="0">
                <a:solidFill>
                  <a:srgbClr val="000000"/>
                </a:solidFill>
              </a:rPr>
              <a:t>одуванчик.</a:t>
            </a:r>
            <a:endParaRPr lang="ru-RU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5-tub-ru.yandex.net/i?id=68149982-23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500042"/>
            <a:ext cx="1571636" cy="135732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30" name="Picture 6" descr="http://zanesafrit.typepad.com/.a/6a00e55197a0e188330115702bb247970b-200w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214554"/>
            <a:ext cx="1571636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32" name="Picture 8" descr="http://www.infotag.md/data/91/50_565633_img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2214554"/>
            <a:ext cx="1714512" cy="135732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38" name="Picture 14" descr="http://im3-tub-ru.yandex.net/i?id=403556424-10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500042"/>
            <a:ext cx="1490662" cy="135731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40" name="Picture 16" descr="http://im2-tub-ru.yandex.net/i?id=59168573-53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58049" y="500042"/>
            <a:ext cx="1785951" cy="135732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42" name="Picture 18" descr="http://im7-tub-ru.yandex.net/i?id=43546917-06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2285992"/>
            <a:ext cx="1076325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44" name="Picture 20" descr="http://im0-tub-ru.yandex.net/i?id=590815666-03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2285992"/>
            <a:ext cx="1428744" cy="128588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50" name="Picture 26" descr="http://im8-tub-ru.yandex.net/i?id=103942528-15-72&amp;n=1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3929066"/>
            <a:ext cx="1333499" cy="121443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52" name="Picture 28" descr="http://im3-tub-ru.yandex.net/i?id=349448602-55-72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29520" y="3929066"/>
            <a:ext cx="1500198" cy="114300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54" name="Picture 30" descr="http://im3-tub-ru.yandex.net/i?id=102557044-22-72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857488" y="5429250"/>
            <a:ext cx="1571636" cy="121446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56" name="Picture 32" descr="http://im8-tub-ru.yandex.net/i?id=176179329-68-72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429256" y="5357826"/>
            <a:ext cx="1500198" cy="121446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58" name="Picture 34" descr="http://im3-tub-ru.yandex.net/i?id=376566428-16-72&amp;n=2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00034" y="4000504"/>
            <a:ext cx="1428760" cy="114300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60" name="Picture 36" descr="http://im8-tub-ru.yandex.net/i?id=317185290-12-72&amp;n=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428860" y="4000504"/>
            <a:ext cx="1428760" cy="114300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cxnSp>
        <p:nvCxnSpPr>
          <p:cNvPr id="31" name="Прямая со стрелкой 30"/>
          <p:cNvCxnSpPr/>
          <p:nvPr/>
        </p:nvCxnSpPr>
        <p:spPr>
          <a:xfrm>
            <a:off x="7072330" y="4572008"/>
            <a:ext cx="285752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4643438" y="6000768"/>
            <a:ext cx="500066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2000232" y="1214422"/>
            <a:ext cx="285752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2000232" y="2928934"/>
            <a:ext cx="285752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2000232" y="4572008"/>
            <a:ext cx="357190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7000892" y="1214422"/>
            <a:ext cx="285752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7000892" y="2928934"/>
            <a:ext cx="357190" cy="158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Заголовок 2"/>
          <p:cNvSpPr txBox="1">
            <a:spLocks/>
          </p:cNvSpPr>
          <p:nvPr/>
        </p:nvSpPr>
        <p:spPr>
          <a:xfrm>
            <a:off x="457200" y="0"/>
            <a:ext cx="8229600" cy="500042"/>
          </a:xfrm>
          <a:prstGeom prst="rect">
            <a:avLst/>
          </a:prstGeom>
        </p:spPr>
        <p:txBody>
          <a:bodyPr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000" b="1" dirty="0" smtClean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rPr>
              <a:t>Дидактическая игра «Один – много»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3794" name="Picture 2" descr="http://stat8.blog.ru/ab/0a16727bc4faa98ba889f11702d41505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85720" y="428605"/>
            <a:ext cx="1571636" cy="142876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4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6" name="Содержимое 3"/>
          <p:cNvSpPr txBox="1">
            <a:spLocks/>
          </p:cNvSpPr>
          <p:nvPr/>
        </p:nvSpPr>
        <p:spPr>
          <a:xfrm>
            <a:off x="467544" y="1268760"/>
            <a:ext cx="8229600" cy="438912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 связной речью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принято понимать состоящие из нескольких или многих высказываний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которые позволяют человеку систематично и последовательно излагать свои мысли.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800" b="1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Связная речь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предполагает: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овладение богатым словарным запасом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овладение грамматическим строем речи;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Arial" pitchFamily="34" charset="0"/>
              <a:buChar char="•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умение полно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связно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последовательно и понятно окружающим передавать содержание готового текста или самостоятельно составить свой текст.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571472" y="0"/>
            <a:ext cx="8229600" cy="1124744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Связная речь</a:t>
            </a:r>
            <a:endParaRPr kumimoji="0" lang="ru-RU" sz="5000" b="1" i="0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11560" y="476672"/>
            <a:ext cx="8229600" cy="1143000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Профилактика нарушений развития связной речи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1700808"/>
            <a:ext cx="8229600" cy="4389120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Чтение с детьми  русских народных сказок.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южетно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– ролевое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обыгрывание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сказок.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Разыгрывание мини – театров в домашних условиях.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Заучивание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стихов с интонационной выразительностью.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Составление связного текста по картинке.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Пересказ небольшого текста.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Связный рассказ истории из своей жизни.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рассуждать на заданную тему.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Ах вы, сени мои, сен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78631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7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5" name="CustomShape 1"/>
          <p:cNvSpPr/>
          <p:nvPr/>
        </p:nvSpPr>
        <p:spPr>
          <a:xfrm>
            <a:off x="1071360" y="1714320"/>
            <a:ext cx="7000560" cy="191916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60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Спасибо за внимание!!!</a:t>
            </a:r>
            <a:endParaRPr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3" name="CustomShape 1"/>
          <p:cNvSpPr/>
          <p:nvPr/>
        </p:nvSpPr>
        <p:spPr>
          <a:xfrm>
            <a:off x="357158" y="142852"/>
            <a:ext cx="8286480" cy="1065240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+mj-lt"/>
              </a:rPr>
              <a:t>Речевое развитие </a:t>
            </a:r>
            <a:r>
              <a:rPr lang="ru-RU" sz="3200" b="1" dirty="0" smtClean="0">
                <a:latin typeface="+mj-lt"/>
              </a:rPr>
              <a:t>-</a:t>
            </a:r>
            <a:r>
              <a:rPr lang="ru-RU" sz="3200" b="1" dirty="0">
                <a:solidFill>
                  <a:srgbClr val="FF0000"/>
                </a:solidFill>
                <a:latin typeface="+mj-lt"/>
              </a:rPr>
              <a:t>
</a:t>
            </a:r>
            <a:endParaRPr dirty="0">
              <a:latin typeface="+mj-lt"/>
            </a:endParaRPr>
          </a:p>
        </p:txBody>
      </p:sp>
      <p:sp>
        <p:nvSpPr>
          <p:cNvPr id="4" name="CustomShape 2"/>
          <p:cNvSpPr/>
          <p:nvPr/>
        </p:nvSpPr>
        <p:spPr>
          <a:xfrm>
            <a:off x="251520" y="692696"/>
            <a:ext cx="8572528" cy="4179556"/>
          </a:xfrm>
          <a:prstGeom prst="rect">
            <a:avLst/>
          </a:prstGeom>
        </p:spPr>
        <p:txBody>
          <a:bodyPr lIns="90000" tIns="45000" rIns="90000" bIns="45000"/>
          <a:lstStyle/>
          <a:p>
            <a:pPr algn="ctr">
              <a:lnSpc>
                <a:spcPct val="80000"/>
              </a:lnSpc>
            </a:pPr>
            <a:r>
              <a:rPr lang="ru-RU" sz="3600" b="1" i="1" dirty="0" smtClean="0">
                <a:solidFill>
                  <a:srgbClr val="215968"/>
                </a:solidFill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это</a:t>
            </a:r>
            <a:r>
              <a:rPr lang="ru-RU" sz="2800" b="1" i="1" dirty="0" smtClean="0">
                <a:latin typeface="+mj-lt"/>
              </a:rPr>
              <a:t> </a:t>
            </a:r>
            <a:r>
              <a:rPr lang="ru-RU" sz="2800" b="1" dirty="0" smtClean="0">
                <a:latin typeface="+mj-lt"/>
              </a:rPr>
              <a:t>умение понимать и пользоваться родным языком.</a:t>
            </a:r>
          </a:p>
          <a:p>
            <a:pPr algn="ctr">
              <a:lnSpc>
                <a:spcPct val="80000"/>
              </a:lnSpc>
            </a:pPr>
            <a:endParaRPr lang="ru-RU" sz="2800" b="1" dirty="0" smtClean="0">
              <a:solidFill>
                <a:srgbClr val="215968"/>
              </a:solidFill>
              <a:latin typeface="Century Gothic"/>
            </a:endParaRPr>
          </a:p>
          <a:p>
            <a:pPr algn="ctr">
              <a:lnSpc>
                <a:spcPct val="80000"/>
              </a:lnSpc>
            </a:pPr>
            <a:endParaRPr lang="ru-RU" sz="1200" b="1" dirty="0" smtClean="0">
              <a:solidFill>
                <a:srgbClr val="215968"/>
              </a:solidFill>
              <a:latin typeface="Century Gothic"/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215968"/>
                </a:solidFill>
                <a:latin typeface="Century Gothic"/>
              </a:rPr>
              <a:t>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Для этого  необходимо:</a:t>
            </a:r>
            <a:endParaRPr lang="ru-RU" sz="2400" b="1" dirty="0" smtClean="0">
              <a:solidFill>
                <a:schemeClr val="bg2">
                  <a:lumMod val="25000"/>
                </a:schemeClr>
              </a:solidFill>
              <a:latin typeface="+mj-lt"/>
            </a:endParaRP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7030A0"/>
                </a:solidFill>
                <a:latin typeface="Century Gothic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знать причины речевых нарушений и их виды;</a:t>
            </a: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развивать фонематический слух и восприятие;</a:t>
            </a: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развивать речевое дыхание;</a:t>
            </a: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сформировать  моторную сферу (артикуляционную, мелкую и общую);</a:t>
            </a: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обогащать словарный запас;</a:t>
            </a: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формировать правильные грамматические категории;</a:t>
            </a:r>
          </a:p>
          <a:p>
            <a:pPr>
              <a:lnSpc>
                <a:spcPts val="2800"/>
              </a:lnSpc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развивать  коммуникативные умения и связную речь.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 descr="AG00488_"/>
          <p:cNvPicPr>
            <a:picLocks noChangeAspect="1" noChangeArrowheads="1" noCrop="1"/>
          </p:cNvPicPr>
          <p:nvPr/>
        </p:nvPicPr>
        <p:blipFill>
          <a:blip r:embed="rId3" cstate="print">
            <a:lum bright="30000"/>
          </a:blip>
          <a:srcRect/>
          <a:stretch>
            <a:fillRect/>
          </a:stretch>
        </p:blipFill>
        <p:spPr bwMode="auto">
          <a:xfrm>
            <a:off x="6786578" y="5214950"/>
            <a:ext cx="1981200" cy="19589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60"/>
            <a:ext cx="9143640" cy="6857640"/>
          </a:xfrm>
          <a:prstGeom prst="rect">
            <a:avLst/>
          </a:prstGeom>
        </p:spPr>
      </p:pic>
      <p:sp>
        <p:nvSpPr>
          <p:cNvPr id="21" name="Заголовок 6"/>
          <p:cNvSpPr txBox="1">
            <a:spLocks/>
          </p:cNvSpPr>
          <p:nvPr/>
        </p:nvSpPr>
        <p:spPr>
          <a:xfrm>
            <a:off x="457200" y="285728"/>
            <a:ext cx="8229600" cy="928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Причины возникновения речевых нарушений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Times New Roman" pitchFamily="18" charset="0"/>
            </a:endParaRPr>
          </a:p>
        </p:txBody>
      </p:sp>
      <p:sp>
        <p:nvSpPr>
          <p:cNvPr id="25" name="Куб 24"/>
          <p:cNvSpPr/>
          <p:nvPr/>
        </p:nvSpPr>
        <p:spPr>
          <a:xfrm flipH="1">
            <a:off x="9358346" y="5867400"/>
            <a:ext cx="4310058" cy="990600"/>
          </a:xfrm>
          <a:prstGeom prst="cube">
            <a:avLst>
              <a:gd name="adj" fmla="val 165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Различные социальные причины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26" name="Куб 25"/>
          <p:cNvSpPr/>
          <p:nvPr/>
        </p:nvSpPr>
        <p:spPr>
          <a:xfrm flipH="1">
            <a:off x="9644098" y="5000636"/>
            <a:ext cx="4062410" cy="990600"/>
          </a:xfrm>
          <a:prstGeom prst="cube">
            <a:avLst>
              <a:gd name="adj" fmla="val 165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Особенности здоровья детей и рост детской заболеваемости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27" name="Куб 26"/>
          <p:cNvSpPr/>
          <p:nvPr/>
        </p:nvSpPr>
        <p:spPr>
          <a:xfrm flipH="1">
            <a:off x="9929850" y="4143380"/>
            <a:ext cx="3738562" cy="990600"/>
          </a:xfrm>
          <a:prstGeom prst="cube">
            <a:avLst>
              <a:gd name="adj" fmla="val 165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Увеличение количества родовых травм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28" name="Куб 27"/>
          <p:cNvSpPr/>
          <p:nvPr/>
        </p:nvSpPr>
        <p:spPr>
          <a:xfrm flipH="1">
            <a:off x="10287040" y="3286124"/>
            <a:ext cx="3352800" cy="990600"/>
          </a:xfrm>
          <a:prstGeom prst="cube">
            <a:avLst>
              <a:gd name="adj" fmla="val 165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Увеличение числа патологий беременности  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0" name="Куб 29"/>
          <p:cNvSpPr/>
          <p:nvPr/>
        </p:nvSpPr>
        <p:spPr>
          <a:xfrm flipH="1">
            <a:off x="10644230" y="2143116"/>
            <a:ext cx="2962276" cy="1285884"/>
          </a:xfrm>
          <a:prstGeom prst="cube">
            <a:avLst>
              <a:gd name="adj" fmla="val 165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Особенности региона по </a:t>
            </a:r>
            <a:r>
              <a:rPr lang="ru-RU" b="1" dirty="0" err="1" smtClean="0">
                <a:latin typeface="Bookman Old Style" pitchFamily="18" charset="0"/>
              </a:rPr>
              <a:t>йодо</a:t>
            </a:r>
            <a:r>
              <a:rPr lang="ru-RU" b="1" dirty="0" smtClean="0">
                <a:latin typeface="Bookman Old Style" pitchFamily="18" charset="0"/>
              </a:rPr>
              <a:t>- и </a:t>
            </a:r>
            <a:r>
              <a:rPr lang="ru-RU" b="1" dirty="0" err="1" smtClean="0">
                <a:latin typeface="Bookman Old Style" pitchFamily="18" charset="0"/>
              </a:rPr>
              <a:t>фторо</a:t>
            </a:r>
            <a:r>
              <a:rPr lang="ru-RU" b="1" dirty="0" smtClean="0">
                <a:latin typeface="Bookman Old Style" pitchFamily="18" charset="0"/>
              </a:rPr>
              <a:t>- </a:t>
            </a:r>
            <a:r>
              <a:rPr lang="ru-RU" b="1" dirty="0" err="1" smtClean="0">
                <a:latin typeface="Bookman Old Style" pitchFamily="18" charset="0"/>
              </a:rPr>
              <a:t>дефецитности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31" name="Куб 30"/>
          <p:cNvSpPr/>
          <p:nvPr/>
        </p:nvSpPr>
        <p:spPr>
          <a:xfrm flipH="1">
            <a:off x="11358610" y="1357298"/>
            <a:ext cx="2209800" cy="990600"/>
          </a:xfrm>
          <a:prstGeom prst="cube">
            <a:avLst>
              <a:gd name="adj" fmla="val 16538"/>
            </a:avLst>
          </a:prstGeom>
          <a:solidFill>
            <a:schemeClr val="bg2">
              <a:lumMod val="50000"/>
            </a:schemeClr>
          </a:solidFill>
          <a:ln w="9525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0" tIns="45711" rIns="91420" bIns="45711"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Ухудшение экологической обстановки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10" name="Picture 19" descr="bird3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000504"/>
            <a:ext cx="1466850" cy="1457325"/>
          </a:xfrm>
          <a:prstGeom prst="rect">
            <a:avLst/>
          </a:prstGeom>
          <a:noFill/>
        </p:spPr>
      </p:pic>
      <p:pic>
        <p:nvPicPr>
          <p:cNvPr id="11" name="Picture 37" descr="2ca604037f72b8fb5436c648e2be6c9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500174"/>
            <a:ext cx="762000" cy="571500"/>
          </a:xfrm>
          <a:prstGeom prst="rect">
            <a:avLst/>
          </a:prstGeom>
          <a:noFill/>
        </p:spPr>
      </p:pic>
      <p:pic>
        <p:nvPicPr>
          <p:cNvPr id="12" name="Picture 38" descr="85435ed910a89086e844166fd42433f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1285860"/>
            <a:ext cx="1171575" cy="1057275"/>
          </a:xfrm>
          <a:prstGeom prst="rect">
            <a:avLst/>
          </a:prstGeom>
          <a:noFill/>
        </p:spPr>
      </p:pic>
      <p:pic>
        <p:nvPicPr>
          <p:cNvPr id="13" name="Picture 57" descr="ce02c8ebbb052af4b10840ffef4f990c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72066" y="4857760"/>
            <a:ext cx="676275" cy="712787"/>
          </a:xfrm>
          <a:prstGeom prst="rect">
            <a:avLst/>
          </a:prstGeom>
          <a:noFill/>
        </p:spPr>
      </p:pic>
      <p:pic>
        <p:nvPicPr>
          <p:cNvPr id="14" name="Picture 58" descr="87cf7d1bc1205ba1792a993f6639cb9e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8" y="5000636"/>
            <a:ext cx="647700" cy="647700"/>
          </a:xfrm>
          <a:prstGeom prst="rect">
            <a:avLst/>
          </a:prstGeom>
          <a:noFill/>
        </p:spPr>
      </p:pic>
      <p:pic>
        <p:nvPicPr>
          <p:cNvPr id="17" name="Picture 7" descr="2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5553075"/>
            <a:ext cx="1685925" cy="1304925"/>
          </a:xfrm>
          <a:prstGeom prst="rect">
            <a:avLst/>
          </a:prstGeom>
          <a:noFill/>
        </p:spPr>
      </p:pic>
      <p:pic>
        <p:nvPicPr>
          <p:cNvPr id="19" name="Picture 13" descr="doc30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214810" y="2571744"/>
            <a:ext cx="966786" cy="1643074"/>
          </a:xfrm>
          <a:prstGeom prst="rect">
            <a:avLst/>
          </a:prstGeom>
          <a:noFill/>
        </p:spPr>
      </p:pic>
      <p:pic>
        <p:nvPicPr>
          <p:cNvPr id="23" name="Picture 7" descr="j0213508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14942" y="2214554"/>
            <a:ext cx="1100138" cy="1439863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3333 0 " pathEditMode="relative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3333 0 " pathEditMode="relative" ptsTypes="AA">
                                      <p:cBhvr>
                                        <p:cTn id="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3333 0 " pathEditMode="relative" ptsTypes="AA">
                                      <p:cBhvr>
                                        <p:cTn id="10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3333 0 " pathEditMode="relative" ptsTypes="AA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3333 0 " pathEditMode="relative" ptsTypes="AA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1.03333 0 " pathEditMode="relative" ptsTypes="AA">
                                      <p:cBhvr>
                                        <p:cTn id="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360"/>
            <a:ext cx="9143640" cy="6857640"/>
          </a:xfrm>
          <a:prstGeom prst="rect">
            <a:avLst/>
          </a:prstGeom>
        </p:spPr>
      </p:pic>
      <p:sp>
        <p:nvSpPr>
          <p:cNvPr id="3" name="CustomShape 1"/>
          <p:cNvSpPr/>
          <p:nvPr/>
        </p:nvSpPr>
        <p:spPr>
          <a:xfrm>
            <a:off x="285720" y="214290"/>
            <a:ext cx="8143560" cy="5087160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sz="3200" b="1" dirty="0">
                <a:solidFill>
                  <a:srgbClr val="C00000"/>
                </a:solidFill>
                <a:latin typeface="+mj-lt"/>
              </a:rPr>
              <a:t>Можно выделить 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наиболее часто встречающиеся </a:t>
            </a:r>
            <a:r>
              <a:rPr lang="ru-RU" sz="3200" b="1" dirty="0">
                <a:solidFill>
                  <a:srgbClr val="C00000"/>
                </a:solidFill>
                <a:latin typeface="+mj-lt"/>
              </a:rPr>
              <a:t>виды дефектов речи</a:t>
            </a:r>
            <a:r>
              <a:rPr lang="ru-RU" sz="3200" b="1" dirty="0" smtClean="0">
                <a:solidFill>
                  <a:srgbClr val="C00000"/>
                </a:solidFill>
                <a:latin typeface="+mj-lt"/>
              </a:rPr>
              <a:t>:</a:t>
            </a:r>
            <a:endParaRPr sz="1600" dirty="0">
              <a:latin typeface="+mj-lt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бщее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недоразвитие речи (ОНР);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онетические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фонематические нарушения (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ФиФН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);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ислалия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изартрия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(стертая форма дизартрии 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дизартрический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компонент);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аикание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Алалия</a:t>
            </a: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Афазия</a:t>
            </a:r>
          </a:p>
          <a:p>
            <a:pPr>
              <a:lnSpc>
                <a:spcPct val="100000"/>
              </a:lnSpc>
              <a:buFont typeface="Calibri"/>
              <a:buAutoNum type="arabicPeriod"/>
            </a:pP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Ринолалия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др.</a:t>
            </a:r>
            <a:endParaRPr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4" descr="professor0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4929198"/>
            <a:ext cx="1655762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60" y="0"/>
            <a:ext cx="9143640" cy="685764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142852"/>
            <a:ext cx="8229600" cy="1285884"/>
          </a:xfrm>
          <a:prstGeom prst="rect">
            <a:avLst/>
          </a:prstGeom>
        </p:spPr>
        <p:txBody>
          <a:bodyPr vert="horz" lIns="0" rIns="0" bIns="0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Фонематический слух и восприятие</a:t>
            </a:r>
            <a:endParaRPr kumimoji="0" lang="ru-RU" sz="50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7158" y="1428736"/>
            <a:ext cx="8319298" cy="4808576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</a:t>
            </a: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Фонематический слух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это способность выделять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воспроизводить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различать звуки речи;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другими словами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это речевой слух.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Это тонкий систематизированный слух, обладающий способностью осуществлять операции различения и узнавания фонем, составляющих звуковую оболочку слова.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    Фонематический слух является основой для понимания смысла сказанного. Ведь, заменив даже один звук в слове, мы можем получить совершенно иное слово: "коза-коса", "дом-том", "бочка-почка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     Родители часто жалуются - у моего ребенка "каша во рту", он пропускает или заменяет звуки и слоги в словах - виновником подобных нарушений может быть неразвитый фонематический слух.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3200" b="1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Фонематическое восприятие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– это способность различать звуки  речи и определять звуковой состав слова.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Например: «Сколько слогов в слове  МАК? Сколько в нём звуков? Какой согласный звук стоит в конце слова? Какой гласный звук в середине слова?» К 4-м годам в норме ребёнок должен различать все звуки, должно быть сформировано фонематическое восприятие.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9" name="CustomShape 1"/>
          <p:cNvSpPr/>
          <p:nvPr/>
        </p:nvSpPr>
        <p:spPr>
          <a:xfrm>
            <a:off x="214282" y="2285992"/>
            <a:ext cx="8500680" cy="3857652"/>
          </a:xfrm>
          <a:prstGeom prst="rect">
            <a:avLst/>
          </a:prstGeom>
        </p:spPr>
        <p:txBody>
          <a:bodyPr tIns="127080" bIns="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pic>
        <p:nvPicPr>
          <p:cNvPr id="1026" name="Picture 2" descr="C:\Users\Пользователь\Desktop\нужная.jpg"/>
          <p:cNvPicPr>
            <a:picLocks noChangeAspect="1" noChangeArrowheads="1"/>
          </p:cNvPicPr>
          <p:nvPr/>
        </p:nvPicPr>
        <p:blipFill>
          <a:blip r:embed="rId3" cstate="print"/>
          <a:srcRect t="11721"/>
          <a:stretch>
            <a:fillRect/>
          </a:stretch>
        </p:blipFill>
        <p:spPr bwMode="auto">
          <a:xfrm>
            <a:off x="0" y="1196752"/>
            <a:ext cx="9144000" cy="56612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0"/>
            <a:ext cx="889248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+mj-lt"/>
              </a:rPr>
              <a:t>«Слушай и выбирай»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 называет предмет, а ребенок должен показывать соответствующую картинку.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2759</TotalTime>
  <Words>1074</Words>
  <Application>Microsoft Office PowerPoint</Application>
  <PresentationFormat>Экран (4:3)</PresentationFormat>
  <Paragraphs>209</Paragraphs>
  <Slides>47</Slides>
  <Notes>3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Зима                 Улитка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Причины речевых нарушений</dc:title>
  <dc:creator>Наташа</dc:creator>
  <cp:lastModifiedBy>Пользователь</cp:lastModifiedBy>
  <cp:revision>113</cp:revision>
  <dcterms:created xsi:type="dcterms:W3CDTF">2013-03-06T15:30:47Z</dcterms:created>
  <dcterms:modified xsi:type="dcterms:W3CDTF">2020-03-21T19:07:16Z</dcterms:modified>
</cp:coreProperties>
</file>