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317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40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69667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72838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2379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06371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80602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427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4032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014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33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6776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057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0347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128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57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1/28/2023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815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1/28/2023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555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81498" y="752353"/>
            <a:ext cx="6910251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Arial Black" pitchFamily="34" charset="0"/>
              </a:rPr>
              <a:t>«Формирование у школьников функциональной( в частности читательской грамотности) в процессе изучения русского языка и литературы</a:t>
            </a:r>
            <a:r>
              <a:rPr lang="ru-RU" sz="4000" b="1" dirty="0" smtClean="0">
                <a:latin typeface="Arial Black" pitchFamily="34" charset="0"/>
              </a:rPr>
              <a:t>».</a:t>
            </a:r>
            <a:endParaRPr lang="ru-RU" sz="4000" b="1" dirty="0"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39097" y="4937761"/>
            <a:ext cx="54376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Подготовила учитель МБОУ </a:t>
            </a:r>
            <a:r>
              <a:rPr lang="ru-RU" dirty="0" err="1" smtClean="0"/>
              <a:t>Лучесской</a:t>
            </a:r>
            <a:r>
              <a:rPr lang="ru-RU" dirty="0" smtClean="0"/>
              <a:t> основной</a:t>
            </a:r>
          </a:p>
          <a:p>
            <a:r>
              <a:rPr lang="ru-RU" dirty="0" smtClean="0"/>
              <a:t>Школы </a:t>
            </a:r>
            <a:r>
              <a:rPr lang="ru-RU" dirty="0" err="1" smtClean="0"/>
              <a:t>им.В.Ф.Михалькова</a:t>
            </a:r>
            <a:endParaRPr lang="ru-RU" dirty="0" smtClean="0"/>
          </a:p>
          <a:p>
            <a:r>
              <a:rPr lang="ru-RU" dirty="0" err="1" smtClean="0"/>
              <a:t>Бодунова</a:t>
            </a:r>
            <a:r>
              <a:rPr lang="ru-RU" dirty="0" smtClean="0"/>
              <a:t> М.В.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69916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61" y="1110342"/>
            <a:ext cx="9562011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dirty="0" smtClean="0"/>
              <a:t>Прием </a:t>
            </a:r>
            <a:r>
              <a:rPr lang="ru-RU" sz="3200" b="1" dirty="0"/>
              <a:t>«Ассоциация</a:t>
            </a:r>
            <a:r>
              <a:rPr lang="ru-RU" sz="3200" b="1" dirty="0" smtClean="0"/>
              <a:t>»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К теме или конкретному понятию урока нужно выписать в столбик </a:t>
            </a:r>
          </a:p>
          <a:p>
            <a:r>
              <a:rPr lang="ru-RU" sz="2400" dirty="0"/>
              <a:t>слова-ассоциации. Выход будет следующим:</a:t>
            </a:r>
          </a:p>
          <a:p>
            <a:r>
              <a:rPr lang="ru-RU" sz="2400" dirty="0"/>
              <a:t> если ряд получился сравнительно правильным и достаточным, дать задание </a:t>
            </a:r>
          </a:p>
          <a:p>
            <a:r>
              <a:rPr lang="ru-RU" sz="2400" dirty="0"/>
              <a:t>составить определение, используя записанные слова; затем выслушать, сравнить со </a:t>
            </a:r>
          </a:p>
          <a:p>
            <a:r>
              <a:rPr lang="ru-RU" sz="2400" dirty="0"/>
              <a:t>словарным вариантом, можно добавить новые слова в ассоциативный ряд;</a:t>
            </a:r>
          </a:p>
          <a:p>
            <a:r>
              <a:rPr lang="ru-RU" sz="2400" dirty="0"/>
              <a:t> оставить запись на доске, объяснить новую тему, в конце урока вернуться, </a:t>
            </a:r>
          </a:p>
          <a:p>
            <a:r>
              <a:rPr lang="ru-RU" sz="2400" dirty="0"/>
              <a:t>что-либо добавить или стереть.</a:t>
            </a:r>
          </a:p>
        </p:txBody>
      </p:sp>
    </p:spTree>
    <p:extLst>
      <p:ext uri="{BB962C8B-B14F-4D97-AF65-F5344CB8AC3E}">
        <p14:creationId xmlns:p14="http://schemas.microsoft.com/office/powerpoint/2010/main" val="1073821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14847" y="1319348"/>
            <a:ext cx="920931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2. Приём </a:t>
            </a:r>
            <a:r>
              <a:rPr lang="ru-RU" sz="3200" b="1" dirty="0"/>
              <a:t>“Шаг за шагом”</a:t>
            </a:r>
            <a:endParaRPr lang="ru-RU" sz="3200" dirty="0"/>
          </a:p>
          <a:p>
            <a:r>
              <a:rPr lang="ru-RU" sz="2800" dirty="0"/>
              <a:t>Описание: приём интерактивного обучения. Используется для активизации </a:t>
            </a:r>
          </a:p>
          <a:p>
            <a:r>
              <a:rPr lang="ru-RU" sz="2800" dirty="0"/>
              <a:t>полученных ранее знаний.</a:t>
            </a:r>
          </a:p>
          <a:p>
            <a:r>
              <a:rPr lang="ru-RU" sz="2800" dirty="0"/>
              <a:t>Ученики, шагая к доске, на каждый шаг называют термин, понятие, явление и </a:t>
            </a:r>
          </a:p>
          <a:p>
            <a:r>
              <a:rPr lang="ru-RU" sz="2800" dirty="0"/>
              <a:t>т.д. из изученного ранее материала.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8856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85108" y="1711233"/>
            <a:ext cx="984939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III</a:t>
            </a:r>
            <a:r>
              <a:rPr lang="ru-RU" sz="5400" b="1" dirty="0"/>
              <a:t>. </a:t>
            </a:r>
            <a:r>
              <a:rPr lang="ru-RU" sz="5400" b="1" u="sng" dirty="0"/>
              <a:t>Приемы графической переработки учебного материала</a:t>
            </a:r>
            <a:endParaRPr lang="ru-RU" sz="5400" u="sng" dirty="0"/>
          </a:p>
        </p:txBody>
      </p:sp>
    </p:spTree>
    <p:extLst>
      <p:ext uri="{BB962C8B-B14F-4D97-AF65-F5344CB8AC3E}">
        <p14:creationId xmlns:p14="http://schemas.microsoft.com/office/powerpoint/2010/main" val="1362030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5451" y="1532714"/>
            <a:ext cx="6548845" cy="43467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06287" y="1005840"/>
            <a:ext cx="9575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1.Прием «Составление кластера»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798478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7280" y="1018902"/>
            <a:ext cx="994083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2.Приём «Опорный конспект» или «Конкурс шпаргалок»  </a:t>
            </a:r>
          </a:p>
          <a:p>
            <a:r>
              <a:rPr lang="ru-RU" sz="2400" dirty="0"/>
              <a:t>Ученик может отвечать по подготовленной дома «шпаргалке», если:</a:t>
            </a:r>
          </a:p>
          <a:p>
            <a:r>
              <a:rPr lang="ru-RU" sz="2400" dirty="0"/>
              <a:t>1) «шпаргалка» оформлена на листе бумаги форматом А4;</a:t>
            </a:r>
          </a:p>
          <a:p>
            <a:r>
              <a:rPr lang="ru-RU" sz="2400" dirty="0"/>
              <a:t>2) в шпаргалке нет текста, а информация представлена отдельными словами, </a:t>
            </a:r>
          </a:p>
          <a:p>
            <a:r>
              <a:rPr lang="ru-RU" sz="2400" dirty="0"/>
              <a:t>условными знаками, схематичными рисунками, стрелками, расположением единиц </a:t>
            </a:r>
          </a:p>
          <a:p>
            <a:r>
              <a:rPr lang="ru-RU" sz="2400" dirty="0"/>
              <a:t>информации относительно друг друга;</a:t>
            </a:r>
          </a:p>
          <a:p>
            <a:r>
              <a:rPr lang="ru-RU" sz="2400" dirty="0"/>
              <a:t>3) количество слов и других единиц информации соответствует принятым </a:t>
            </a:r>
          </a:p>
          <a:p>
            <a:r>
              <a:rPr lang="ru-RU" sz="2400" dirty="0"/>
              <a:t>условиям (например, на листе может быть не больше 10 слов, трех условных знаков, </a:t>
            </a:r>
            <a:r>
              <a:rPr lang="ru-RU" sz="2400" dirty="0" smtClean="0"/>
              <a:t>семи </a:t>
            </a:r>
            <a:r>
              <a:rPr lang="ru-RU" sz="2400" dirty="0"/>
              <a:t>стрелок или линий).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971140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6103" y="1489165"/>
            <a:ext cx="907868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/>
              <a:t>IV</a:t>
            </a:r>
            <a:r>
              <a:rPr lang="ru-RU" sz="5400" b="1" dirty="0" smtClean="0"/>
              <a:t>. </a:t>
            </a:r>
            <a:r>
              <a:rPr lang="ru-RU" sz="5400" b="1" u="sng" dirty="0" smtClean="0"/>
              <a:t>Приемы</a:t>
            </a:r>
            <a:r>
              <a:rPr lang="ru-RU" sz="5400" b="1" u="sng" dirty="0"/>
              <a:t>, используемые при групповой работе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743498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8721" y="1267096"/>
            <a:ext cx="94444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1.Приём «Корзина» идей, понятий….</a:t>
            </a:r>
            <a:endParaRPr lang="ru-RU" sz="2800" dirty="0"/>
          </a:p>
          <a:p>
            <a:r>
              <a:rPr lang="ru-RU" sz="2800" dirty="0"/>
              <a:t>Это прием организации индивидуальной и групповой работы </a:t>
            </a:r>
          </a:p>
          <a:p>
            <a:r>
              <a:rPr lang="ru-RU" sz="2800" dirty="0"/>
              <a:t>учащихся на начальной стадии урока, когда идет актуализация имеющегося у них </a:t>
            </a:r>
          </a:p>
          <a:p>
            <a:r>
              <a:rPr lang="ru-RU" sz="2800" dirty="0"/>
              <a:t>опыта и знаний, он позволяет выяснить все, что знают или думают ученики по </a:t>
            </a:r>
          </a:p>
          <a:p>
            <a:r>
              <a:rPr lang="ru-RU" sz="2800" dirty="0"/>
              <a:t>обсуждаемой теме урока. На доске - корзина, в которой условно будет собрано все </a:t>
            </a:r>
          </a:p>
          <a:p>
            <a:r>
              <a:rPr lang="ru-RU" sz="2800" dirty="0"/>
              <a:t>то, что все ученики вместе знают об изучаемой теме.</a:t>
            </a:r>
          </a:p>
        </p:txBody>
      </p:sp>
    </p:spTree>
    <p:extLst>
      <p:ext uri="{BB962C8B-B14F-4D97-AF65-F5344CB8AC3E}">
        <p14:creationId xmlns:p14="http://schemas.microsoft.com/office/powerpoint/2010/main" val="4036200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7909" y="1058092"/>
            <a:ext cx="9627325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2.Прием «Письмо по кругу</a:t>
            </a:r>
            <a:r>
              <a:rPr lang="ru-RU" sz="3200" b="1" dirty="0" smtClean="0"/>
              <a:t>»     </a:t>
            </a:r>
          </a:p>
          <a:p>
            <a:r>
              <a:rPr lang="ru-RU" sz="2400" dirty="0"/>
              <a:t>Класс делится на </a:t>
            </a:r>
            <a:r>
              <a:rPr lang="ru-RU" sz="2400" dirty="0" smtClean="0"/>
              <a:t>группы. У </a:t>
            </a:r>
            <a:r>
              <a:rPr lang="ru-RU" sz="2400" dirty="0"/>
              <a:t>каждого ученика должен </a:t>
            </a:r>
          </a:p>
          <a:p>
            <a:r>
              <a:rPr lang="ru-RU" sz="2400" dirty="0"/>
              <a:t>быть лист бумаги. Предлагаю детям записать одно-два предложения по </a:t>
            </a:r>
          </a:p>
          <a:p>
            <a:r>
              <a:rPr lang="ru-RU" sz="2400" dirty="0"/>
              <a:t>определенной теме. Затем листы передаются по часовой стрелке. Каждый должен </a:t>
            </a:r>
          </a:p>
          <a:p>
            <a:r>
              <a:rPr lang="ru-RU" sz="2400" dirty="0"/>
              <a:t>прочитать написанное и продолжить записи. Так продолжается, пока лист не </a:t>
            </a:r>
          </a:p>
          <a:p>
            <a:r>
              <a:rPr lang="ru-RU" sz="2400" dirty="0"/>
              <a:t>вернется к первому автору. Затем слово предоставляется одному ученику, который </a:t>
            </a:r>
          </a:p>
          <a:p>
            <a:r>
              <a:rPr lang="ru-RU" sz="2400" dirty="0"/>
              <a:t>вслух читает записи. Остальные дополняют, если не прозвучало то, что они считают </a:t>
            </a:r>
          </a:p>
          <a:p>
            <a:r>
              <a:rPr lang="ru-RU" sz="2400" dirty="0"/>
              <a:t>важным.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381123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4034" y="1332410"/>
            <a:ext cx="940525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3.Приём «Лови ошибку</a:t>
            </a:r>
            <a:r>
              <a:rPr lang="ru-RU" sz="2400" b="1" dirty="0" smtClean="0"/>
              <a:t>»   </a:t>
            </a:r>
          </a:p>
          <a:p>
            <a:r>
              <a:rPr lang="ru-RU" sz="2400" b="1" dirty="0" smtClean="0"/>
              <a:t>  </a:t>
            </a:r>
            <a:r>
              <a:rPr lang="ru-RU" sz="2400" dirty="0"/>
              <a:t>Учитель предлагает учащимся информацию, содержащую неизвестное </a:t>
            </a:r>
          </a:p>
          <a:p>
            <a:r>
              <a:rPr lang="ru-RU" sz="2400" dirty="0"/>
              <a:t>количество ошибок. Учащиеся ищут ошибку группой или индивидуально, спорят, </a:t>
            </a:r>
          </a:p>
          <a:p>
            <a:r>
              <a:rPr lang="ru-RU" sz="2400" dirty="0"/>
              <a:t>совещаются. Придя к определенному мнению, группа выбирает спикера. Спикер </a:t>
            </a:r>
          </a:p>
          <a:p>
            <a:r>
              <a:rPr lang="ru-RU" sz="2400" dirty="0"/>
              <a:t>передает результаты учителю или оглашает задание и результат его решения перед </a:t>
            </a:r>
          </a:p>
          <a:p>
            <a:r>
              <a:rPr lang="ru-RU" sz="2400" dirty="0"/>
              <a:t>всем классом. </a:t>
            </a:r>
          </a:p>
        </p:txBody>
      </p:sp>
    </p:spTree>
    <p:extLst>
      <p:ext uri="{BB962C8B-B14F-4D97-AF65-F5344CB8AC3E}">
        <p14:creationId xmlns:p14="http://schemas.microsoft.com/office/powerpoint/2010/main" val="4096950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7098" y="1645920"/>
            <a:ext cx="96534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u="sng" dirty="0"/>
              <a:t>V</a:t>
            </a:r>
            <a:r>
              <a:rPr lang="ru-RU" sz="5400" b="1" u="sng" dirty="0"/>
              <a:t>.ПРИЕМЫ СМЫСЛОВОГО </a:t>
            </a:r>
            <a:r>
              <a:rPr lang="ru-RU" sz="5400" b="1" u="sng" dirty="0" smtClean="0"/>
              <a:t>ЧТЕНИЯ    </a:t>
            </a:r>
          </a:p>
          <a:p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36651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14400" y="1423851"/>
            <a:ext cx="106331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/>
              <a:t>Функциональная грамотность </a:t>
            </a:r>
            <a:r>
              <a:rPr lang="ru-RU" sz="3600" dirty="0"/>
              <a:t>- это способность человека использовать приобретенные в течение жизни </a:t>
            </a:r>
            <a:r>
              <a:rPr lang="ru-RU" sz="3600" dirty="0" smtClean="0"/>
              <a:t>знания, умения и навыки </a:t>
            </a:r>
            <a:r>
              <a:rPr lang="ru-RU" sz="3600" dirty="0"/>
              <a:t>для решения широкого диапазона жизненных задач в различных сферах человеческой деятельности, общения и социальных отношений.</a:t>
            </a:r>
          </a:p>
        </p:txBody>
      </p:sp>
    </p:spTree>
    <p:extLst>
      <p:ext uri="{BB962C8B-B14F-4D97-AF65-F5344CB8AC3E}">
        <p14:creationId xmlns:p14="http://schemas.microsoft.com/office/powerpoint/2010/main" val="2135898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45474" y="1149532"/>
            <a:ext cx="9431383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1</a:t>
            </a:r>
            <a:r>
              <a:rPr lang="ru-RU" sz="2800" dirty="0"/>
              <a:t>.</a:t>
            </a:r>
            <a:r>
              <a:rPr lang="ru-RU" sz="2800" b="1" dirty="0"/>
              <a:t>"Чтение в кружок"</a:t>
            </a:r>
            <a:endParaRPr lang="ru-RU" sz="2800" dirty="0"/>
          </a:p>
          <a:p>
            <a:r>
              <a:rPr lang="ru-RU" sz="2400" dirty="0"/>
              <a:t>Цель: управление процессом осмысления текста во время чтения.</a:t>
            </a:r>
          </a:p>
          <a:p>
            <a:r>
              <a:rPr lang="ru-RU" sz="2400" dirty="0"/>
              <a:t>Учитель озвучивает задание: "Мы начинаем по очереди читать текст по </a:t>
            </a:r>
          </a:p>
          <a:p>
            <a:r>
              <a:rPr lang="ru-RU" sz="2400" dirty="0"/>
              <a:t>абзацам. Наша задача – читать внимательно, задача слушающих – задавать чтецу </a:t>
            </a:r>
          </a:p>
          <a:p>
            <a:r>
              <a:rPr lang="ru-RU" sz="2400" dirty="0"/>
              <a:t>вопросы, чтобы проверить, понимает ли он читаемый текст. У нас есть только одна </a:t>
            </a:r>
          </a:p>
          <a:p>
            <a:r>
              <a:rPr lang="ru-RU" sz="2400" dirty="0"/>
              <a:t>копия текста, которую мы передаем следующему чтецу".</a:t>
            </a:r>
          </a:p>
          <a:p>
            <a:r>
              <a:rPr lang="ru-RU" sz="2400" dirty="0"/>
              <a:t>Слушающие задают вопросы по содержанию текста, читающий отвечает. Если </a:t>
            </a:r>
          </a:p>
          <a:p>
            <a:r>
              <a:rPr lang="ru-RU" sz="2400" dirty="0"/>
              <a:t>его ответ не верен или не точен, слушающие его поправляют.</a:t>
            </a:r>
          </a:p>
        </p:txBody>
      </p:sp>
    </p:spTree>
    <p:extLst>
      <p:ext uri="{BB962C8B-B14F-4D97-AF65-F5344CB8AC3E}">
        <p14:creationId xmlns:p14="http://schemas.microsoft.com/office/powerpoint/2010/main" val="110763951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6469" y="1149530"/>
            <a:ext cx="986245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 2."Чтение с остановками"</a:t>
            </a:r>
            <a:endParaRPr lang="ru-RU" sz="2800" dirty="0"/>
          </a:p>
          <a:p>
            <a:r>
              <a:rPr lang="ru-RU" sz="2800" dirty="0"/>
              <a:t>Цель: управление процессом осмысления текста во время чтения.</a:t>
            </a:r>
          </a:p>
          <a:p>
            <a:r>
              <a:rPr lang="ru-RU" sz="2800" dirty="0"/>
              <a:t>Учитель предлагает работать с текстом в следующем ключе: "Мы будем читать </a:t>
            </a:r>
          </a:p>
          <a:p>
            <a:r>
              <a:rPr lang="ru-RU" sz="2800" dirty="0"/>
              <a:t>текст с остановками, во время которых вам будут задаваться вопросы. Одни из них </a:t>
            </a:r>
          </a:p>
          <a:p>
            <a:r>
              <a:rPr lang="ru-RU" sz="2800" dirty="0"/>
              <a:t>направлены на проверку понимания, другие – на прогноз содержания последующего </a:t>
            </a:r>
          </a:p>
          <a:p>
            <a:r>
              <a:rPr lang="ru-RU" sz="2800" dirty="0"/>
              <a:t>отрывка".</a:t>
            </a:r>
          </a:p>
        </p:txBody>
      </p:sp>
    </p:spTree>
    <p:extLst>
      <p:ext uri="{BB962C8B-B14F-4D97-AF65-F5344CB8AC3E}">
        <p14:creationId xmlns:p14="http://schemas.microsoft.com/office/powerpoint/2010/main" val="31075597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3851" y="1240970"/>
            <a:ext cx="957507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</a:t>
            </a:r>
            <a:r>
              <a:rPr lang="ru-RU" sz="2800" b="1" dirty="0"/>
              <a:t>3."Чтение с пометками"</a:t>
            </a:r>
            <a:endParaRPr lang="ru-RU" sz="2800" dirty="0"/>
          </a:p>
          <a:p>
            <a:r>
              <a:rPr lang="ru-RU" sz="2800" dirty="0" smtClean="0"/>
              <a:t>Учитель </a:t>
            </a:r>
            <a:r>
              <a:rPr lang="ru-RU" sz="2800" dirty="0"/>
              <a:t>дает ученикам задание написать на полях значками информацию по </a:t>
            </a:r>
          </a:p>
          <a:p>
            <a:r>
              <a:rPr lang="ru-RU" sz="2800" dirty="0"/>
              <a:t>следующему алгоритму:</a:t>
            </a:r>
          </a:p>
          <a:p>
            <a:r>
              <a:rPr lang="ru-RU" sz="2800" dirty="0"/>
              <a:t>v Знакомая информация</a:t>
            </a:r>
          </a:p>
          <a:p>
            <a:r>
              <a:rPr lang="ru-RU" sz="2800" dirty="0"/>
              <a:t>+ Новая информация</a:t>
            </a:r>
          </a:p>
          <a:p>
            <a:r>
              <a:rPr lang="ru-RU" sz="2800" dirty="0"/>
              <a:t>-- Я думал (думала) иначе</a:t>
            </a:r>
          </a:p>
          <a:p>
            <a:r>
              <a:rPr lang="ru-RU" sz="2800" dirty="0"/>
              <a:t>? Это меня заинтересовало (удивило), хочу узнать больше</a:t>
            </a:r>
          </a:p>
        </p:txBody>
      </p:sp>
    </p:spTree>
    <p:extLst>
      <p:ext uri="{BB962C8B-B14F-4D97-AF65-F5344CB8AC3E}">
        <p14:creationId xmlns:p14="http://schemas.microsoft.com/office/powerpoint/2010/main" val="339753074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6286" y="1606732"/>
            <a:ext cx="947057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348040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54925" y="966651"/>
            <a:ext cx="7302137" cy="41801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функциональной грамотности.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1.  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Читательская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  Математическая грамотность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3.  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Естественнонаучная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4.  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Финансовая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грамотность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5.   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Глобальные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компетенции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88645" algn="just">
              <a:lnSpc>
                <a:spcPct val="115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6.   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Креативное </a:t>
            </a:r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мышление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8482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2228" y="1489166"/>
            <a:ext cx="9222377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sz="3200" b="1" dirty="0"/>
              <a:t>Читательская грамотность</a:t>
            </a:r>
            <a:r>
              <a:rPr lang="ru-RU" sz="3200" dirty="0"/>
              <a:t> – это способность к чтению и пониманию учебных текстов, умение извлекать информацию из текста, интерпретировать, использовать ее при решении учебных, учебно-практических задач и в повседневной жизни.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94434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2229" y="1319350"/>
            <a:ext cx="876517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/>
              <a:t>ПРИЁМЫ ФОРМИРОВАНИЯ ЧИТАТЕЛЬСКОЙ ГРАМОТНОСТИ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973493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55371" y="1280161"/>
            <a:ext cx="698862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Times New Roman" panose="02020603050405020304" pitchFamily="18" charset="0"/>
              <a:buAutoNum type="romanUcPeriod"/>
            </a:pPr>
            <a:r>
              <a:rPr lang="ru-RU" sz="4800" b="1" u="sng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Приёмы работы с текстом при изучении нового материала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8494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63040" y="1240971"/>
            <a:ext cx="9196251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1 Приём «Письмо с дырками (пробелами</a:t>
            </a:r>
            <a:r>
              <a:rPr lang="ru-RU" b="1" dirty="0" smtClean="0"/>
              <a:t>)»  .</a:t>
            </a:r>
          </a:p>
          <a:p>
            <a:r>
              <a:rPr lang="ru-RU" u="sng" dirty="0" smtClean="0"/>
              <a:t>При знакомстве с порядком морфологического разбора</a:t>
            </a:r>
            <a:r>
              <a:rPr lang="ru-RU" dirty="0" smtClean="0"/>
              <a:t>.</a:t>
            </a:r>
          </a:p>
          <a:p>
            <a:r>
              <a:rPr lang="ru-RU" dirty="0"/>
              <a:t>Составление рассказа о существительном по опорным словам. (6 класс)</a:t>
            </a:r>
          </a:p>
          <a:p>
            <a:r>
              <a:rPr lang="ru-RU" dirty="0"/>
              <a:t>1) Имя существительное обозначает…</a:t>
            </a:r>
          </a:p>
          <a:p>
            <a:r>
              <a:rPr lang="ru-RU" dirty="0"/>
              <a:t>Отвечает на вопросы…</a:t>
            </a:r>
          </a:p>
          <a:p>
            <a:r>
              <a:rPr lang="ru-RU" dirty="0"/>
              <a:t>Начальная форма имени существительного - … падеж…числа.</a:t>
            </a:r>
          </a:p>
          <a:p>
            <a:r>
              <a:rPr lang="ru-RU" dirty="0"/>
              <a:t>2) Имена существительные имеют следующие постоянные признаки:</a:t>
            </a:r>
          </a:p>
          <a:p>
            <a:r>
              <a:rPr lang="ru-RU" dirty="0"/>
              <a:t>… или ….</a:t>
            </a:r>
          </a:p>
          <a:p>
            <a:r>
              <a:rPr lang="ru-RU" dirty="0"/>
              <a:t>… или …</a:t>
            </a:r>
          </a:p>
          <a:p>
            <a:r>
              <a:rPr lang="ru-RU" dirty="0"/>
              <a:t>Относятся к … или …, или … роду, к … , или … , или ….. склонению.</a:t>
            </a:r>
          </a:p>
          <a:p>
            <a:r>
              <a:rPr lang="ru-RU" dirty="0"/>
              <a:t>Имена существительные имеют следующие непостоянные признаки:….</a:t>
            </a:r>
          </a:p>
          <a:p>
            <a:r>
              <a:rPr lang="ru-RU" dirty="0"/>
              <a:t>Существительные изменяются по … и … .</a:t>
            </a:r>
          </a:p>
          <a:p>
            <a:r>
              <a:rPr lang="ru-RU" dirty="0"/>
              <a:t>3) В предложении имя существительное может быть как …, … , … , … , … 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7093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37360" y="1306287"/>
            <a:ext cx="1000614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2.Приём «Верите ли вы </a:t>
            </a:r>
            <a:r>
              <a:rPr lang="ru-RU" sz="2800" b="1" dirty="0" smtClean="0"/>
              <a:t>…»  </a:t>
            </a:r>
          </a:p>
          <a:p>
            <a:r>
              <a:rPr lang="ru-RU" sz="2800" dirty="0"/>
              <a:t>П</a:t>
            </a:r>
            <a:r>
              <a:rPr lang="ru-RU" sz="2800" dirty="0" smtClean="0"/>
              <a:t>ри </a:t>
            </a:r>
            <a:r>
              <a:rPr lang="ru-RU" sz="2800" dirty="0"/>
              <a:t>знакомстве с причастием (7 класс):</a:t>
            </a:r>
          </a:p>
          <a:p>
            <a:r>
              <a:rPr lang="ru-RU" sz="2800" dirty="0"/>
              <a:t>Причастие - это самостоятельная часть речи.</a:t>
            </a:r>
          </a:p>
          <a:p>
            <a:r>
              <a:rPr lang="ru-RU" sz="2800" dirty="0"/>
              <a:t>Причастия совмещают в себе признаки глагола и прилагательного.</a:t>
            </a:r>
          </a:p>
          <a:p>
            <a:r>
              <a:rPr lang="ru-RU" sz="2800" dirty="0"/>
              <a:t>Причастия бывают 1 и 2 спряжения.</a:t>
            </a:r>
          </a:p>
          <a:p>
            <a:r>
              <a:rPr lang="ru-RU" sz="2800" dirty="0"/>
              <a:t>Причастия бывают совершенного и несовершенного вида.</a:t>
            </a:r>
          </a:p>
          <a:p>
            <a:r>
              <a:rPr lang="ru-RU" sz="2800" dirty="0"/>
              <a:t>Причастия могут быть действительными и </a:t>
            </a:r>
            <a:r>
              <a:rPr lang="ru-RU" sz="2800" dirty="0" smtClean="0"/>
              <a:t>страдающими</a:t>
            </a: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254108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4034" y="1802675"/>
            <a:ext cx="9849395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800" b="1" u="sng" dirty="0" smtClean="0"/>
              <a:t>II</a:t>
            </a:r>
            <a:r>
              <a:rPr lang="ru-RU" sz="4800" b="1" u="sng" dirty="0" smtClean="0"/>
              <a:t>. Приемы </a:t>
            </a:r>
            <a:r>
              <a:rPr lang="ru-RU" sz="4800" b="1" u="sng" dirty="0"/>
              <a:t>активизации ранее полученных </a:t>
            </a:r>
            <a:r>
              <a:rPr lang="ru-RU" sz="4800" b="1" u="sng" dirty="0" smtClean="0"/>
              <a:t>знаний</a:t>
            </a:r>
          </a:p>
          <a:p>
            <a:pPr lv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38145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180</TotalTime>
  <Words>880</Words>
  <Application>Microsoft Office PowerPoint</Application>
  <PresentationFormat>Широкоэкранный</PresentationFormat>
  <Paragraphs>103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Calibri</vt:lpstr>
      <vt:lpstr>Garamond</vt:lpstr>
      <vt:lpstr>Times New Roman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Windows</dc:creator>
  <cp:lastModifiedBy>User Windows</cp:lastModifiedBy>
  <cp:revision>11</cp:revision>
  <dcterms:created xsi:type="dcterms:W3CDTF">2023-01-28T10:54:38Z</dcterms:created>
  <dcterms:modified xsi:type="dcterms:W3CDTF">2023-01-28T13:55:02Z</dcterms:modified>
</cp:coreProperties>
</file>