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6"/>
  </p:notesMasterIdLst>
  <p:sldIdLst>
    <p:sldId id="256" r:id="rId2"/>
    <p:sldId id="318" r:id="rId3"/>
    <p:sldId id="324" r:id="rId4"/>
    <p:sldId id="31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08BC"/>
    <a:srgbClr val="0617BA"/>
    <a:srgbClr val="15688D"/>
    <a:srgbClr val="149AAC"/>
    <a:srgbClr val="6699FF"/>
    <a:srgbClr val="CCECFF"/>
    <a:srgbClr val="FF5D5D"/>
    <a:srgbClr val="60987E"/>
    <a:srgbClr val="826300"/>
    <a:srgbClr val="3E1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06" autoAdjust="0"/>
    <p:restoredTop sz="80961" autoAdjust="0"/>
  </p:normalViewPr>
  <p:slideViewPr>
    <p:cSldViewPr>
      <p:cViewPr>
        <p:scale>
          <a:sx n="77" d="100"/>
          <a:sy n="77" d="100"/>
        </p:scale>
        <p:origin x="-1776" y="-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2D245-53AD-4DF5-BDA1-FD16EEDD7252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652B7C-4558-4EBC-AD79-FA636EB5D7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726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52B7C-4558-4EBC-AD79-FA636EB5D71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896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652B7C-4558-4EBC-AD79-FA636EB5D71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270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audio" Target="file:///C:\Users\305\Downloads\prosto-muzyka-bez-slov-muzyka-bez-slov.mp3" TargetMode="External"/><Relationship Id="rId7" Type="http://schemas.openxmlformats.org/officeDocument/2006/relationships/image" Target="../media/image6.jpe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5.jpeg"/><Relationship Id="rId5" Type="http://schemas.openxmlformats.org/officeDocument/2006/relationships/notesSlide" Target="../notesSlides/notesSlide1.xml"/><Relationship Id="rId10" Type="http://schemas.openxmlformats.org/officeDocument/2006/relationships/image" Target="../media/image9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1620688" y="2495"/>
            <a:ext cx="12385376" cy="233910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Презентация м</a:t>
            </a:r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астер-класса</a:t>
            </a:r>
          </a:p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3E1B59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Нетрадиционные техники рисования</a:t>
            </a:r>
          </a:p>
          <a:p>
            <a:pPr algn="ctr"/>
            <a:r>
              <a:rPr lang="ru-RU" sz="4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Техника «</a:t>
            </a:r>
            <a:r>
              <a:rPr lang="ru-RU" sz="4800" b="1" i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Э</a:t>
            </a:r>
            <a:r>
              <a:rPr lang="ru-RU" sz="4800" b="1" i="1" cap="none" spc="0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бру</a:t>
            </a:r>
            <a:r>
              <a:rPr lang="ru-RU" sz="4800" b="1" i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»</a:t>
            </a:r>
            <a:endParaRPr lang="ru-RU" sz="48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C000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463" y="2904951"/>
            <a:ext cx="2736304" cy="273630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838" y="2904951"/>
            <a:ext cx="2259297" cy="3016278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9961" y="2937325"/>
            <a:ext cx="3451735" cy="2527849"/>
          </a:xfrm>
          <a:prstGeom prst="rect">
            <a:avLst/>
          </a:prstGeom>
          <a:ln>
            <a:solidFill>
              <a:srgbClr val="002060"/>
            </a:solidFill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 prst="angle"/>
          </a:sp3d>
        </p:spPr>
      </p:pic>
      <p:sp>
        <p:nvSpPr>
          <p:cNvPr id="13" name="TextBox 12"/>
          <p:cNvSpPr txBox="1"/>
          <p:nvPr/>
        </p:nvSpPr>
        <p:spPr>
          <a:xfrm>
            <a:off x="2843808" y="5927782"/>
            <a:ext cx="56102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4C216D"/>
                </a:solidFill>
              </a:rPr>
              <a:t>Подготовила: воспитатель МАДОУ №26 «Кораблик детства» отд. 26  Перепелова М.В.</a:t>
            </a:r>
            <a:endParaRPr lang="ru-RU" sz="2000" b="1" dirty="0"/>
          </a:p>
        </p:txBody>
      </p:sp>
      <p:pic>
        <p:nvPicPr>
          <p:cNvPr id="2" name="Instrumentalnaya_Arabskaya_Muzykaochen_Krasivaya_-_(uzimusic.ru)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 cstate="print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  <p:pic>
        <p:nvPicPr>
          <p:cNvPr id="12" name="prosto-muzyka-bez-slov-muzyka-bez-slov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2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48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25203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37879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364" b="30229"/>
          <a:stretch/>
        </p:blipFill>
        <p:spPr>
          <a:xfrm>
            <a:off x="0" y="4717086"/>
            <a:ext cx="4223878" cy="2107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761" y="323350"/>
            <a:ext cx="1747239" cy="17504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19422" y="11612"/>
            <a:ext cx="7516688" cy="680068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000" dirty="0" smtClean="0">
                <a:solidFill>
                  <a:srgbClr val="0408BC"/>
                </a:solidFill>
              </a:rPr>
              <a:t>   </a:t>
            </a:r>
            <a:r>
              <a:rPr lang="ru-RU" b="1" dirty="0" smtClean="0">
                <a:solidFill>
                  <a:srgbClr val="0617BA"/>
                </a:solidFill>
              </a:rPr>
              <a:t>Задачи мастер-класса</a:t>
            </a:r>
            <a:endParaRPr lang="ru-RU" b="1" dirty="0">
              <a:solidFill>
                <a:srgbClr val="0617BA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12150" y="907809"/>
            <a:ext cx="820891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Образовательные:</a:t>
            </a:r>
          </a:p>
          <a:p>
            <a:pPr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Познакомить с нетрадиционной техникой рисования – «</a:t>
            </a:r>
            <a:r>
              <a:rPr lang="ru-RU" sz="2200" b="1" dirty="0" err="1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</a:t>
            </a:r>
            <a:r>
              <a:rPr lang="ru-RU" sz="2200" b="1" dirty="0" err="1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бру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algn="just">
              <a:buFont typeface="Wingdings" pitchFamily="2" charset="2"/>
              <a:buChar char="Ø"/>
            </a:pPr>
            <a:r>
              <a:rPr lang="ru-RU" sz="3000" b="1" dirty="0" smtClean="0">
                <a:solidFill>
                  <a:srgbClr val="FF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Развивающие:</a:t>
            </a:r>
          </a:p>
          <a:p>
            <a:pPr algn="just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Способствовать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развитию интереса к художественно-эстетической деятельности, развивать творческие способности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200" b="1" dirty="0" smtClean="0">
              <a:solidFill>
                <a:schemeClr val="accent5">
                  <a:lumMod val="75000"/>
                </a:schemeClr>
              </a:solidFill>
              <a:latin typeface="Arial" panose="020B0604020202020204" pitchFamily="34" charset="0"/>
              <a:ea typeface="Times New Roman" pitchFamily="18" charset="0"/>
              <a:cs typeface="Arial" panose="020B0604020202020204" pitchFamily="34" charset="0"/>
            </a:endParaRPr>
          </a:p>
          <a:p>
            <a:pPr>
              <a:buNone/>
            </a:pP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Развивать </a:t>
            </a: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желание экспериментировать в рисовании, проявляя яркие чувства и эмоции: радость, удивление.</a:t>
            </a:r>
          </a:p>
          <a:p>
            <a:pPr>
              <a:buFont typeface="Wingdings" pitchFamily="2" charset="2"/>
              <a:buChar char="Ø"/>
            </a:pPr>
            <a:r>
              <a:rPr lang="ru-RU" sz="30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Воспитательные:</a:t>
            </a:r>
          </a:p>
          <a:p>
            <a:pPr>
              <a:buNone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Вызвать интерес к изобразительной деятельности;</a:t>
            </a:r>
          </a:p>
          <a:p>
            <a:pPr>
              <a:buNone/>
            </a:pPr>
            <a:r>
              <a:rPr lang="ru-RU" sz="22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Воспитывать творческую самореализацию и индивидуальность.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995331" y="4029750"/>
            <a:ext cx="1804582" cy="385191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-28338" y="-497266"/>
            <a:ext cx="94685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 </a:t>
            </a:r>
            <a:endParaRPr lang="ru-RU" sz="54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84" y="-35601"/>
            <a:ext cx="9108215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Этапы рисования:</a:t>
            </a:r>
          </a:p>
          <a:p>
            <a:r>
              <a:rPr lang="ru-RU" b="1" dirty="0">
                <a:solidFill>
                  <a:srgbClr val="FF5D5D"/>
                </a:solidFill>
                <a:latin typeface="Arial" panose="020B0604020202020204" pitchFamily="34" charset="0"/>
              </a:rPr>
              <a:t>Шаг 1. Подготовка жидкости</a:t>
            </a:r>
          </a:p>
          <a:p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Приготовить негустой клейстер из крахмала и воды и дать ему </a:t>
            </a:r>
            <a:r>
              <a:rPr lang="ru-RU" b="1" dirty="0" err="1" smtClean="0">
                <a:solidFill>
                  <a:srgbClr val="111111"/>
                </a:solidFill>
                <a:latin typeface="Arial" panose="020B0604020202020204" pitchFamily="34" charset="0"/>
              </a:rPr>
              <a:t>остыть.Если</a:t>
            </a:r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 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на поверхности появились пузырьки положить на нее обычную газету на 15 – 30 секунд и </a:t>
            </a:r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убрать. Жидкость готова к применению. Можно взять молоко жирностью 3,2%.</a:t>
            </a:r>
          </a:p>
          <a:p>
            <a:r>
              <a:rPr lang="ru-RU" b="1" dirty="0" smtClean="0">
                <a:solidFill>
                  <a:srgbClr val="FF5D5D"/>
                </a:solidFill>
                <a:latin typeface="Arial" panose="020B0604020202020204" pitchFamily="34" charset="0"/>
              </a:rPr>
              <a:t>Шаг 2. Подготовка красок</a:t>
            </a:r>
          </a:p>
          <a:p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Для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 рисования можно использовать акриловые краски, разбавить их водой до жидкого состояния. Перед рисованием каждый раз нужную краску перемешивать, т. к. она оседает.</a:t>
            </a:r>
          </a:p>
          <a:p>
            <a:r>
              <a:rPr lang="ru-RU" b="1" dirty="0">
                <a:solidFill>
                  <a:srgbClr val="FF5D5D"/>
                </a:solidFill>
                <a:latin typeface="Arial" panose="020B0604020202020204" pitchFamily="34" charset="0"/>
              </a:rPr>
              <a:t>Шаг 3. Подготовка изобразительного материала</a:t>
            </a:r>
          </a:p>
          <a:p>
            <a:r>
              <a:rPr lang="ru-RU" b="1" u="sng" dirty="0">
                <a:solidFill>
                  <a:srgbClr val="111111"/>
                </a:solidFill>
                <a:latin typeface="Arial" panose="020B0604020202020204" pitchFamily="34" charset="0"/>
              </a:rPr>
              <a:t>Вам понадобятся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: лотки для </a:t>
            </a:r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жидкости, 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кисти, палочки или металлические спицы, краски, салфетки сухие и влажные, бумага акварельная, палитры.</a:t>
            </a:r>
          </a:p>
          <a:p>
            <a:r>
              <a:rPr lang="ru-RU" b="1" dirty="0">
                <a:solidFill>
                  <a:srgbClr val="FF5D5D"/>
                </a:solidFill>
                <a:latin typeface="Arial" panose="020B0604020202020204" pitchFamily="34" charset="0"/>
              </a:rPr>
              <a:t>Шаг 4. Рисование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В лоток </a:t>
            </a:r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наливается клейстер (молоко). 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Начинать рисовать нужно с фона, для этого набрать на кончик кисти краску и стряхнуть ее тихонько </a:t>
            </a:r>
            <a:r>
              <a:rPr lang="ru-RU" b="1" dirty="0" err="1" smtClean="0">
                <a:solidFill>
                  <a:srgbClr val="111111"/>
                </a:solidFill>
                <a:latin typeface="Arial" panose="020B0604020202020204" pitchFamily="34" charset="0"/>
              </a:rPr>
              <a:t>нажидкость</a:t>
            </a:r>
            <a:r>
              <a:rPr lang="ru-RU" b="1" dirty="0" smtClean="0">
                <a:solidFill>
                  <a:srgbClr val="111111"/>
                </a:solidFill>
                <a:latin typeface="Arial" panose="020B0604020202020204" pitchFamily="34" charset="0"/>
              </a:rPr>
              <a:t>, 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постукивая кистью о палец левой руки на высоте 5-6 см от поверхности. Затем на кончик палочки </a:t>
            </a:r>
            <a:r>
              <a:rPr lang="ru-RU" b="1" i="1" dirty="0">
                <a:solidFill>
                  <a:srgbClr val="111111"/>
                </a:solidFill>
                <a:latin typeface="Arial" panose="020B0604020202020204" pitchFamily="34" charset="0"/>
              </a:rPr>
              <a:t>(или спицы)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 набрать краску, и слегка прикоснуться поверхности воды </a:t>
            </a:r>
            <a:r>
              <a:rPr lang="ru-RU" b="1" i="1" dirty="0">
                <a:solidFill>
                  <a:srgbClr val="111111"/>
                </a:solidFill>
                <a:latin typeface="Arial" panose="020B0604020202020204" pitchFamily="34" charset="0"/>
              </a:rPr>
              <a:t>(можно поставить несколько точек в зависимости от задуманного)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. Далее воплощаем задуманное </a:t>
            </a:r>
            <a:r>
              <a:rPr lang="ru-RU" b="1" i="1" dirty="0">
                <a:solidFill>
                  <a:srgbClr val="111111"/>
                </a:solidFill>
                <a:latin typeface="Arial" panose="020B0604020202020204" pitchFamily="34" charset="0"/>
              </a:rPr>
              <a:t>(цветы, пейзаж, фон или еще что - то другое)</a:t>
            </a:r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b="1" dirty="0">
                <a:solidFill>
                  <a:srgbClr val="FF5D5D"/>
                </a:solidFill>
                <a:latin typeface="Arial" panose="020B0604020202020204" pitchFamily="34" charset="0"/>
              </a:rPr>
              <a:t>Шаг 5. Перенос рисунка на бумагу</a:t>
            </a:r>
          </a:p>
          <a:p>
            <a:r>
              <a:rPr lang="ru-RU" b="1" dirty="0">
                <a:solidFill>
                  <a:srgbClr val="111111"/>
                </a:solidFill>
                <a:latin typeface="Arial" panose="020B0604020202020204" pitchFamily="34" charset="0"/>
              </a:rPr>
              <a:t>Взять лист бумаги, соответствующий размеру лотка, аккуратно положить его на поверхность и подождать несколько минут, края начнут подниматься. Взять за края листа бумаги и поднять. Дать рисунку высохнуть.</a:t>
            </a:r>
            <a:endParaRPr lang="ru-RU" b="1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797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7983"/>
            <a:ext cx="77048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ебенку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нужен тот результат, который вызывает у него радость, изумление, удивление.</a:t>
            </a:r>
            <a:b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Восточная живопись является отличным способом развития моторики, творческого потенциала и воображения ребенка. Но не только детям </a:t>
            </a:r>
            <a:r>
              <a:rPr lang="ru-RU" sz="2400" b="1" dirty="0" err="1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эбру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может пойти на пользу, взрослые люди смогут избавиться от стресса и расслабиться, оставив все проблемы за границами водного полотна.</a:t>
            </a:r>
            <a:endParaRPr lang="ru-RU" sz="24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311191"/>
            <a:ext cx="5436096" cy="1308690"/>
          </a:xfrm>
          <a:prstGeom prst="rect">
            <a:avLst/>
          </a:prstGeom>
        </p:spPr>
      </p:pic>
      <p:pic>
        <p:nvPicPr>
          <p:cNvPr id="10" name="Picture 2" descr="http://im2-tub-ru.yandex.net/i?id=330349320-62-7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85133" y="54086"/>
            <a:ext cx="1258867" cy="1329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01798" y="64932"/>
            <a:ext cx="39910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Заключение</a:t>
            </a:r>
            <a:endParaRPr lang="ru-RU" sz="5400" b="1" cap="none" spc="0" dirty="0">
              <a:ln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9995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2541</TotalTime>
  <Words>102</Words>
  <Application>Microsoft Office PowerPoint</Application>
  <PresentationFormat>Экран (4:3)</PresentationFormat>
  <Paragraphs>29</Paragraphs>
  <Slides>4</Slides>
  <Notes>2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ИКТ  в ДОУ</dc:title>
  <dc:creator>Наталья</dc:creator>
  <cp:lastModifiedBy>Звоночки Группа</cp:lastModifiedBy>
  <cp:revision>174</cp:revision>
  <dcterms:created xsi:type="dcterms:W3CDTF">2015-11-25T07:28:41Z</dcterms:created>
  <dcterms:modified xsi:type="dcterms:W3CDTF">2023-02-02T13:25:37Z</dcterms:modified>
</cp:coreProperties>
</file>