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четная запись Майкрософт" initials="УзМ" lastIdx="1" clrIdx="0">
    <p:extLst>
      <p:ext uri="{19B8F6BF-5375-455C-9EA6-DF929625EA0E}">
        <p15:presenceInfo xmlns:p15="http://schemas.microsoft.com/office/powerpoint/2012/main" userId="d5c299e1fdf2c2a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hdphoto" Target="../media/hdphoto12.wdp"/><Relationship Id="rId7" Type="http://schemas.microsoft.com/office/2007/relationships/hdphoto" Target="../media/hdphoto1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microsoft.com/office/2007/relationships/hdphoto" Target="../media/hdphoto13.wdp"/><Relationship Id="rId4" Type="http://schemas.openxmlformats.org/officeDocument/2006/relationships/image" Target="../media/image19.png"/><Relationship Id="rId9" Type="http://schemas.microsoft.com/office/2007/relationships/hdphoto" Target="../media/hdphoto1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microsoft.com/office/2007/relationships/hdphoto" Target="../media/hdphoto11.wdp"/><Relationship Id="rId5" Type="http://schemas.microsoft.com/office/2007/relationships/hdphoto" Target="../media/hdphoto8.wdp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microsoft.com/office/2007/relationships/hdphoto" Target="../media/hdphoto10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2367" y="1458097"/>
            <a:ext cx="9007968" cy="4018803"/>
          </a:xfrm>
        </p:spPr>
        <p:txBody>
          <a:bodyPr/>
          <a:lstStyle/>
          <a:p>
            <a:r>
              <a:rPr lang="ru-RU" dirty="0" smtClean="0"/>
              <a:t>Доброе утро, ребята!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25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867" y="637759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Слог –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или несколько звуков, произнесенный одним выдыхательным толчком.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3678" y="3142736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kern="1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r>
              <a:rPr lang="ru-RU" sz="3600" kern="1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</a:t>
            </a:r>
            <a:r>
              <a:rPr lang="ru-RU" sz="3600" kern="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обязательно есть главный </a:t>
            </a:r>
            <a:r>
              <a:rPr lang="ru-RU" sz="3600" kern="1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звук</a:t>
            </a:r>
            <a:r>
              <a:rPr lang="ru-RU" sz="6000" kern="1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19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2755082" y="177115"/>
            <a:ext cx="6479533" cy="1482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597666" y="1927655"/>
            <a:ext cx="3946399" cy="1482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5651157" y="1532238"/>
            <a:ext cx="477794" cy="82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965092" y="1540476"/>
            <a:ext cx="477794" cy="82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Объект 2"/>
          <p:cNvSpPr txBox="1">
            <a:spLocks/>
          </p:cNvSpPr>
          <p:nvPr/>
        </p:nvSpPr>
        <p:spPr>
          <a:xfrm>
            <a:off x="-288561" y="2661764"/>
            <a:ext cx="4210010" cy="1482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9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3787346" y="2583505"/>
            <a:ext cx="2207502" cy="1482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9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2734962" y="3558746"/>
            <a:ext cx="1449860" cy="8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5" name="Равно 24"/>
          <p:cNvSpPr/>
          <p:nvPr/>
        </p:nvSpPr>
        <p:spPr>
          <a:xfrm>
            <a:off x="6058930" y="3268833"/>
            <a:ext cx="1075038" cy="579825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37623" y="2624341"/>
            <a:ext cx="3904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en-US" sz="9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9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614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0" grpId="0"/>
      <p:bldP spid="25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0352" y="670587"/>
            <a:ext cx="2702482" cy="338987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Болт</a:t>
            </a:r>
          </a:p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675043" y="3751537"/>
            <a:ext cx="3349153" cy="35935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Пламя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Нора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8143" y="94736"/>
            <a:ext cx="5116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ОДНОСЛОЖНЫЕ</a:t>
            </a:r>
            <a:endParaRPr lang="ru-RU" sz="4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7418" y="3183922"/>
            <a:ext cx="5116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ДВУСЛОЖНЫЕ</a:t>
            </a:r>
            <a:endParaRPr lang="ru-RU" sz="4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8290911" y="94736"/>
            <a:ext cx="3513912" cy="2689500"/>
            <a:chOff x="8570996" y="393823"/>
            <a:chExt cx="3876376" cy="2689500"/>
          </a:xfrm>
        </p:grpSpPr>
        <p:sp>
          <p:nvSpPr>
            <p:cNvPr id="7" name="Объект 2"/>
            <p:cNvSpPr txBox="1">
              <a:spLocks/>
            </p:cNvSpPr>
            <p:nvPr/>
          </p:nvSpPr>
          <p:spPr>
            <a:xfrm>
              <a:off x="8570996" y="393823"/>
              <a:ext cx="3452127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6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Корова</a:t>
              </a:r>
              <a:endPara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Объект 2"/>
            <p:cNvSpPr txBox="1">
              <a:spLocks/>
            </p:cNvSpPr>
            <p:nvPr/>
          </p:nvSpPr>
          <p:spPr>
            <a:xfrm>
              <a:off x="8570996" y="1293971"/>
              <a:ext cx="3452127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6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Молоток</a:t>
              </a:r>
              <a:endPara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бъект 2"/>
            <p:cNvSpPr txBox="1">
              <a:spLocks/>
            </p:cNvSpPr>
            <p:nvPr/>
          </p:nvSpPr>
          <p:spPr>
            <a:xfrm>
              <a:off x="8570996" y="2238946"/>
              <a:ext cx="3876376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6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Карандаш</a:t>
              </a:r>
              <a:endPara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800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293235" y="102974"/>
            <a:ext cx="5717533" cy="10420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МНОГОСЛОЖНЫЕ</a:t>
            </a:r>
            <a:endParaRPr lang="ru-RU" sz="44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084965" y="873212"/>
            <a:ext cx="3513912" cy="2689500"/>
            <a:chOff x="8570996" y="393823"/>
            <a:chExt cx="3876376" cy="2689500"/>
          </a:xfrm>
        </p:grpSpPr>
        <p:sp>
          <p:nvSpPr>
            <p:cNvPr id="8" name="Объект 2"/>
            <p:cNvSpPr txBox="1">
              <a:spLocks/>
            </p:cNvSpPr>
            <p:nvPr/>
          </p:nvSpPr>
          <p:spPr>
            <a:xfrm>
              <a:off x="8570996" y="393823"/>
              <a:ext cx="3452127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4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Корова</a:t>
              </a:r>
              <a:endPara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Объект 2"/>
            <p:cNvSpPr txBox="1">
              <a:spLocks/>
            </p:cNvSpPr>
            <p:nvPr/>
          </p:nvSpPr>
          <p:spPr>
            <a:xfrm>
              <a:off x="8570996" y="1293971"/>
              <a:ext cx="3452127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4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Молоток</a:t>
              </a:r>
              <a:endPara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Объект 2"/>
            <p:cNvSpPr txBox="1">
              <a:spLocks/>
            </p:cNvSpPr>
            <p:nvPr/>
          </p:nvSpPr>
          <p:spPr>
            <a:xfrm>
              <a:off x="8570996" y="2238946"/>
              <a:ext cx="3876376" cy="84437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20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8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Gill Sans MT" panose="020B0502020104020203" pitchFamily="34" charset="0"/>
                <a:buChar char="–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110000"/>
                </a:lnSpc>
                <a:spcBef>
                  <a:spcPts val="700"/>
                </a:spcBef>
                <a:buClr>
                  <a:schemeClr val="tx2"/>
                </a:buClr>
                <a:buFont typeface="Arial" panose="020B0604020202020204" pitchFamily="34" charset="0"/>
                <a:buChar char="•"/>
                <a:defRPr sz="1400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ru-RU" sz="48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Карандаш</a:t>
              </a:r>
              <a:endParaRPr lang="ru-RU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253591" y="3278355"/>
            <a:ext cx="5116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ДВУСЛОЖНЫЕ</a:t>
            </a:r>
            <a:endParaRPr lang="ru-RU" sz="4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960530" y="4047796"/>
            <a:ext cx="3349153" cy="35935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Пламя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Нора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5765" y="103771"/>
            <a:ext cx="5116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ОДНОСЛОЖНЫЕ</a:t>
            </a:r>
            <a:endParaRPr lang="ru-RU" sz="4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356" y="721054"/>
            <a:ext cx="6096000" cy="27094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</a:t>
            </a:r>
          </a:p>
          <a:p>
            <a:pPr lvl="0" algn="ctr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Болт</a:t>
            </a:r>
          </a:p>
          <a:p>
            <a:pPr lvl="0" algn="ctr" defTabSz="91440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</a:p>
        </p:txBody>
      </p:sp>
    </p:spTree>
    <p:extLst>
      <p:ext uri="{BB962C8B-B14F-4D97-AF65-F5344CB8AC3E}">
        <p14:creationId xmlns:p14="http://schemas.microsoft.com/office/powerpoint/2010/main" val="220463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5141" y="2284439"/>
            <a:ext cx="2859003" cy="1346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541741" y="2211862"/>
            <a:ext cx="2859003" cy="1346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Корпус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537706" y="4905632"/>
            <a:ext cx="2859003" cy="1346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Труба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3422349" y="626077"/>
            <a:ext cx="2859003" cy="1346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827770" y="4884692"/>
            <a:ext cx="2859003" cy="13468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2967207" y="427500"/>
            <a:ext cx="3171567" cy="1252152"/>
            <a:chOff x="6898953" y="424252"/>
            <a:chExt cx="3171567" cy="1252152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6898953" y="424252"/>
              <a:ext cx="3171567" cy="125215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90249" y="576308"/>
              <a:ext cx="27802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</a:t>
              </a:r>
              <a:r>
                <a:rPr lang="en-US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ла</a:t>
              </a:r>
              <a:endParaRPr lang="ru-RU" sz="5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068860" y="2286001"/>
            <a:ext cx="3171567" cy="1252152"/>
            <a:chOff x="3978876" y="3613159"/>
            <a:chExt cx="3171567" cy="125215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3978876" y="3613159"/>
              <a:ext cx="3171567" cy="125215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50719" y="3678195"/>
              <a:ext cx="304853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Мор</a:t>
              </a:r>
              <a:r>
                <a:rPr lang="en-US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ковь</a:t>
              </a:r>
              <a:endParaRPr lang="ru-RU" sz="5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229177" y="2099433"/>
            <a:ext cx="3171567" cy="1252152"/>
            <a:chOff x="7515206" y="411897"/>
            <a:chExt cx="3171567" cy="125215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7515206" y="411897"/>
              <a:ext cx="3171567" cy="125215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27769" y="576308"/>
              <a:ext cx="27802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</a:t>
              </a:r>
              <a:r>
                <a:rPr lang="en-US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пус</a:t>
              </a:r>
              <a:endParaRPr lang="ru-RU" sz="5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7346091" y="4677530"/>
            <a:ext cx="3171567" cy="1252152"/>
            <a:chOff x="5086866" y="3681969"/>
            <a:chExt cx="3171567" cy="1252152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5086866" y="3681969"/>
              <a:ext cx="3171567" cy="125215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8162" y="3838140"/>
              <a:ext cx="27802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</a:t>
              </a:r>
              <a:r>
                <a:rPr lang="en-US" sz="5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ло</a:t>
              </a:r>
              <a:r>
                <a:rPr lang="en-US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ва</a:t>
              </a:r>
              <a:endParaRPr lang="ru-RU" sz="5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079185" y="4793556"/>
            <a:ext cx="3171567" cy="1252152"/>
            <a:chOff x="3801644" y="3678195"/>
            <a:chExt cx="3171567" cy="125215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801644" y="3678195"/>
              <a:ext cx="3171567" cy="1252152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89236" y="3807248"/>
              <a:ext cx="278027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Тру</a:t>
              </a:r>
              <a:r>
                <a:rPr lang="en-US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54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ба</a:t>
              </a:r>
              <a:endParaRPr lang="ru-RU" sz="5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8" name="Прямая соединительная линия 27"/>
          <p:cNvCxnSpPr/>
          <p:nvPr/>
        </p:nvCxnSpPr>
        <p:spPr>
          <a:xfrm>
            <a:off x="1079185" y="3631324"/>
            <a:ext cx="3161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7302872" y="3507758"/>
            <a:ext cx="31612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55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7450" y="102975"/>
            <a:ext cx="5182074" cy="9267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слог</a:t>
            </a:r>
            <a:endParaRPr lang="ru-RU" sz="4800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90486" y="150854"/>
            <a:ext cx="4901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Закрытый слог</a:t>
            </a:r>
            <a:endParaRPr lang="ru-RU" sz="4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1087277" y="1384322"/>
            <a:ext cx="4629664" cy="3785652"/>
            <a:chOff x="934877" y="1231922"/>
            <a:chExt cx="4629664" cy="3785652"/>
          </a:xfrm>
        </p:grpSpPr>
        <p:sp>
          <p:nvSpPr>
            <p:cNvPr id="19" name="TextBox 18"/>
            <p:cNvSpPr txBox="1"/>
            <p:nvPr/>
          </p:nvSpPr>
          <p:spPr>
            <a:xfrm>
              <a:off x="934877" y="1231922"/>
              <a:ext cx="4629664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</a:t>
              </a:r>
              <a:r>
                <a:rPr lang="en-US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ло</a:t>
              </a:r>
              <a:r>
                <a:rPr lang="en-US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ва</a:t>
              </a:r>
              <a:endPara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4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Шко</a:t>
              </a:r>
              <a:r>
                <a:rPr lang="en-US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ла</a:t>
              </a:r>
            </a:p>
            <a:p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Тру</a:t>
              </a:r>
              <a:r>
                <a:rPr lang="en-US" sz="4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ба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318054" y="2010032"/>
              <a:ext cx="304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113005" y="1993556"/>
              <a:ext cx="304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915297" y="3472248"/>
              <a:ext cx="304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1684638" y="5017574"/>
              <a:ext cx="3048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7438768" y="1254892"/>
            <a:ext cx="3970637" cy="2585323"/>
            <a:chOff x="7438768" y="1254892"/>
            <a:chExt cx="3970637" cy="2585323"/>
          </a:xfrm>
        </p:grpSpPr>
        <p:sp>
          <p:nvSpPr>
            <p:cNvPr id="16" name="TextBox 15"/>
            <p:cNvSpPr txBox="1"/>
            <p:nvPr/>
          </p:nvSpPr>
          <p:spPr>
            <a:xfrm>
              <a:off x="7438768" y="1254892"/>
              <a:ext cx="3970637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Мор</a:t>
              </a:r>
              <a:r>
                <a:rPr lang="en-US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ковь</a:t>
              </a:r>
              <a:endPara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Кор</a:t>
              </a:r>
              <a:r>
                <a:rPr lang="en-US" sz="4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</a:t>
              </a:r>
              <a:r>
                <a:rPr lang="ru-RU" sz="4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пус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dirty="0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328454" y="1968843"/>
              <a:ext cx="304800" cy="82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8184292" y="3447535"/>
              <a:ext cx="304800" cy="82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8368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234104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Петух 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2180" y="1907061"/>
            <a:ext cx="5017317" cy="16022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</a:t>
            </a:r>
            <a:r>
              <a:rPr lang="en-US" sz="7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тух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6200795" y="1141145"/>
            <a:ext cx="280086" cy="67550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354497">
            <a:off x="4397975" y="2879823"/>
            <a:ext cx="280086" cy="1439818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911332">
            <a:off x="7977317" y="2879823"/>
            <a:ext cx="280086" cy="1439818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44223" y="2953583"/>
            <a:ext cx="102706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340838" y="2953583"/>
            <a:ext cx="131345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32396" y="4555841"/>
            <a:ext cx="4069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слог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2508" y="4501144"/>
            <a:ext cx="4069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Закрытый слог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6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7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503" y="3851190"/>
            <a:ext cx="5206787" cy="21624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Прочтём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 и посчитаем в нем все гласные звуки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8011" y="3286897"/>
            <a:ext cx="53051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kern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Разделим слово на слоги в соответствии с количеством гласных;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6277233" y="494270"/>
            <a:ext cx="48932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Проверим количество слогов с количеством гласных звуков.</a:t>
            </a:r>
          </a:p>
        </p:txBody>
      </p:sp>
    </p:spTree>
    <p:extLst>
      <p:ext uri="{BB962C8B-B14F-4D97-AF65-F5344CB8AC3E}">
        <p14:creationId xmlns:p14="http://schemas.microsoft.com/office/powerpoint/2010/main" val="10620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86 0.32292 L -0.2513 -0.315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8" y="-3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1.85185E-6 L 0.18789 -0.1414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88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3.33333E-6 L -0.22226 0.5525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20" y="2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9872" y="2096531"/>
            <a:ext cx="5116171" cy="11409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6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Варант</a:t>
            </a:r>
            <a:endParaRPr lang="ru-RU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7075829" y="2096531"/>
            <a:ext cx="5116171" cy="1140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Варант</a:t>
            </a:r>
            <a:endParaRPr lang="ru-RU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9872" y="3715264"/>
            <a:ext cx="417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</a:t>
            </a:r>
            <a:endParaRPr lang="ru-RU" sz="7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64618" y="3715264"/>
            <a:ext cx="417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endParaRPr lang="ru-RU" sz="72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1429" y="163950"/>
            <a:ext cx="8250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разбор слова на слоги и для переноса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36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119872" y="844380"/>
            <a:ext cx="5116171" cy="11409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6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Варант</a:t>
            </a:r>
            <a:endParaRPr lang="ru-RU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232348" y="844380"/>
            <a:ext cx="5116171" cy="1140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6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6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Варант</a:t>
            </a:r>
            <a:endParaRPr lang="ru-RU" sz="6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9872" y="2463113"/>
            <a:ext cx="417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en-US" sz="7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Кор-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79948" y="2463113"/>
            <a:ext cx="417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тель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Учи-</a:t>
            </a: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тель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53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5058" y="3560232"/>
            <a:ext cx="3258065" cy="235187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Декард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2207" y="201828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u="sng" kern="1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«Мало иметь хороший ум, главное – хорошо его применять»</a:t>
            </a:r>
            <a:endParaRPr lang="ru-RU" sz="6000" u="sng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778" y="3795419"/>
            <a:ext cx="4415316" cy="294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1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Оценим свою работу</a:t>
            </a:r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833" y="1575485"/>
            <a:ext cx="2956589" cy="272663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15722">
            <a:off x="4407805" y="924811"/>
            <a:ext cx="3344469" cy="3344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04570">
            <a:off x="8592126" y="1181862"/>
            <a:ext cx="2894693" cy="28303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800" b="63500" l="15867" r="741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6638"/>
            <a:ext cx="51435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800" b="63500" l="15867" r="741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45459" y="2037087"/>
            <a:ext cx="5143500" cy="6858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800" b="63500" l="15867" r="741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004837" y="1575485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046" y="234777"/>
            <a:ext cx="8672430" cy="6468387"/>
          </a:xfrm>
        </p:spPr>
      </p:pic>
    </p:spTree>
    <p:extLst>
      <p:ext uri="{BB962C8B-B14F-4D97-AF65-F5344CB8AC3E}">
        <p14:creationId xmlns:p14="http://schemas.microsoft.com/office/powerpoint/2010/main" val="270966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9110576" y="2345728"/>
            <a:ext cx="2057871" cy="201827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77604" y="2217736"/>
            <a:ext cx="2057871" cy="201827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6918" y="2178708"/>
            <a:ext cx="2057871" cy="201827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7705" y="2347786"/>
            <a:ext cx="2438873" cy="2228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9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ru-RU" sz="9600">
                <a:solidFill>
                  <a:schemeClr val="tx1"/>
                </a:solidFill>
              </a:rPr>
              <a:t>'</a:t>
            </a:r>
            <a:r>
              <a:rPr lang="en-US" sz="96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729208" y="2339344"/>
            <a:ext cx="2438873" cy="222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234144" y="2407207"/>
            <a:ext cx="2438873" cy="16393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ru-RU" sz="9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5689" y="4366056"/>
            <a:ext cx="5256214" cy="267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слова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гласного звука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«Ъ» и «Ь» знаков.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684533" y="4576120"/>
            <a:ext cx="5256214" cy="2673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согласных звуков.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171568" y="1281192"/>
            <a:ext cx="2426600" cy="8276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209930" y="1268328"/>
            <a:ext cx="2238870" cy="1077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57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4" grpId="0" animBg="1"/>
      <p:bldP spid="13" grpId="0" animBg="1"/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127012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6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Пропишите</a:t>
            </a:r>
            <a:endParaRPr lang="ru-RU" sz="6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589" y="1692562"/>
            <a:ext cx="10948913" cy="424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04" b="100000" l="831" r="97342">
                        <a14:foregroundMark x1="80565" y1="42105" x2="80565" y2="42105"/>
                        <a14:foregroundMark x1="85382" y1="37193" x2="85382" y2="37193"/>
                        <a14:foregroundMark x1="84385" y1="10175" x2="84385" y2="10175"/>
                        <a14:foregroundMark x1="68439" y1="60000" x2="68439" y2="60000"/>
                        <a14:foregroundMark x1="73256" y1="8070" x2="73256" y2="8070"/>
                        <a14:foregroundMark x1="87542" y1="9474" x2="87542" y2="9474"/>
                        <a14:foregroundMark x1="11296" y1="15088" x2="11296" y2="15088"/>
                        <a14:foregroundMark x1="60797" y1="75088" x2="60797" y2="7508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0489" y="3231476"/>
            <a:ext cx="5676344" cy="2714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421" l="61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6556" y="1520290"/>
            <a:ext cx="2991982" cy="25989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0537" y="4358129"/>
            <a:ext cx="2888001" cy="2310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65" y="201055"/>
            <a:ext cx="7096079" cy="201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86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286" b="98714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76" y="3944380"/>
            <a:ext cx="2699437" cy="2699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00" b="98667" l="0" r="99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044" y="2574324"/>
            <a:ext cx="3163329" cy="23724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0" b="99900" l="11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3784" y="3288957"/>
            <a:ext cx="3048000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7167" b="9833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794" y="2734962"/>
            <a:ext cx="4037570" cy="40375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9508" y="320244"/>
            <a:ext cx="4530811" cy="176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41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606" b="98739" l="2076" r="94994">
                        <a14:foregroundMark x1="13553" y1="36583" x2="13553" y2="36583"/>
                        <a14:foregroundMark x1="9035" y1="29931" x2="9035" y2="29931"/>
                        <a14:foregroundMark x1="5495" y1="33028" x2="5495" y2="33028"/>
                        <a14:foregroundMark x1="15751" y1="40138" x2="15751" y2="40138"/>
                        <a14:foregroundMark x1="16484" y1="33716" x2="16484" y2="33716"/>
                        <a14:foregroundMark x1="9646" y1="35206" x2="9646" y2="35206"/>
                        <a14:foregroundMark x1="5372" y1="37041" x2="5372" y2="37041"/>
                        <a14:foregroundMark x1="3663" y1="34518" x2="3663" y2="34518"/>
                        <a14:foregroundMark x1="15385" y1="41972" x2="15385" y2="41972"/>
                        <a14:foregroundMark x1="82662" y1="58716" x2="82662" y2="58716"/>
                        <a14:foregroundMark x1="80708" y1="60665" x2="80708" y2="60665"/>
                        <a14:foregroundMark x1="84860" y1="63761" x2="84860" y2="63761"/>
                        <a14:foregroundMark x1="88523" y1="62959" x2="88523" y2="62959"/>
                        <a14:foregroundMark x1="80830" y1="67317" x2="80830" y2="67317"/>
                        <a14:foregroundMark x1="11844" y1="38761" x2="11844" y2="387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1230" y="288324"/>
            <a:ext cx="1680110" cy="1788835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484004"/>
              </p:ext>
            </p:extLst>
          </p:nvPr>
        </p:nvGraphicFramePr>
        <p:xfrm>
          <a:off x="1358043" y="214365"/>
          <a:ext cx="9771277" cy="6705420"/>
        </p:xfrm>
        <a:graphic>
          <a:graphicData uri="http://schemas.openxmlformats.org/drawingml/2006/table">
            <a:tbl>
              <a:tblPr/>
              <a:tblGrid>
                <a:gridCol w="9771277"/>
              </a:tblGrid>
              <a:tr h="6705420">
                <a:tc>
                  <a:txBody>
                    <a:bodyPr/>
                    <a:lstStyle/>
                    <a:p>
                      <a:pPr marL="598170" indent="-228600"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букв слагают слоги,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из слогов - слова: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Два слога в слове НО-ГИ,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Три - в слове ГО-ЛО-ВА.</a:t>
                      </a:r>
                    </a:p>
                    <a:p>
                      <a:pPr marL="598170" indent="-228600"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Да, ГО-ЛО-ВА сложнее НОГ.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(Она длинней на целый слог.)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неё мы и начнем урок.</a:t>
                      </a:r>
                    </a:p>
                    <a:p>
                      <a:pPr marL="598170" indent="-228600"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Когда возьмём мы просто ГО,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 нас не выйдет </a:t>
                      </a:r>
                      <a:r>
                        <a:rPr lang="ru-RU" sz="3200" i="0" kern="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ничеГО</a:t>
                      </a: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 если к ГО прибавить ЛО...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ГО-ЛО - прочесть не </a:t>
                      </a:r>
                      <a:r>
                        <a:rPr lang="ru-RU" sz="3200" i="0" kern="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тяжеЛО</a:t>
                      </a: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наконец прибавим ВА...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Что вышло? Думай... ГО-ЛО-ВА!</a:t>
                      </a:r>
                    </a:p>
                    <a:p>
                      <a:pPr marL="598170" indent="-228600" algn="ctr">
                        <a:lnSpc>
                          <a:spcPct val="75000"/>
                        </a:lnSpc>
                        <a:spcAft>
                          <a:spcPts val="0"/>
                        </a:spcAft>
                      </a:pP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к СО прибавить ВА - СОВА,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к ДРО прибавим ВА - ДРОВА,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 к ТРА прибавить ВА - ТРАВА...</a:t>
                      </a:r>
                      <a:b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3200" i="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Так получаются СЛО-ВА.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05" b="99540" l="1558" r="99221">
                        <a14:foregroundMark x1="48961" y1="14368" x2="48961" y2="14368"/>
                        <a14:foregroundMark x1="57143" y1="13908" x2="57143" y2="13908"/>
                        <a14:foregroundMark x1="46623" y1="15402" x2="46623" y2="15402"/>
                        <a14:foregroundMark x1="55584" y1="15402" x2="55584" y2="1540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4376"/>
            <a:ext cx="1453927" cy="16427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99" b="89921" l="915" r="99739">
                        <a14:foregroundMark x1="53203" y1="29219" x2="53203" y2="29219"/>
                        <a14:foregroundMark x1="59739" y1="28539" x2="59739" y2="28539"/>
                        <a14:foregroundMark x1="56471" y1="18120" x2="56471" y2="18120"/>
                        <a14:foregroundMark x1="50458" y1="27973" x2="50458" y2="27973"/>
                        <a14:foregroundMark x1="57386" y1="26161" x2="57386" y2="26161"/>
                        <a14:backgroundMark x1="18170" y1="67497" x2="18170" y2="674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2096" y="2974284"/>
            <a:ext cx="1373968" cy="1585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89954" l="1908" r="97074">
                        <a14:foregroundMark x1="73664" y1="35912" x2="73664" y2="35912"/>
                        <a14:foregroundMark x1="65267" y1="34411" x2="65267" y2="34411"/>
                        <a14:foregroundMark x1="33206" y1="39261" x2="33206" y2="39261"/>
                        <a14:foregroundMark x1="35623" y1="48383" x2="35623" y2="48383"/>
                        <a14:foregroundMark x1="29771" y1="46420" x2="29771" y2="46420"/>
                        <a14:foregroundMark x1="33588" y1="51155" x2="33588" y2="51155"/>
                        <a14:foregroundMark x1="33969" y1="10855" x2="33969" y2="10855"/>
                        <a14:foregroundMark x1="32188" y1="11547" x2="32188" y2="11547"/>
                        <a14:foregroundMark x1="34478" y1="1155" x2="34478" y2="1155"/>
                        <a14:foregroundMark x1="43511" y1="346" x2="43511" y2="346"/>
                        <a14:foregroundMark x1="62468" y1="9584" x2="62468" y2="9584"/>
                        <a14:foregroundMark x1="78753" y1="6236" x2="78753" y2="6236"/>
                        <a14:foregroundMark x1="74809" y1="8314" x2="74809" y2="8314"/>
                        <a14:foregroundMark x1="83333" y1="6813" x2="83333" y2="6813"/>
                        <a14:foregroundMark x1="42494" y1="10624" x2="42494" y2="10624"/>
                        <a14:foregroundMark x1="43003" y1="15473" x2="43003" y2="15473"/>
                        <a14:foregroundMark x1="41476" y1="9584" x2="41476" y2="9584"/>
                        <a14:foregroundMark x1="40204" y1="10855" x2="40204" y2="10855"/>
                        <a14:foregroundMark x1="33333" y1="9584" x2="33333" y2="9584"/>
                        <a14:foregroundMark x1="43257" y1="9007" x2="43257" y2="9007"/>
                        <a14:foregroundMark x1="34987" y1="13510" x2="34987" y2="13510"/>
                        <a14:foregroundMark x1="35623" y1="14203" x2="35623" y2="14203"/>
                        <a14:foregroundMark x1="39186" y1="15935" x2="39186" y2="15935"/>
                        <a14:foregroundMark x1="11832" y1="42263" x2="11832" y2="42263"/>
                        <a14:foregroundMark x1="81170" y1="59931" x2="81170" y2="59931"/>
                        <a14:foregroundMark x1="86005" y1="59931" x2="86005" y2="59931"/>
                        <a14:foregroundMark x1="79389" y1="59931" x2="79389" y2="59931"/>
                        <a14:foregroundMark x1="83079" y1="59469" x2="83079" y2="59469"/>
                        <a14:foregroundMark x1="89059" y1="61316" x2="89059" y2="61316"/>
                        <a14:foregroundMark x1="92621" y1="63741" x2="92621" y2="63741"/>
                        <a14:foregroundMark x1="95293" y1="67552" x2="95293" y2="67552"/>
                        <a14:foregroundMark x1="91221" y1="62702" x2="91221" y2="62702"/>
                        <a14:foregroundMark x1="94148" y1="65704" x2="94148" y2="65704"/>
                        <a14:foregroundMark x1="91730" y1="75520" x2="91730" y2="75520"/>
                        <a14:foregroundMark x1="89440" y1="77367" x2="89440" y2="77367"/>
                        <a14:foregroundMark x1="80534" y1="70208" x2="80534" y2="70208"/>
                        <a14:foregroundMark x1="84097" y1="71940" x2="84097" y2="71940"/>
                        <a14:foregroundMark x1="85878" y1="74827" x2="85878" y2="74827"/>
                        <a14:foregroundMark x1="94148" y1="77252" x2="94148" y2="77252"/>
                        <a14:foregroundMark x1="94275" y1="74365" x2="94275" y2="74365"/>
                        <a14:foregroundMark x1="95038" y1="70901" x2="95038" y2="70901"/>
                        <a14:foregroundMark x1="95547" y1="72979" x2="95547" y2="72979"/>
                        <a14:foregroundMark x1="96056" y1="70208" x2="96056" y2="70208"/>
                        <a14:foregroundMark x1="76463" y1="75058" x2="76463" y2="75058"/>
                        <a14:foregroundMark x1="74555" y1="70785" x2="74555" y2="70785"/>
                        <a14:foregroundMark x1="79135" y1="72402" x2="79135" y2="72402"/>
                        <a14:foregroundMark x1="79262" y1="69284" x2="79262" y2="69284"/>
                        <a14:foregroundMark x1="84606" y1="9122" x2="84606" y2="9122"/>
                        <a14:foregroundMark x1="5089" y1="47344" x2="5089" y2="47344"/>
                        <a14:foregroundMark x1="7506" y1="39376" x2="7506" y2="39376"/>
                        <a14:foregroundMark x1="6107" y1="42956" x2="6107" y2="42956"/>
                        <a14:foregroundMark x1="5725" y1="45266" x2="5725" y2="45266"/>
                        <a14:foregroundMark x1="3435" y1="47806" x2="3435" y2="47806"/>
                        <a14:foregroundMark x1="3181" y1="50231" x2="3181" y2="50231"/>
                        <a14:foregroundMark x1="3944" y1="52425" x2="3944" y2="52425"/>
                        <a14:foregroundMark x1="5089" y1="53926" x2="5089" y2="53926"/>
                        <a14:foregroundMark x1="42494" y1="12587" x2="42494" y2="12587"/>
                        <a14:foregroundMark x1="34987" y1="11547" x2="34987" y2="115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8837" y="3032509"/>
            <a:ext cx="1465460" cy="16146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37" b="99424" l="3509" r="94518">
                        <a14:foregroundMark x1="28509" y1="8986" x2="28509" y2="8986"/>
                        <a14:foregroundMark x1="41667" y1="8641" x2="41667" y2="8641"/>
                        <a14:foregroundMark x1="29715" y1="9793" x2="29715" y2="97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479" y="205944"/>
            <a:ext cx="1668522" cy="1588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234104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8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Слоги</a:t>
            </a:r>
            <a:endParaRPr lang="ru-RU" sz="8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9721" y="1791731"/>
            <a:ext cx="3674549" cy="10915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en-US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5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710250" y="2619634"/>
            <a:ext cx="7158680" cy="3912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85883"/>
              </p:ext>
            </p:extLst>
          </p:nvPr>
        </p:nvGraphicFramePr>
        <p:xfrm>
          <a:off x="2471353" y="3130378"/>
          <a:ext cx="7669426" cy="2743200"/>
        </p:xfrm>
        <a:graphic>
          <a:graphicData uri="http://schemas.openxmlformats.org/drawingml/2006/table">
            <a:tbl>
              <a:tblPr/>
              <a:tblGrid>
                <a:gridCol w="7669426"/>
              </a:tblGrid>
              <a:tr h="2743200">
                <a:tc>
                  <a:txBody>
                    <a:bodyPr/>
                    <a:lstStyle/>
                    <a:p>
                      <a:pPr marL="1112520" indent="-742950" algn="l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40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Вспомнить, что такое слоги; </a:t>
                      </a:r>
                      <a:endParaRPr lang="ru-RU" sz="4000" kern="1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112520" indent="-742950" algn="l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400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Узнать </a:t>
                      </a:r>
                      <a:r>
                        <a:rPr lang="ru-RU" sz="40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виды слогов</a:t>
                      </a:r>
                      <a:r>
                        <a:rPr lang="ru-RU" sz="400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;</a:t>
                      </a:r>
                    </a:p>
                    <a:p>
                      <a:pPr marL="1112520" indent="-742950" algn="l">
                        <a:lnSpc>
                          <a:spcPct val="7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4000" kern="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Учиться </a:t>
                      </a:r>
                      <a:r>
                        <a:rPr lang="ru-RU" sz="4000" kern="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делить слова на слоги.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82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307</TotalTime>
  <Words>244</Words>
  <Application>Microsoft Office PowerPoint</Application>
  <PresentationFormat>Широкоэкранный</PresentationFormat>
  <Paragraphs>91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Corbel</vt:lpstr>
      <vt:lpstr>Gill Sans MT</vt:lpstr>
      <vt:lpstr>Impact</vt:lpstr>
      <vt:lpstr>Times New Roman</vt:lpstr>
      <vt:lpstr>Badge</vt:lpstr>
      <vt:lpstr>Доброе утро, ребята!</vt:lpstr>
      <vt:lpstr>Р. Декард</vt:lpstr>
      <vt:lpstr>Презентация PowerPoint</vt:lpstr>
      <vt:lpstr>Ё</vt:lpstr>
      <vt:lpstr>Пропишите</vt:lpstr>
      <vt:lpstr>Презентация PowerPoint</vt:lpstr>
      <vt:lpstr>Презентация PowerPoint</vt:lpstr>
      <vt:lpstr>Презентация PowerPoint</vt:lpstr>
      <vt:lpstr>Слоги</vt:lpstr>
      <vt:lpstr>Слог – это один или несколько звуков, произнесенный одним выдыхательным толчком.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Петух  </vt:lpstr>
      <vt:lpstr>Презентация PowerPoint</vt:lpstr>
      <vt:lpstr>Презентация PowerPoint</vt:lpstr>
      <vt:lpstr>Презентация PowerPoint</vt:lpstr>
      <vt:lpstr>Оценим свою работу: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утро, ребята!</dc:title>
  <dc:creator>Учетная запись Майкрософт</dc:creator>
  <cp:lastModifiedBy>Учетная запись Майкрософт</cp:lastModifiedBy>
  <cp:revision>17</cp:revision>
  <dcterms:created xsi:type="dcterms:W3CDTF">2022-09-23T17:54:55Z</dcterms:created>
  <dcterms:modified xsi:type="dcterms:W3CDTF">2023-02-02T14:58:54Z</dcterms:modified>
</cp:coreProperties>
</file>