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4" r:id="rId3"/>
    <p:sldId id="258" r:id="rId4"/>
    <p:sldId id="265" r:id="rId5"/>
    <p:sldId id="259" r:id="rId6"/>
    <p:sldId id="266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4511D-D57B-4276-A36A-D79FB0B12B7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763553-6B76-497C-B536-8035A067B4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45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69FD-D4F7-44FA-9BB8-DDEAAC2569F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1549A-B0CE-4382-9BEC-60D6F097D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3"/>
            <a:ext cx="7672414" cy="2000263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 и мои друзья.</a:t>
            </a:r>
            <a:br>
              <a:rPr lang="ru-RU" sz="5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5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Друг тебе всегда поможет»</a:t>
            </a:r>
            <a:br>
              <a:rPr lang="ru-RU" sz="5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5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!user\Download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928934"/>
            <a:ext cx="671517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картинки\вол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2897"/>
            <a:ext cx="3368908" cy="157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картинки\дорожк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3368908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картинки\Орлёнок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51" y="188640"/>
            <a:ext cx="324036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картинки\светлячо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51" y="2132856"/>
            <a:ext cx="324036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картинки\темниц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3933056"/>
            <a:ext cx="244827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картинки\овцы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37978"/>
            <a:ext cx="2520280" cy="241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767" y="321274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99733" y="134076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2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09" y="1340768"/>
            <a:ext cx="5238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4535996" y="320165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49395" y="5805264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5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291407" y="6092463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6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673729" y="6072917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7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3055"/>
            <a:ext cx="2592288" cy="2088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68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B050"/>
                </a:solidFill>
              </a:rPr>
              <a:t>Мы уже познакомились</a:t>
            </a:r>
            <a:r>
              <a:rPr lang="ru-RU" b="1" dirty="0">
                <a:solidFill>
                  <a:srgbClr val="00B050"/>
                </a:solidFill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1</a:t>
            </a:r>
            <a:r>
              <a:rPr lang="ru-RU" sz="3600" dirty="0"/>
              <a:t>.-- «Стая волков и 3 охотника»</a:t>
            </a:r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2</a:t>
            </a:r>
            <a:r>
              <a:rPr lang="ru-RU" sz="3600" dirty="0"/>
              <a:t>.-- «Орлёнок»</a:t>
            </a:r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3</a:t>
            </a:r>
            <a:r>
              <a:rPr lang="ru-RU" sz="3600" dirty="0"/>
              <a:t>.-- «Утоптанная дорожка»</a:t>
            </a:r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4</a:t>
            </a:r>
            <a:r>
              <a:rPr lang="ru-RU" sz="3600" dirty="0"/>
              <a:t>.-- «Светлячок  и мальчик»</a:t>
            </a:r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5.</a:t>
            </a:r>
            <a:r>
              <a:rPr lang="ru-RU" sz="3600" dirty="0"/>
              <a:t>-- «Испытание» (в</a:t>
            </a:r>
            <a:r>
              <a:rPr lang="ru-RU" dirty="0"/>
              <a:t> темнице</a:t>
            </a:r>
            <a:r>
              <a:rPr lang="ru-RU" sz="3600" dirty="0"/>
              <a:t>)</a:t>
            </a:r>
          </a:p>
          <a:p>
            <a:pPr>
              <a:buNone/>
            </a:pPr>
            <a:r>
              <a:rPr lang="ru-RU" sz="3600" dirty="0"/>
              <a:t>   </a:t>
            </a:r>
            <a:r>
              <a:rPr lang="ru-RU" sz="3600" dirty="0">
                <a:solidFill>
                  <a:srgbClr val="00B050"/>
                </a:solidFill>
              </a:rPr>
              <a:t>6.</a:t>
            </a:r>
            <a:r>
              <a:rPr lang="ru-RU" sz="3600" dirty="0"/>
              <a:t>-- «Песок и камень»  (</a:t>
            </a:r>
            <a:r>
              <a:rPr lang="ru-RU" sz="2800" dirty="0"/>
              <a:t>Два друга в пустыне)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/>
              <a:t>...       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424936" cy="4857403"/>
          </a:xfrm>
        </p:spPr>
        <p:txBody>
          <a:bodyPr>
            <a:normAutofit fontScale="25000" lnSpcReduction="20000"/>
          </a:bodyPr>
          <a:lstStyle/>
          <a:p>
            <a:pPr marL="0" indent="0" fontAlgn="base">
              <a:buNone/>
            </a:pPr>
            <a:endParaRPr lang="ru-RU" dirty="0"/>
          </a:p>
          <a:p>
            <a:pPr marL="0" indent="0" fontAlgn="base">
              <a:lnSpc>
                <a:spcPct val="120000"/>
              </a:lnSpc>
              <a:buNone/>
            </a:pPr>
            <a:r>
              <a:rPr lang="ru-RU" dirty="0"/>
              <a:t>                  </a:t>
            </a:r>
            <a:r>
              <a:rPr lang="ru-RU" sz="7200" b="1" dirty="0">
                <a:latin typeface="Arial" pitchFamily="34" charset="0"/>
                <a:cs typeface="Arial" pitchFamily="34" charset="0"/>
              </a:rPr>
              <a:t>Давным-давно жил в горах богатый человек. Имел он огромную отару овец и столько же друзей. Но однажды к нему в дом пришла беда. </a:t>
            </a:r>
          </a:p>
          <a:p>
            <a:pPr marL="0" indent="0" fontAlgn="base">
              <a:lnSpc>
                <a:spcPct val="120000"/>
              </a:lnSpc>
              <a:buNone/>
            </a:pPr>
            <a:r>
              <a:rPr lang="ru-RU" sz="7200" b="1" dirty="0">
                <a:latin typeface="Arial" pitchFamily="34" charset="0"/>
                <a:cs typeface="Arial" pitchFamily="34" charset="0"/>
              </a:rPr>
              <a:t>       В его загон в одну из ночей проникли воры и угнали всех овец. Когда на утро хозяин пришёл в загон, чтобы выгнать своё стадо на выпас, ни одной овцы там не оказалось. Хозяин тяжело вздохнул и заплакал. Весь его многолетний труд был напрасен, а семья в одну ночь стала нищей.</a:t>
            </a:r>
          </a:p>
          <a:p>
            <a:pPr marL="0" indent="0" fontAlgn="base">
              <a:lnSpc>
                <a:spcPct val="120000"/>
              </a:lnSpc>
              <a:buNone/>
            </a:pPr>
            <a:r>
              <a:rPr lang="ru-RU" sz="7200" b="1" dirty="0">
                <a:latin typeface="Arial" pitchFamily="34" charset="0"/>
                <a:cs typeface="Arial" pitchFamily="34" charset="0"/>
              </a:rPr>
              <a:t>       Вскоре вся округа знала о том, какая беда приключилась с хозяином отары. Прошёл ещё один день и на заре хозяин увидел облачко пыли на дороге. Оно всё увеличивалось и увеличивалось. Вскоре он смог разглядеть и людей в облаке пыли. Их было много. Это были его друзья. </a:t>
            </a:r>
          </a:p>
          <a:p>
            <a:pPr marL="0" indent="0" fontAlgn="base">
              <a:lnSpc>
                <a:spcPct val="120000"/>
              </a:lnSpc>
              <a:buNone/>
            </a:pPr>
            <a:r>
              <a:rPr lang="ru-RU" sz="7200" b="1" dirty="0">
                <a:latin typeface="Arial" pitchFamily="34" charset="0"/>
                <a:cs typeface="Arial" pitchFamily="34" charset="0"/>
              </a:rPr>
              <a:t>        Каждый из его друзей шёл не с пустыми руками, а вёл за собой маленькое стадо овец или несколько овец. Когда они вошли к нему во двор, он понял, что друзья пришли ему помочь. С тех пор стадо стало в несколько раз больше прежнего.     Каждый раз, по утрам, когда он шёл выгонять своё стадо, он вспоминал глаза своих друзей, которые спасли жизнь его семье.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endParaRPr lang="ru-RU" sz="6400" dirty="0"/>
          </a:p>
        </p:txBody>
      </p:sp>
    </p:spTree>
    <p:extLst>
      <p:ext uri="{BB962C8B-B14F-4D97-AF65-F5344CB8AC3E}">
        <p14:creationId xmlns:p14="http://schemas.microsoft.com/office/powerpoint/2010/main" val="2666789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Пословицы и поговорки </a:t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о дружбе и друзьях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>
                <a:solidFill>
                  <a:srgbClr val="00B050"/>
                </a:solidFill>
              </a:rPr>
              <a:t>1.</a:t>
            </a:r>
            <a:r>
              <a:rPr lang="ru-RU" sz="7200" b="1" dirty="0">
                <a:solidFill>
                  <a:srgbClr val="00B050"/>
                </a:solidFill>
              </a:rPr>
              <a:t>-</a:t>
            </a:r>
            <a:r>
              <a:rPr lang="ru-RU" sz="8000" b="1" dirty="0">
                <a:solidFill>
                  <a:srgbClr val="00B050"/>
                </a:solidFill>
              </a:rPr>
              <a:t>-</a:t>
            </a:r>
            <a:r>
              <a:rPr lang="ru-RU" sz="8000" dirty="0"/>
              <a:t>  </a:t>
            </a:r>
            <a:r>
              <a:rPr lang="ru-RU" sz="8000" b="1" dirty="0"/>
              <a:t>Птица сильна крыльями, а человек дружбой.</a:t>
            </a:r>
          </a:p>
          <a:p>
            <a:r>
              <a:rPr lang="ru-RU" sz="8000" b="1" dirty="0">
                <a:solidFill>
                  <a:srgbClr val="00B050"/>
                </a:solidFill>
              </a:rPr>
              <a:t>2</a:t>
            </a:r>
            <a:r>
              <a:rPr lang="ru-RU" sz="8000" dirty="0">
                <a:solidFill>
                  <a:srgbClr val="00B050"/>
                </a:solidFill>
              </a:rPr>
              <a:t>.</a:t>
            </a:r>
            <a:r>
              <a:rPr lang="ru-RU" sz="8000" b="1" dirty="0">
                <a:solidFill>
                  <a:srgbClr val="00B050"/>
                </a:solidFill>
              </a:rPr>
              <a:t>-- </a:t>
            </a:r>
            <a:r>
              <a:rPr lang="ru-RU" sz="8000" dirty="0"/>
              <a:t>         Скажи мне, кто твой друг, и я скажу, кто ты.</a:t>
            </a:r>
          </a:p>
          <a:p>
            <a:r>
              <a:rPr lang="ru-RU" sz="8000" dirty="0">
                <a:solidFill>
                  <a:srgbClr val="00B050"/>
                </a:solidFill>
              </a:rPr>
              <a:t>3.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/>
              <a:t>  </a:t>
            </a:r>
            <a:r>
              <a:rPr lang="ru-RU" sz="8000" b="1" dirty="0"/>
              <a:t>Не имей 100 рублей, а имей сто друзей.</a:t>
            </a:r>
          </a:p>
          <a:p>
            <a:r>
              <a:rPr lang="ru-RU" sz="8000" b="1" dirty="0">
                <a:solidFill>
                  <a:srgbClr val="00B050"/>
                </a:solidFill>
              </a:rPr>
              <a:t>4</a:t>
            </a:r>
            <a:r>
              <a:rPr lang="ru-RU" sz="8000" dirty="0">
                <a:solidFill>
                  <a:srgbClr val="00B050"/>
                </a:solidFill>
              </a:rPr>
              <a:t>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>
                <a:solidFill>
                  <a:srgbClr val="00B050"/>
                </a:solidFill>
              </a:rPr>
              <a:t> </a:t>
            </a:r>
            <a:r>
              <a:rPr lang="ru-RU" sz="8000" dirty="0"/>
              <a:t>        Где дружбой  дорожат, там враги дрожат.</a:t>
            </a:r>
          </a:p>
          <a:p>
            <a:r>
              <a:rPr lang="ru-RU" sz="8000" dirty="0">
                <a:solidFill>
                  <a:srgbClr val="00B050"/>
                </a:solidFill>
              </a:rPr>
              <a:t>5.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/>
              <a:t>  </a:t>
            </a:r>
            <a:r>
              <a:rPr lang="ru-RU" sz="8000" b="1" dirty="0"/>
              <a:t>Для дружбы нет расстояния.</a:t>
            </a:r>
          </a:p>
          <a:p>
            <a:r>
              <a:rPr lang="ru-RU" sz="8000" b="1" dirty="0">
                <a:solidFill>
                  <a:srgbClr val="00B050"/>
                </a:solidFill>
              </a:rPr>
              <a:t>6</a:t>
            </a:r>
            <a:r>
              <a:rPr lang="ru-RU" sz="8000" dirty="0">
                <a:solidFill>
                  <a:srgbClr val="00B050"/>
                </a:solidFill>
              </a:rPr>
              <a:t>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/>
              <a:t>        Человек без друга, что земля без  воды и дерево без корней.</a:t>
            </a:r>
          </a:p>
          <a:p>
            <a:r>
              <a:rPr lang="ru-RU" sz="8000" dirty="0">
                <a:solidFill>
                  <a:srgbClr val="00B050"/>
                </a:solidFill>
              </a:rPr>
              <a:t>7.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/>
              <a:t>  </a:t>
            </a:r>
            <a:r>
              <a:rPr lang="ru-RU" sz="8000" b="1" dirty="0"/>
              <a:t>Тот, кто ищет  друга  без  изъяна, останется без друга.</a:t>
            </a:r>
          </a:p>
          <a:p>
            <a:r>
              <a:rPr lang="ru-RU" sz="8000" b="1" dirty="0">
                <a:solidFill>
                  <a:srgbClr val="00B050"/>
                </a:solidFill>
              </a:rPr>
              <a:t>8</a:t>
            </a:r>
            <a:r>
              <a:rPr lang="ru-RU" sz="8000" dirty="0">
                <a:solidFill>
                  <a:srgbClr val="00B050"/>
                </a:solidFill>
              </a:rPr>
              <a:t>.</a:t>
            </a:r>
            <a:r>
              <a:rPr lang="ru-RU" sz="8000" b="1" dirty="0">
                <a:solidFill>
                  <a:srgbClr val="00B050"/>
                </a:solidFill>
              </a:rPr>
              <a:t>-- </a:t>
            </a:r>
            <a:r>
              <a:rPr lang="ru-RU" sz="8000" dirty="0"/>
              <a:t>      Для  дорогого друга ворота  всегда настежь.</a:t>
            </a:r>
          </a:p>
          <a:p>
            <a:r>
              <a:rPr lang="ru-RU" sz="8000" dirty="0">
                <a:solidFill>
                  <a:srgbClr val="00B050"/>
                </a:solidFill>
              </a:rPr>
              <a:t>9.</a:t>
            </a:r>
            <a:r>
              <a:rPr lang="ru-RU" sz="8000" b="1" dirty="0">
                <a:solidFill>
                  <a:srgbClr val="00B050"/>
                </a:solidFill>
              </a:rPr>
              <a:t>-- </a:t>
            </a:r>
            <a:r>
              <a:rPr lang="ru-RU" sz="8000" dirty="0"/>
              <a:t> </a:t>
            </a:r>
            <a:r>
              <a:rPr lang="ru-RU" sz="8000" b="1" dirty="0"/>
              <a:t>Дружбу на деньги не купишь.</a:t>
            </a:r>
          </a:p>
          <a:p>
            <a:r>
              <a:rPr lang="ru-RU" sz="8000" b="1" dirty="0">
                <a:solidFill>
                  <a:srgbClr val="00B050"/>
                </a:solidFill>
              </a:rPr>
              <a:t>10</a:t>
            </a:r>
            <a:r>
              <a:rPr lang="ru-RU" sz="8000" dirty="0">
                <a:solidFill>
                  <a:srgbClr val="00B050"/>
                </a:solidFill>
              </a:rPr>
              <a:t>.</a:t>
            </a:r>
            <a:r>
              <a:rPr lang="ru-RU" sz="8000" b="1" dirty="0">
                <a:solidFill>
                  <a:srgbClr val="00B050"/>
                </a:solidFill>
              </a:rPr>
              <a:t>--</a:t>
            </a:r>
            <a:r>
              <a:rPr lang="ru-RU" sz="8000" dirty="0"/>
              <a:t>     Дружбу помни, а зло забывай.</a:t>
            </a:r>
          </a:p>
          <a:p>
            <a:r>
              <a:rPr lang="ru-RU" sz="8000" b="1" dirty="0">
                <a:solidFill>
                  <a:srgbClr val="0070C0"/>
                </a:solidFill>
              </a:rPr>
              <a:t>11. --</a:t>
            </a:r>
            <a:r>
              <a:rPr lang="ru-RU" sz="8000" b="1" dirty="0"/>
              <a:t> Старый друг лучше новых двух.     </a:t>
            </a:r>
          </a:p>
          <a:p>
            <a:r>
              <a:rPr lang="ru-RU" sz="8000" b="1" dirty="0">
                <a:solidFill>
                  <a:srgbClr val="0070C0"/>
                </a:solidFill>
              </a:rPr>
              <a:t>       --</a:t>
            </a:r>
            <a:r>
              <a:rPr lang="ru-RU" sz="8000" b="1" dirty="0"/>
              <a:t> Из-за нового друга не теряй старого</a:t>
            </a:r>
          </a:p>
          <a:p>
            <a:r>
              <a:rPr lang="ru-RU" sz="8000" b="1" dirty="0">
                <a:solidFill>
                  <a:srgbClr val="0070C0"/>
                </a:solidFill>
              </a:rPr>
              <a:t>12. --      </a:t>
            </a:r>
            <a:r>
              <a:rPr lang="ru-RU" sz="8000" dirty="0"/>
              <a:t>Нет друга – ищи, нашёл – береги.  </a:t>
            </a:r>
          </a:p>
          <a:p>
            <a:r>
              <a:rPr lang="ru-RU" sz="8000" b="1" dirty="0">
                <a:solidFill>
                  <a:srgbClr val="0070C0"/>
                </a:solidFill>
              </a:rPr>
              <a:t>       --</a:t>
            </a:r>
            <a:r>
              <a:rPr lang="ru-RU" sz="8000" dirty="0">
                <a:solidFill>
                  <a:srgbClr val="0070C0"/>
                </a:solidFill>
              </a:rPr>
              <a:t>     </a:t>
            </a:r>
            <a:r>
              <a:rPr lang="ru-RU" sz="8000" dirty="0"/>
              <a:t>Дружба, как стекло, сломаешь – трудно починить.</a:t>
            </a:r>
          </a:p>
          <a:p>
            <a:r>
              <a:rPr lang="ru-RU" sz="8000" b="1" dirty="0">
                <a:solidFill>
                  <a:srgbClr val="0070C0"/>
                </a:solidFill>
              </a:rPr>
              <a:t>13.  --</a:t>
            </a:r>
            <a:r>
              <a:rPr lang="ru-RU" sz="8000" dirty="0">
                <a:solidFill>
                  <a:srgbClr val="0070C0"/>
                </a:solidFill>
              </a:rPr>
              <a:t> </a:t>
            </a:r>
            <a:r>
              <a:rPr lang="ru-RU" sz="8000" b="1" dirty="0"/>
              <a:t>Друг познаётся в беде. </a:t>
            </a:r>
            <a:r>
              <a:rPr lang="ru-RU" sz="8000" b="1" dirty="0">
                <a:solidFill>
                  <a:srgbClr val="0070C0"/>
                </a:solidFill>
              </a:rPr>
              <a:t>--</a:t>
            </a:r>
            <a:r>
              <a:rPr lang="ru-RU" sz="8000" b="1" dirty="0"/>
              <a:t> Не тот друг, который с тобой на пиру гуляет, а тот, кто в беде помогает.</a:t>
            </a:r>
          </a:p>
          <a:p>
            <a:pPr>
              <a:buNone/>
            </a:pPr>
            <a:endParaRPr lang="ru-RU" sz="7200" dirty="0"/>
          </a:p>
          <a:p>
            <a:endParaRPr lang="ru-RU" sz="72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7200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Выводы 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Если друг настоящий, то </a:t>
            </a:r>
            <a:r>
              <a:rPr lang="ru-RU" sz="4000"/>
              <a:t>он ….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FF0000"/>
                </a:solidFill>
              </a:rPr>
              <a:t>Д.з</a:t>
            </a:r>
            <a:r>
              <a:rPr lang="ru-RU" b="1">
                <a:solidFill>
                  <a:srgbClr val="FF0000"/>
                </a:solidFill>
              </a:rPr>
              <a:t>.       ???    </a:t>
            </a:r>
            <a:r>
              <a:rPr lang="ru-RU" b="1" dirty="0">
                <a:solidFill>
                  <a:srgbClr val="FF0000"/>
                </a:solidFill>
              </a:rPr>
              <a:t>Подумай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Было или не было это, никто не знает. Но очутились однажды </a:t>
            </a:r>
            <a:r>
              <a:rPr lang="ru-RU" i="1" dirty="0"/>
              <a:t>безногий</a:t>
            </a:r>
            <a:r>
              <a:rPr lang="ru-RU" dirty="0"/>
              <a:t> и </a:t>
            </a:r>
            <a:r>
              <a:rPr lang="ru-RU" i="1" dirty="0"/>
              <a:t>слепой</a:t>
            </a:r>
            <a:r>
              <a:rPr lang="ru-RU" dirty="0"/>
              <a:t> в пустыне. Что делать? Как быть? Как добраться до людей, до воды?</a:t>
            </a:r>
          </a:p>
          <a:p>
            <a:pPr marL="0" indent="0">
              <a:buNone/>
            </a:pPr>
            <a:r>
              <a:rPr lang="ru-RU" dirty="0"/>
              <a:t>Один мог бы идти, да не видит куда: глаз нет. Другой видит куда, да не может идти: ног нет. Но, к счастью, оба они были с головой. Сообразили, что только </a:t>
            </a:r>
            <a:r>
              <a:rPr lang="ru-RU" b="1" dirty="0"/>
              <a:t>дружба</a:t>
            </a:r>
            <a:r>
              <a:rPr lang="ru-RU" dirty="0"/>
              <a:t> выведет из беды. И вот  решили </a:t>
            </a:r>
            <a:r>
              <a:rPr lang="ru-RU"/>
              <a:t>они следующее …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    На следующем уроке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--</a:t>
            </a:r>
            <a:r>
              <a:rPr lang="ru-RU" dirty="0"/>
              <a:t> Трусливый друг опаснее врага.</a:t>
            </a:r>
          </a:p>
          <a:p>
            <a:r>
              <a:rPr lang="ru-RU" dirty="0">
                <a:solidFill>
                  <a:srgbClr val="FF0000"/>
                </a:solidFill>
              </a:rPr>
              <a:t>--</a:t>
            </a:r>
            <a:r>
              <a:rPr lang="ru-RU" dirty="0"/>
              <a:t> Неверный друг – что дырявая шуба.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643702" y="6429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851</TotalTime>
  <Words>601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Я и мои друзья. «Друг тебе всегда поможет» </vt:lpstr>
      <vt:lpstr>Презентация PowerPoint</vt:lpstr>
      <vt:lpstr>Мы уже познакомились:</vt:lpstr>
      <vt:lpstr>...       ….</vt:lpstr>
      <vt:lpstr>Пословицы и поговорки  о дружбе и друзьях</vt:lpstr>
      <vt:lpstr>Выводы  урока:</vt:lpstr>
      <vt:lpstr>Д.з.       ???    Подумай</vt:lpstr>
      <vt:lpstr>    На следующем уроке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OKSANA</cp:lastModifiedBy>
  <cp:revision>105</cp:revision>
  <dcterms:created xsi:type="dcterms:W3CDTF">2016-11-20T19:45:33Z</dcterms:created>
  <dcterms:modified xsi:type="dcterms:W3CDTF">2023-02-01T21:50:30Z</dcterms:modified>
</cp:coreProperties>
</file>