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17463" y="0"/>
            <a:ext cx="12231688" cy="6856413"/>
            <a:chOff x="-16934" y="0"/>
            <a:chExt cx="12231160" cy="6856214"/>
          </a:xfrm>
        </p:grpSpPr>
        <p:pic>
          <p:nvPicPr>
            <p:cNvPr id="5" name="Picture 15" descr="HD-PanelTitleR1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6" descr="HDRibbonTitle-UniformTri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16934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9" descr="HDRibbonTitle-UniformTri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736202" y="3147609"/>
              <a:ext cx="2478024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Connector 14"/>
          <p:cNvCxnSpPr/>
          <p:nvPr/>
        </p:nvCxnSpPr>
        <p:spPr>
          <a:xfrm>
            <a:off x="2692400" y="3522663"/>
            <a:ext cx="68151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538" y="5037138"/>
            <a:ext cx="896937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167F2-0259-4FCB-BF5F-CA543A1260D0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400" y="5037138"/>
            <a:ext cx="52149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675" y="5037138"/>
            <a:ext cx="550863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B51D5-4FD5-4C03-8FF8-2072BDC65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6A36-F958-4F01-9915-40BA7D1A94EA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A2B1-291D-48AF-918A-CC5F108983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2BBC9-DDBC-41E6-8C1D-7E6B1D6815BE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81367-7A86-47B0-9ED0-BB4CB9EAF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599738" y="28273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395413" y="41402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86089-242D-4142-AAEF-D6780F4403EF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DA464-7BBF-4875-A62C-5F030A582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2C778-32D9-4F49-A69A-89720E8AE5FD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711C2-6FB2-4E56-9C21-CA5FBA398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862013" y="8794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10599738" y="2598738"/>
            <a:ext cx="609600" cy="585787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C4052-F29D-429A-9B89-2B5BEB3A23D7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E9F02-4B73-49CC-819B-F7AD3CA63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395413" y="3429000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rtlCol="0">
            <a:normAutofit/>
          </a:bodyPr>
          <a:lstStyle>
            <a:lvl1pPr>
              <a:defRPr lang="en-US" b="0" dirty="0"/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02AC1-CBFC-4B48-BE50-80BA32C1C0B4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9E7AD-C210-46AB-B8CE-0716A7A75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D6E0A-125C-49CE-93D8-AF159AED0D7E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D7072-575F-4FA7-A68B-0F4BE0686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886460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E080B-2F6C-4319-AB64-95C1EDDAB333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E451D-0DCD-45E5-ABED-4113EE8C1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6C41-1209-4ABB-B6BE-D752B6D0C4AC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DBE26-BB6A-4BA0-91A9-634018669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>
            <a:off x="2012950" y="3709988"/>
            <a:ext cx="81629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B6B6-D9BD-4632-B71A-1A03D5F3BA36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E1E7C-91A6-4131-B503-11224703C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4AC59-84DD-4CE5-B9C4-3CEFBFEF3777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609C8-04DC-4E87-9DB7-AC4A52AD2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D2F49-0D22-4DE6-A6DF-1F9C28EED51E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FA551-FCA5-406F-A73C-A14EF443C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395413" y="2420938"/>
            <a:ext cx="94075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D34DD-6530-42FA-9D77-93A4D9EC8488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F63AA-71D2-4B19-96D4-419066794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D0FF6-179F-44B7-95D3-7103C5B8F3D0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DD4C0-56F7-48FF-B07E-EF5D4C156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395413" y="2913063"/>
            <a:ext cx="35147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A3657-0874-4067-ACEF-F87085C29A0A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529AE-FC58-4A4F-99F5-2C1D8D3F4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7B1E5-9A7A-4A49-BA3D-EDB87CACE8C4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DE7C8-2537-45A6-8915-E75F42241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-15875" y="0"/>
            <a:ext cx="12230100" cy="6856413"/>
            <a:chOff x="-15736" y="0"/>
            <a:chExt cx="12229962" cy="6856214"/>
          </a:xfrm>
        </p:grpSpPr>
        <p:pic>
          <p:nvPicPr>
            <p:cNvPr id="1032" name="Picture 7" descr="HD-PanelContent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0" y="0"/>
              <a:ext cx="12188825" cy="6856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-1573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11436986" y="3153832"/>
              <a:ext cx="77724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295400" y="982663"/>
            <a:ext cx="9601200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95400" y="2557463"/>
            <a:ext cx="9601200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275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5F404F4C-7E12-4567-8174-B9D969955EDC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969000"/>
            <a:ext cx="730567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675" y="5969000"/>
            <a:ext cx="5429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E672312C-2B46-4478-AD49-59CD3E70A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2" r:id="rId7"/>
    <p:sldLayoutId id="2147483749" r:id="rId8"/>
    <p:sldLayoutId id="2147483741" r:id="rId9"/>
    <p:sldLayoutId id="2147483740" r:id="rId10"/>
    <p:sldLayoutId id="2147483750" r:id="rId11"/>
    <p:sldLayoutId id="2147483751" r:id="rId12"/>
    <p:sldLayoutId id="2147483739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113" y="755650"/>
            <a:ext cx="10364787" cy="592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Алина </a:t>
            </a:r>
            <a:r>
              <a:rPr lang="ru-RU" sz="16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Федоровна Головнина</a:t>
            </a:r>
            <a:b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65188" y="155576"/>
            <a:ext cx="10364787" cy="116964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 typeface="Arial" charset="0"/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города Москвы </a:t>
            </a:r>
          </a:p>
          <a:p>
            <a:pPr marL="0" indent="0" algn="ctr">
              <a:buFont typeface="Arial" charset="0"/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Школа № 64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Предметная среда: Как сделать ее развивающей?</a:t>
            </a:r>
          </a:p>
        </p:txBody>
      </p:sp>
      <p:pic>
        <p:nvPicPr>
          <p:cNvPr id="19459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956" y="1325218"/>
            <a:ext cx="7713249" cy="433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774700" y="982663"/>
            <a:ext cx="10675938" cy="1303337"/>
          </a:xfrm>
        </p:spPr>
        <p:txBody>
          <a:bodyPr/>
          <a:lstStyle/>
          <a:p>
            <a:r>
              <a:rPr lang="ru-RU" sz="2400" b="1" dirty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Эстетика оформления групповых помещений должна обеспечивать эмоциональный комфорт и эстетическое воспитание детей. </a:t>
            </a:r>
          </a:p>
        </p:txBody>
      </p:sp>
      <p:pic>
        <p:nvPicPr>
          <p:cNvPr id="2867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501900"/>
            <a:ext cx="482600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2501900"/>
            <a:ext cx="488950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3525" y="2665413"/>
            <a:ext cx="9601200" cy="1303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963" y="650875"/>
            <a:ext cx="10760075" cy="1303338"/>
          </a:xfrm>
        </p:spPr>
        <p:txBody>
          <a:bodyPr>
            <a:normAutofit fontScale="90000"/>
          </a:bodyPr>
          <a:lstStyle/>
          <a:p>
            <a:r>
              <a:rPr lang="ru-RU" sz="29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br>
              <a:rPr lang="ru-RU" sz="29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9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должна быть:</a:t>
            </a:r>
            <a:br>
              <a:rPr lang="ru-RU" sz="4000">
                <a:ln>
                  <a:noFill/>
                </a:ln>
              </a:rPr>
            </a:br>
            <a:endParaRPr lang="ru-RU" sz="4000">
              <a:ln>
                <a:noFill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954213"/>
            <a:ext cx="9601200" cy="3983037"/>
          </a:xfrm>
        </p:spPr>
        <p:txBody>
          <a:bodyPr rtlCol="0">
            <a:normAutofit fontScale="85000" lnSpcReduction="20000"/>
          </a:bodyPr>
          <a:lstStyle/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эстетически-привлекательной;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развивающей;</a:t>
            </a:r>
          </a:p>
          <a:p>
            <a:pPr fontAlgn="auto">
              <a:buFont typeface="Arial"/>
              <a:buChar char="•"/>
              <a:defRPr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мобильной.</a:t>
            </a:r>
          </a:p>
          <a:p>
            <a:pPr marL="0" indent="0" fontAlgn="auto"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 должна соответствовать возрастным возможностям детей.</a:t>
            </a:r>
          </a:p>
        </p:txBody>
      </p:sp>
      <p:pic>
        <p:nvPicPr>
          <p:cNvPr id="2150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800" y="2751138"/>
            <a:ext cx="522287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2575" y="2751138"/>
            <a:ext cx="4264025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282700" y="730250"/>
            <a:ext cx="9601200" cy="1303338"/>
          </a:xfrm>
        </p:spPr>
        <p:txBody>
          <a:bodyPr/>
          <a:lstStyle/>
          <a:p>
            <a:r>
              <a:rPr lang="ru-RU" sz="28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Трансформируемость пространства предполагает возможность изменений предметно-пространственной среды в зависимости от образовательной ситуации</a:t>
            </a:r>
          </a:p>
        </p:txBody>
      </p:sp>
      <p:pic>
        <p:nvPicPr>
          <p:cNvPr id="2253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2700" y="4113712"/>
            <a:ext cx="2645559" cy="2025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31482" y="4181983"/>
            <a:ext cx="2813326" cy="19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68" y="2233536"/>
            <a:ext cx="3088082" cy="1738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391" y="2233535"/>
            <a:ext cx="3291509" cy="18530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376" y="2299990"/>
            <a:ext cx="2822989" cy="37639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661988" y="638175"/>
            <a:ext cx="10761662" cy="1641475"/>
          </a:xfrm>
        </p:spPr>
        <p:txBody>
          <a:bodyPr/>
          <a:lstStyle/>
          <a:p>
            <a:r>
              <a:rPr lang="ru-RU" sz="24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Полифункциональность материалов предполагает:</a:t>
            </a:r>
            <a:br>
              <a:rPr lang="ru-RU" sz="24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-  возможность разнообразного использования различных составляющих предметной среды, например детской мебели, матов, мягких модулей, ширм </a:t>
            </a:r>
          </a:p>
        </p:txBody>
      </p:sp>
      <p:pic>
        <p:nvPicPr>
          <p:cNvPr id="2355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463" y="2492375"/>
            <a:ext cx="501015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9363" y="2492375"/>
            <a:ext cx="5021262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636588" y="822325"/>
            <a:ext cx="10893425" cy="1603375"/>
          </a:xfrm>
        </p:spPr>
        <p:txBody>
          <a:bodyPr/>
          <a:lstStyle/>
          <a:p>
            <a:r>
              <a:rPr lang="ru-RU" sz="2400" b="1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Вариативность среды предполагает:</a:t>
            </a:r>
            <a:br>
              <a:rPr lang="ru-RU" sz="2400" b="1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наличие в группе различных пространств  для игры, конструирования, уединения, а также разнообразных материалов, игр, игрушек и оборудования, обеспечивающих свободный выбор детей</a:t>
            </a:r>
            <a:br>
              <a:rPr lang="ru-RU" sz="2400" b="1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975" y="2698750"/>
            <a:ext cx="45529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2388" y="2838450"/>
            <a:ext cx="4927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274763" y="814388"/>
            <a:ext cx="9601200" cy="1651000"/>
          </a:xfrm>
        </p:spPr>
        <p:txBody>
          <a:bodyPr/>
          <a:lstStyle/>
          <a:p>
            <a: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Доступность среды предполагает:</a:t>
            </a:r>
            <a:b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- доступность для воспитанников, в том числе детей с ОВЗ и детей-</a:t>
            </a:r>
            <a:b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инвалидов, всех помещений учреждения, где осуществляется образовательный </a:t>
            </a:r>
            <a:r>
              <a:rPr lang="ru-RU" sz="1800" b="1" dirty="0" err="1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процес</a:t>
            </a:r>
            <a:br>
              <a:rPr lang="ru-RU" sz="1800" b="1" dirty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2838" y="2722563"/>
            <a:ext cx="5230812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3225" y="2484438"/>
            <a:ext cx="45180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5713" y="893763"/>
            <a:ext cx="9601200" cy="1571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предметно-пространственной среды предполагает соответствие всех её элементов требованиям по обеспечению надёжности и безопасности их использования.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713" y="2582863"/>
            <a:ext cx="4708525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9975" y="2568575"/>
            <a:ext cx="4706938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735013" y="695325"/>
            <a:ext cx="10674350" cy="1590675"/>
          </a:xfrm>
        </p:spPr>
        <p:txBody>
          <a:bodyPr/>
          <a:lstStyle/>
          <a:p>
            <a:r>
              <a:rPr lang="ru-RU" sz="2000" b="1" dirty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Здоровьесберегающее воспитательное пространство рассматривается как комплекс социально-гигиенических, психолого-педагогических, морально-этических, экологических, физкультурно-оздоровительных, образовательных системных мер</a:t>
            </a:r>
          </a:p>
        </p:txBody>
      </p:sp>
      <p:pic>
        <p:nvPicPr>
          <p:cNvPr id="2765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9175" y="2508250"/>
            <a:ext cx="4824413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3925" y="2767013"/>
            <a:ext cx="54705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616</TotalTime>
  <Words>230</Words>
  <Application>Microsoft Office PowerPoint</Application>
  <PresentationFormat>Широкоэкранный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Garamond</vt:lpstr>
      <vt:lpstr>Times New Roman</vt:lpstr>
      <vt:lpstr>Натуральные материалы</vt:lpstr>
      <vt:lpstr>                Воспитатель: Алина Федоровна Головнина </vt:lpstr>
      <vt:lpstr>Развивающая предметно-пространственная среда  должна быть: </vt:lpstr>
      <vt:lpstr>Насыщенность среды должна соответствовать возрастным возможностям детей.</vt:lpstr>
      <vt:lpstr>Трансформируемость пространства предполагает возможность изменений предметно-пространственной среды в зависимости от образовательной ситуации</vt:lpstr>
      <vt:lpstr>Полифункциональность материалов предполагает: -  возможность разнообразного использования различных составляющих предметной среды, например детской мебели, матов, мягких модулей, ширм </vt:lpstr>
      <vt:lpstr>Вариативность среды предполагает: - наличие в группе различных пространств  для игры, конструирования, уединения, а также разнообразных материалов, игр, игрушек и оборудования, обеспечивающих свободный выбор детей </vt:lpstr>
      <vt:lpstr>Доступность среды предполагает: - доступность для воспитанников, в том числе детей с ОВЗ и детей- инвалидов, всех помещений учреждения, где осуществляется образовательный процес </vt:lpstr>
      <vt:lpstr>Безопасность предметно-пространственной среды предполагает соответствие всех её элементов требованиям по обеспечению надёжности и безопасности их использования. </vt:lpstr>
      <vt:lpstr>Здоровьесберегающее воспитательное пространство рассматривается как комплекс социально-гигиенических, психолого-педагогических, морально-этических, экологических, физкультурно-оздоровительных, образовательных системных мер</vt:lpstr>
      <vt:lpstr>Эстетика оформления групповых помещений должна обеспечивать эмоциональный комфорт и эстетическое воспитание детей.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 Гаврилан</dc:creator>
  <cp:lastModifiedBy>Алина Гаврилан</cp:lastModifiedBy>
  <cp:revision>22</cp:revision>
  <dcterms:created xsi:type="dcterms:W3CDTF">2017-03-31T11:39:21Z</dcterms:created>
  <dcterms:modified xsi:type="dcterms:W3CDTF">2023-02-02T18:42:37Z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1446926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