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68" r:id="rId5"/>
    <p:sldId id="266" r:id="rId6"/>
    <p:sldId id="270" r:id="rId7"/>
    <p:sldId id="278" r:id="rId8"/>
    <p:sldId id="259" r:id="rId9"/>
    <p:sldId id="272" r:id="rId10"/>
    <p:sldId id="260" r:id="rId11"/>
    <p:sldId id="262" r:id="rId12"/>
    <p:sldId id="273" r:id="rId13"/>
    <p:sldId id="263" r:id="rId14"/>
    <p:sldId id="274" r:id="rId15"/>
    <p:sldId id="264" r:id="rId16"/>
    <p:sldId id="275" r:id="rId17"/>
    <p:sldId id="271" r:id="rId18"/>
    <p:sldId id="276" r:id="rId19"/>
    <p:sldId id="277" r:id="rId20"/>
    <p:sldId id="26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59" autoAdjust="0"/>
    <p:restoredTop sz="86371" autoAdjust="0"/>
  </p:normalViewPr>
  <p:slideViewPr>
    <p:cSldViewPr>
      <p:cViewPr>
        <p:scale>
          <a:sx n="70" d="100"/>
          <a:sy n="70" d="100"/>
        </p:scale>
        <p:origin x="-1140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1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2628" y="9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7AE369E-4CA3-439C-9C64-58C50903776F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1A2FB9D-D8B9-4597-A9E5-F894394F0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28F763-A423-4DC0-BE48-4663C9163A8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6" y="-8468"/>
            <a:chExt cx="9169804" cy="6874935"/>
          </a:xfrm>
        </p:grpSpPr>
        <p:cxnSp>
          <p:nvCxnSpPr>
            <p:cNvPr id="5" name="Straight Connector 16"/>
            <p:cNvCxnSpPr/>
            <p:nvPr/>
          </p:nvCxnSpPr>
          <p:spPr>
            <a:xfrm flipV="1">
              <a:off x="5130498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7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reeform 18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19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20"/>
            <p:cNvSpPr/>
            <p:nvPr/>
          </p:nvSpPr>
          <p:spPr>
            <a:xfrm>
              <a:off x="6638689" y="3919613"/>
              <a:ext cx="2513123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21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22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23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24"/>
            <p:cNvSpPr/>
            <p:nvPr/>
          </p:nvSpPr>
          <p:spPr>
            <a:xfrm>
              <a:off x="8059565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27"/>
            <p:cNvSpPr/>
            <p:nvPr/>
          </p:nvSpPr>
          <p:spPr>
            <a:xfrm>
              <a:off x="-8466" y="-8468"/>
              <a:ext cx="863639" cy="5698416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01FBC-A7A4-4315-9917-B3E049A954E0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FFDEA-5546-48E1-8C24-B338250964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35269-DD31-459C-9F35-E91EFDDD12C6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BB45E-57A1-496E-AFA3-0C51A44BE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CD1A7-B843-4787-85B0-3BB34BC45FAE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E2243-DC11-4C00-93D2-F51E2C5ED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1276B-16D9-46FB-9197-D0BCB2785E87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BFC3C-9D45-4A1C-9ADC-B8492605A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482600" y="790575"/>
            <a:ext cx="4572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6748463" y="2886075"/>
            <a:ext cx="4572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83DB1-CB08-4D0D-B13F-FB5031014A4A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A5167-970E-4905-9AB9-3ACF3442E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2E121-653E-41CC-8E09-A598D3AA6635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DC85E-7949-4B24-929E-610498DB68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ED3B2-4E01-4D48-83E0-83972724B119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7781F-09E8-47FE-9271-3D4FCD469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D4F31-CDE7-4EF3-AEFC-B184D41F3FC1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D81F0-4C73-4212-9718-D6366193D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A6B3F-312A-46A9-BA17-0108CD83061D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979FB-83ED-4162-9AE2-3DB4B4604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42258-5F71-4562-A5BA-68B0DD11A4A9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855C1-DE23-4B71-8017-A1A8327D09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78185-8573-488D-B381-EBAC4803EE66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2F458-A0FF-4B53-8A7A-7969B63798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EE1E8-33FA-4453-A783-B08D457260FD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F4371-8680-48F4-A000-0C5AEC7B60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69C57-3AB4-4DD0-ADB1-1BA1BF8391E8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3DE34-6558-45AD-800C-B6709BD8B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3AC8E-6AEE-4546-BE16-70A136EF828E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E1BF8-599A-40FB-8C6B-A3E5D489A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25D32-5054-4A0E-95EE-2BC474AEFCF3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B0B00-27DC-4DD6-AA25-159FED3A65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E3C91-EF99-4A04-A427-4412014BDB01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04351-4BCA-4626-8755-AC8EA33A1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"/>
          <p:cNvGrpSpPr>
            <a:grpSpLocks/>
          </p:cNvGrpSpPr>
          <p:nvPr/>
        </p:nvGrpSpPr>
        <p:grpSpPr bwMode="auto">
          <a:xfrm>
            <a:off x="-7938" y="-7938"/>
            <a:ext cx="9169401" cy="6873876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90"/>
              <a:ext cx="457221" cy="285317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497" y="4175239"/>
              <a:ext cx="4022902" cy="2683288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1932" y="-529"/>
              <a:ext cx="1219254" cy="6859057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113" y="-529"/>
              <a:ext cx="2270225" cy="686699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452" y="-8468"/>
              <a:ext cx="1947948" cy="6866996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8689" y="3919613"/>
              <a:ext cx="2513124" cy="2938915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180" y="-8468"/>
              <a:ext cx="2143219" cy="6866996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6112" y="-8468"/>
              <a:ext cx="857288" cy="6866996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027" y="-8468"/>
              <a:ext cx="1066847" cy="6866996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59564" y="4894488"/>
              <a:ext cx="1095423" cy="1964040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609600"/>
            <a:ext cx="63484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160588"/>
            <a:ext cx="6348413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438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5B1667-5C4D-4621-A07D-024158B9DF72}" type="datetimeFigureOut">
              <a:rPr lang="ru-RU"/>
              <a:pPr>
                <a:defRPr/>
              </a:pPr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042025"/>
            <a:ext cx="462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5250" y="6042025"/>
            <a:ext cx="512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E1366D-374D-4B8B-823B-0D2EC9C3E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87" r:id="rId3"/>
    <p:sldLayoutId id="2147483686" r:id="rId4"/>
    <p:sldLayoutId id="2147483685" r:id="rId5"/>
    <p:sldLayoutId id="2147483684" r:id="rId6"/>
    <p:sldLayoutId id="2147483683" r:id="rId7"/>
    <p:sldLayoutId id="2147483682" r:id="rId8"/>
    <p:sldLayoutId id="2147483681" r:id="rId9"/>
    <p:sldLayoutId id="2147483680" r:id="rId10"/>
    <p:sldLayoutId id="2147483690" r:id="rId11"/>
    <p:sldLayoutId id="2147483679" r:id="rId12"/>
    <p:sldLayoutId id="2147483691" r:id="rId13"/>
    <p:sldLayoutId id="2147483678" r:id="rId14"/>
    <p:sldLayoutId id="2147483677" r:id="rId15"/>
    <p:sldLayoutId id="2147483676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476250"/>
            <a:ext cx="7561263" cy="3571875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образовательная технология – «Развивающий  диалог»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4292600"/>
            <a:ext cx="8353425" cy="1135063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соответствии с ФГОС ДО и новой программой «От рождения до школы»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endParaRPr lang="ru-RU" sz="19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8575"/>
            <a:ext cx="6348413" cy="1320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началам развивающего диалога включает в себя несколько этапов: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484313"/>
            <a:ext cx="7705725" cy="5373687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проблемных ситуаций;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постановка проблемных вопросов;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с правилами;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круги доверия (работа в парах, мини группах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sz="28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ЧТО ДОЛЖЕН </a:t>
            </a:r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УЧИТЫВАТЬ  ВОСПИТАТЕЛЬ</a:t>
            </a:r>
            <a:r>
              <a:rPr lang="ru-RU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 Интересы и потребности детей;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 Опыт;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 Возраст;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 Индивидуальные особенности детей;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 Текущие события в группе.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765175"/>
            <a:ext cx="7497762" cy="143986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Следующий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— проблемные вопросы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Любознательным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общительным можно считать только того, кто хочет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может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задавать вопросы.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611188" y="2517775"/>
            <a:ext cx="7115175" cy="4340225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Существуют вопросы следующего характера:</a:t>
            </a:r>
          </a:p>
          <a:p>
            <a:pPr lvl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Субъективный (Что вы думаете об этом?)</a:t>
            </a:r>
          </a:p>
          <a:p>
            <a:pPr lvl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Уточняющий (Верно ли?)</a:t>
            </a:r>
          </a:p>
          <a:p>
            <a:pPr lvl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Почемучкин (Объясните, почему?)</a:t>
            </a:r>
          </a:p>
          <a:p>
            <a:pPr lvl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Оценочный (Что хорошего? Что плохого? В чём различие?)</a:t>
            </a:r>
          </a:p>
          <a:p>
            <a:pPr lvl="1"/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Воображаемый (Что было бы если? Предположите, что будет, если)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113" y="188913"/>
            <a:ext cx="6777037" cy="57626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ОБСУЖДЕНИЯ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4" name="Объект 2"/>
          <p:cNvSpPr>
            <a:spLocks noGrp="1"/>
          </p:cNvSpPr>
          <p:nvPr>
            <p:ph idx="1"/>
          </p:nvPr>
        </p:nvSpPr>
        <p:spPr>
          <a:xfrm>
            <a:off x="250825" y="1196975"/>
            <a:ext cx="7635875" cy="5276850"/>
          </a:xfrm>
        </p:spPr>
        <p:txBody>
          <a:bodyPr/>
          <a:lstStyle/>
          <a:p>
            <a:r>
              <a:rPr lang="ru-RU" sz="1400" smtClean="0">
                <a:solidFill>
                  <a:srgbClr val="000000"/>
                </a:solidFill>
                <a:latin typeface="Georgia" pitchFamily="18" charset="0"/>
              </a:rPr>
              <a:t>МОЖНО ЛИ ВСЕГДА ДЕЛАТЬ ТО, ЧТО ХОЧЕТСЯ?</a:t>
            </a:r>
          </a:p>
          <a:p>
            <a:r>
              <a:rPr lang="ru-RU" sz="1400" smtClean="0">
                <a:solidFill>
                  <a:srgbClr val="000000"/>
                </a:solidFill>
                <a:latin typeface="Georgia" pitchFamily="18" charset="0"/>
              </a:rPr>
              <a:t>МОЖНО ЛИ ПЕРЕБЕГАТЬ ДОРОГУ НА КРАСНЫЙ СВЕТ, ЕСЛИ</a:t>
            </a:r>
            <a:br>
              <a:rPr lang="ru-RU" sz="140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1400" smtClean="0">
                <a:solidFill>
                  <a:srgbClr val="000000"/>
                </a:solidFill>
                <a:latin typeface="Georgia" pitchFamily="18" charset="0"/>
              </a:rPr>
              <a:t>НЕТ МАШИН? А ЕСЛИ ВЗРОСЛЫЙ ПЕРЕД ТОБОЙ ПЕРЕБЕГАЕТ?</a:t>
            </a:r>
          </a:p>
          <a:p>
            <a:r>
              <a:rPr lang="ru-RU" sz="1400" smtClean="0">
                <a:solidFill>
                  <a:srgbClr val="000000"/>
                </a:solidFill>
                <a:latin typeface="Georgia" pitchFamily="18" charset="0"/>
              </a:rPr>
              <a:t>У МОЕЙ ПОДРУЖКИ ЖИВЁТ БЕЛАЯ КРЫСА ДОМА.</a:t>
            </a:r>
            <a:br>
              <a:rPr lang="ru-RU" sz="140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1400" smtClean="0">
                <a:solidFill>
                  <a:srgbClr val="000000"/>
                </a:solidFill>
                <a:latin typeface="Georgia" pitchFamily="18" charset="0"/>
              </a:rPr>
              <a:t>КРЫСА – ДИКОЕ ИЛИ ДОМАШНЕЕ ЖИВОТНОЕ?</a:t>
            </a:r>
          </a:p>
          <a:p>
            <a:r>
              <a:rPr lang="ru-RU" sz="1400" smtClean="0">
                <a:solidFill>
                  <a:srgbClr val="000000"/>
                </a:solidFill>
                <a:latin typeface="Georgia" pitchFamily="18" charset="0"/>
              </a:rPr>
              <a:t>ПОЧЕМУ ЛЮДИ ХОДЯТ НА РАБОТУ?</a:t>
            </a:r>
          </a:p>
          <a:p>
            <a:r>
              <a:rPr lang="ru-RU" sz="1400" smtClean="0">
                <a:solidFill>
                  <a:srgbClr val="000000"/>
                </a:solidFill>
                <a:latin typeface="Georgia" pitchFamily="18" charset="0"/>
              </a:rPr>
              <a:t>КАК НАРИСОВАТЬ МАШИНУ В ДВИЖЕНИИ?</a:t>
            </a:r>
          </a:p>
          <a:p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Что одновременно движется и не движется? </a:t>
            </a:r>
          </a:p>
          <a:p>
            <a:r>
              <a:rPr lang="ru-RU" sz="1400" smtClean="0">
                <a:solidFill>
                  <a:srgbClr val="000000"/>
                </a:solidFill>
                <a:latin typeface="Georgia" pitchFamily="18" charset="0"/>
              </a:rPr>
              <a:t>КАК НАЙТИ НА ДЕТСКОЙ ФОТОГРАФИИ МАМУ СРЕДИ ЕЁ  ПОДРУГ?</a:t>
            </a:r>
          </a:p>
          <a:p>
            <a:r>
              <a:rPr lang="ru-RU" sz="1400" smtClean="0">
                <a:solidFill>
                  <a:srgbClr val="000000"/>
                </a:solidFill>
                <a:latin typeface="Georgia" pitchFamily="18" charset="0"/>
              </a:rPr>
              <a:t>ЗАЧЕМ ВЕРБЛЮДУ, КОТОРЫЙ ЖИВЁТ В ПУСТЫНЕ ТАКАЯ  ТЁПЛАЯ ШЕРСТЬ?</a:t>
            </a:r>
            <a:br>
              <a:rPr lang="ru-RU" sz="1400" smtClean="0">
                <a:solidFill>
                  <a:srgbClr val="000000"/>
                </a:solidFill>
                <a:latin typeface="Georgia" pitchFamily="18" charset="0"/>
              </a:rPr>
            </a:br>
            <a:endParaRPr lang="ru-RU" sz="1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Ещё одним из этапов развивающего диалога является работа с правилами.</a:t>
            </a:r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Правила возникают на основе разных ситуаций и обсуждаются с детьми. Дошкольники задают проблемные вопросы, высказывают свои мнения, и в ходе детских обсуждений рождается правило. Ребёнку предоставляется выбор в фиксации правил (пиктограмма, предметная картинка в цвете и т.д).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6"/>
          <p:cNvSpPr>
            <a:spLocks noGrp="1"/>
          </p:cNvSpPr>
          <p:nvPr>
            <p:ph type="title"/>
          </p:nvPr>
        </p:nvSpPr>
        <p:spPr>
          <a:xfrm>
            <a:off x="179388" y="115888"/>
            <a:ext cx="7056437" cy="1320800"/>
          </a:xfrm>
        </p:spPr>
        <p:txBody>
          <a:bodyPr/>
          <a:lstStyle/>
          <a:p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ПРАВИЛА ВЕДЕНИЯ  ДИАЛОГА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sz="half" idx="1"/>
          </p:nvPr>
        </p:nvSpPr>
        <p:spPr>
          <a:xfrm>
            <a:off x="179388" y="776288"/>
            <a:ext cx="3529012" cy="4745037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ПРОДУМЫВАЙТЕ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ДАВАЙТЕ  ГОТОВЫХ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ОТВЕТОВ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ГОВОРИТЕ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  ПРАВИЛЬНО!»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ПОКАЗЫВАЙТЕ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ДЕТЯМ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  ИХ 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ИДЕИ </a:t>
            </a: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 ГИПОТЕЗЫ ОЧЕНЬ    ИНТЕРЕСНЫ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ПОДДЕРЖИВАЙТЕ</a:t>
            </a:r>
            <a: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ДЕТСКУЮ    ИНИЦИАТИВУ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3563938" y="1066800"/>
            <a:ext cx="4032250" cy="4824413"/>
          </a:xfrm>
        </p:spPr>
        <p:txBody>
          <a:bodyPr rtlCol="0"/>
          <a:lstStyle/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РЕЗЮМИРУЙТЕ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ВРЕМЕНИ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ЧТО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СКАЗАНО, НАЗЫВАЯ ДЕТЕЙ  ПО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ИМЕНАМ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ПОЗВОЛЯЙТЕ  ДЕТЯМ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САМИМ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ПОНЯТЬ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СУТЬ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ПРОТИВОРЕЧИВОЙ СИТУАЦИИ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ПОЗВОЛЯЙТЕ ДЕТЯМ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САМИМ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ОБСУДИТЬ,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 ПРОИЗОШЛО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ПРИНИМАЙТЕ НА  СЕБЯ РАЗЛИЧНЫЕ   РОЛИ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/>
          </p:nvPr>
        </p:nvSpPr>
        <p:spPr>
          <a:xfrm>
            <a:off x="755650" y="819150"/>
            <a:ext cx="6348413" cy="1320800"/>
          </a:xfrm>
        </p:spPr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Ну и как последний этап - круги доверия (утренний круг)</a:t>
            </a: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которые направлены на взаимодействие детей друг с другом в процессе обмена информацией.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8413" cy="1320800"/>
          </a:xfrm>
        </p:spPr>
        <p:txBody>
          <a:bodyPr/>
          <a:lstStyle/>
          <a:p>
            <a:pPr algn="ctr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ПРАВИЛА ДЛЯ ДЕТЕЙ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2160588"/>
            <a:ext cx="3087688" cy="3881437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СЛУШАТЬ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ГОВОРЯЩЕГО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ЛЮБЫЕ ИДЕИ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ВАЖНЫ</a:t>
            </a: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ОБЪЯСНЯТЬ, ПОЧЕМУ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ТАК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СЧИТАЕШЬ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68738" y="2160588"/>
            <a:ext cx="3089275" cy="3881437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ГОВОРИТЬ ПО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ОЧЕРЕДИ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ПОВТОРЯТЬСЯ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ОТВЕЧАТЬ </a:t>
            </a: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ПОСТАВЛЕННЫЙ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</a:t>
            </a:r>
            <a: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8413" cy="34036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38914" name="Текст 2"/>
          <p:cNvSpPr>
            <a:spLocks noGrp="1"/>
          </p:cNvSpPr>
          <p:nvPr>
            <p:ph type="body" idx="1"/>
          </p:nvPr>
        </p:nvSpPr>
        <p:spPr>
          <a:xfrm>
            <a:off x="395288" y="-819150"/>
            <a:ext cx="7416800" cy="8135938"/>
          </a:xfrm>
        </p:spPr>
        <p:txBody>
          <a:bodyPr/>
          <a:lstStyle/>
          <a:p>
            <a:r>
              <a:rPr lang="ru-RU" sz="2400" b="1" smtClean="0">
                <a:solidFill>
                  <a:schemeClr val="accent2"/>
                </a:solidFill>
                <a:latin typeface="Georgia" pitchFamily="18" charset="0"/>
              </a:rPr>
              <a:t>ОБРАЗОВАТЕЛЬНЫЕ РЕЗУЛЬТАТЫ</a:t>
            </a:r>
          </a:p>
          <a:p>
            <a:r>
              <a:rPr lang="ru-RU" sz="2800" smtClean="0">
                <a:solidFill>
                  <a:schemeClr val="accent2"/>
                </a:solidFill>
                <a:latin typeface="Georgia" pitchFamily="18" charset="0"/>
              </a:rPr>
              <a:t/>
            </a:r>
            <a:br>
              <a:rPr lang="ru-RU" sz="2800" smtClean="0">
                <a:solidFill>
                  <a:schemeClr val="accent2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0000"/>
                </a:solidFill>
                <a:latin typeface="Wingdings" pitchFamily="2" charset="2"/>
              </a:rPr>
              <a:t> </a:t>
            </a:r>
            <a:r>
              <a:rPr lang="ru-RU" sz="2000" smtClean="0">
                <a:solidFill>
                  <a:srgbClr val="000000"/>
                </a:solidFill>
                <a:latin typeface="Georgia" pitchFamily="18" charset="0"/>
              </a:rPr>
              <a:t>Развитие навыков общения, умения</a:t>
            </a:r>
            <a:br>
              <a:rPr lang="ru-RU" sz="200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0000"/>
                </a:solidFill>
                <a:latin typeface="Georgia" pitchFamily="18" charset="0"/>
              </a:rPr>
              <a:t> доброжелательно взаимодействовать со   сверстниками,        готовности к совместной    деятельности.</a:t>
            </a:r>
            <a:br>
              <a:rPr lang="ru-RU" sz="200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0000"/>
                </a:solidFill>
                <a:latin typeface="Wingdings" pitchFamily="2" charset="2"/>
              </a:rPr>
              <a:t> </a:t>
            </a:r>
            <a:r>
              <a:rPr lang="ru-RU" sz="2000" smtClean="0">
                <a:solidFill>
                  <a:srgbClr val="000000"/>
                </a:solidFill>
                <a:latin typeface="Georgia" pitchFamily="18" charset="0"/>
              </a:rPr>
              <a:t>Развитие познавательного интереса, умения</a:t>
            </a:r>
            <a:br>
              <a:rPr lang="ru-RU" sz="200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0000"/>
                </a:solidFill>
                <a:latin typeface="Georgia" pitchFamily="18" charset="0"/>
              </a:rPr>
              <a:t>формулировать свою мысль, ставить задачи, искать пути решения.</a:t>
            </a:r>
            <a:br>
              <a:rPr lang="ru-RU" sz="200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0000"/>
                </a:solidFill>
                <a:latin typeface="Wingdings" pitchFamily="2" charset="2"/>
              </a:rPr>
              <a:t> </a:t>
            </a:r>
            <a:r>
              <a:rPr lang="ru-RU" sz="2000" smtClean="0">
                <a:solidFill>
                  <a:srgbClr val="000000"/>
                </a:solidFill>
                <a:latin typeface="Georgia" pitchFamily="18" charset="0"/>
              </a:rPr>
              <a:t>Развитие умения соблюдать установленные  нормы и правила.</a:t>
            </a:r>
            <a:br>
              <a:rPr lang="ru-RU" sz="200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0000"/>
                </a:solidFill>
                <a:latin typeface="Wingdings" pitchFamily="2" charset="2"/>
              </a:rPr>
              <a:t> </a:t>
            </a:r>
            <a:r>
              <a:rPr lang="ru-RU" sz="2000" smtClean="0">
                <a:solidFill>
                  <a:srgbClr val="000000"/>
                </a:solidFill>
                <a:latin typeface="Georgia" pitchFamily="18" charset="0"/>
              </a:rPr>
              <a:t>Ознакомление с  окружающим миром,  развитие речи.</a:t>
            </a:r>
            <a:br>
              <a:rPr lang="ru-RU" sz="200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z="2000" smtClean="0">
                <a:solidFill>
                  <a:srgbClr val="000000"/>
                </a:solidFill>
                <a:latin typeface="Wingdings" pitchFamily="2" charset="2"/>
              </a:rPr>
              <a:t> </a:t>
            </a:r>
            <a:r>
              <a:rPr lang="ru-RU" sz="2000" smtClean="0">
                <a:solidFill>
                  <a:srgbClr val="000000"/>
                </a:solidFill>
                <a:latin typeface="Georgia" pitchFamily="18" charset="0"/>
              </a:rPr>
              <a:t>Обеспечение    эмоционального комфорта.</a:t>
            </a:r>
            <a:br>
              <a:rPr lang="ru-RU" sz="2000" smtClean="0">
                <a:solidFill>
                  <a:srgbClr val="000000"/>
                </a:solidFill>
                <a:latin typeface="Georgia" pitchFamily="18" charset="0"/>
              </a:rPr>
            </a:br>
            <a:endParaRPr lang="ru-RU" sz="2000" smtClean="0">
              <a:solidFill>
                <a:srgbClr val="000000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950" y="115888"/>
            <a:ext cx="7993063" cy="122555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07950" y="1052513"/>
            <a:ext cx="7559675" cy="4032250"/>
          </a:xfrm>
        </p:spPr>
        <p:txBody>
          <a:bodyPr rtlCol="0"/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1.  Появляется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разнообразие ответов (вопросов, способов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взаимодействия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детьми).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2. Содержание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 переходит на новый уровень:</a:t>
            </a: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охвачено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детей;</a:t>
            </a: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своё отношение к сказанному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высказывают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своё мнение и аргументируют его.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3. Возникает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 между детьми.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476250"/>
            <a:ext cx="8066088" cy="4318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ТЕМЫ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</a:t>
            </a:r>
            <a:b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2" name="Текст 2"/>
          <p:cNvSpPr>
            <a:spLocks noGrp="1"/>
          </p:cNvSpPr>
          <p:nvPr>
            <p:ph type="body" idx="1"/>
          </p:nvPr>
        </p:nvSpPr>
        <p:spPr>
          <a:xfrm>
            <a:off x="107950" y="1052513"/>
            <a:ext cx="8567738" cy="4989512"/>
          </a:xfrm>
        </p:spPr>
        <p:txBody>
          <a:bodyPr/>
          <a:lstStyle/>
          <a:p>
            <a:pPr marL="285750" indent="-285750">
              <a:buFont typeface="Arial" charset="0"/>
              <a:buNone/>
            </a:pPr>
            <a:endParaRPr lang="ru-RU" smtClean="0">
              <a:solidFill>
                <a:srgbClr val="40404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ru-RU" b="1" smtClean="0">
                <a:solidFill>
                  <a:schemeClr val="accent2"/>
                </a:solidFill>
              </a:rPr>
              <a:t>СОЦИАЛЬНОЕ ОКРУЖЕНИЕ   </a:t>
            </a:r>
            <a:r>
              <a:rPr lang="ru-RU" smtClean="0">
                <a:solidFill>
                  <a:srgbClr val="404040"/>
                </a:solidFill>
              </a:rPr>
              <a:t>Мы одинаковые или разные?</a:t>
            </a:r>
          </a:p>
          <a:p>
            <a:pPr marL="285750" indent="-285750">
              <a:buFont typeface="Arial" charset="0"/>
              <a:buChar char="•"/>
            </a:pPr>
            <a:endParaRPr lang="ru-RU" smtClean="0">
              <a:solidFill>
                <a:srgbClr val="40404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mtClean="0">
                <a:solidFill>
                  <a:schemeClr val="accent2"/>
                </a:solidFill>
              </a:rPr>
              <a:t>НОРМАТВОРЧЕСТВО   </a:t>
            </a:r>
            <a:r>
              <a:rPr lang="ru-RU" smtClean="0">
                <a:solidFill>
                  <a:srgbClr val="404040"/>
                </a:solidFill>
              </a:rPr>
              <a:t>Всегда ли нужно делиться своими игрушками?</a:t>
            </a:r>
          </a:p>
          <a:p>
            <a:pPr marL="285750" indent="-285750">
              <a:buFont typeface="Arial" charset="0"/>
              <a:buChar char="•"/>
            </a:pPr>
            <a:endParaRPr lang="ru-RU" smtClean="0">
              <a:solidFill>
                <a:srgbClr val="40404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mtClean="0">
                <a:solidFill>
                  <a:schemeClr val="accent2"/>
                </a:solidFill>
              </a:rPr>
              <a:t>СОВМЕСТНОЕ ПЛАНИРОВАНИЕ   </a:t>
            </a:r>
            <a:r>
              <a:rPr lang="ru-RU" smtClean="0">
                <a:solidFill>
                  <a:srgbClr val="404040"/>
                </a:solidFill>
              </a:rPr>
              <a:t>Как мы поздравим наших мам на 8 марта?</a:t>
            </a:r>
          </a:p>
          <a:p>
            <a:pPr marL="285750" indent="-285750">
              <a:buFont typeface="Arial" charset="0"/>
              <a:buChar char="•"/>
            </a:pPr>
            <a:endParaRPr lang="ru-RU" smtClean="0">
              <a:solidFill>
                <a:srgbClr val="40404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mtClean="0">
                <a:solidFill>
                  <a:schemeClr val="accent2"/>
                </a:solidFill>
              </a:rPr>
              <a:t>ФИЛОСОФСКОЕ  </a:t>
            </a:r>
            <a:r>
              <a:rPr lang="ru-RU" smtClean="0">
                <a:solidFill>
                  <a:srgbClr val="404040"/>
                </a:solidFill>
              </a:rPr>
              <a:t>Что такое счастье?  Как рождаются мысли?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Понятие: Что такое развивающий диалог?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Развивающий диалог- обсуждение с детьми проблемной(противоречивой, парадоксальной) ситуации, в результате которого появляются новые идеи и ставятся новые задачи. Развивающий диалог предусматривает не давать прямых объяснений и готовых ответов, а подводить детей к тому, чтобы они рассуждали и сами приходили к правильному ответу.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Технологию «Развивающий диалог» рекомендуется использовать с 4 лет.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возрасте 4-5 лет задаём «тонкие» вопросы (Кто? Что? Как звать? Когда?) На этом этапе речь дошкольника становится разнообразней, точнее и богаче по содержанию. В возрасте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5-6 </a:t>
            </a: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лет дети устанавливают и поддерживают контакты с окружающими детьми. В этом возрасте дошкольников называют «почемучками» и поэтому вопрос Почему? используется в их речи чаще всего. Этот вопрос они задают, как взрослым, так и своим друзьям. Поэтому систематически используем круги доверия, которые помогают ребёнку задавать «толстые» вопросы, побуждают их к рассуждению, анализу, находят новые пути решения проблемных ситуаций. Осуществляем работу с правилами, где дети придумывают и закрепляют нормы и правила поведения.</a:t>
            </a:r>
            <a:b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2263" y="476250"/>
            <a:ext cx="7258050" cy="1725613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развивающего диалога — помочь развитию творческого, продуктивного, диалектического мышления.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539750" y="2349500"/>
            <a:ext cx="7329488" cy="3983038"/>
          </a:xfrm>
        </p:spPr>
        <p:txBody>
          <a:bodyPr/>
          <a:lstStyle/>
          <a:p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В диалоге воспитатель не является тем, кто обучает. Развивающий диалог основан на свободном общении, дети предстают, как равноправные участники, как со-беседники, со-трудники. Ребёнок и взрослый находятся в динамичной позиции («ищу, пробую, не удовлетворяюсь, продолжаю поиск»)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5888"/>
            <a:ext cx="6770688" cy="1320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>
                <a:latin typeface="Georgia" panose="02040502050405020303" pitchFamily="18" charset="0"/>
              </a:rPr>
              <a:t>ОСНОВНЫЕ </a:t>
            </a:r>
            <a:r>
              <a:rPr lang="ru-RU" sz="2700" b="1" dirty="0" smtClean="0">
                <a:latin typeface="Georgia" panose="02040502050405020303" pitchFamily="18" charset="0"/>
              </a:rPr>
              <a:t>ПРИЗНАКИ   РАЗВИВАЮЩЕГО</a:t>
            </a:r>
            <a:r>
              <a:rPr lang="ru-RU" sz="2700" dirty="0">
                <a:latin typeface="Georgia" panose="02040502050405020303" pitchFamily="18" charset="0"/>
              </a:rPr>
              <a:t/>
            </a:r>
            <a:br>
              <a:rPr lang="ru-RU" sz="2700" dirty="0">
                <a:latin typeface="Georgia" panose="02040502050405020303" pitchFamily="18" charset="0"/>
              </a:rPr>
            </a:br>
            <a:r>
              <a:rPr lang="ru-RU" sz="2700" b="1" dirty="0" smtClean="0">
                <a:latin typeface="Georgia" panose="02040502050405020303" pitchFamily="18" charset="0"/>
              </a:rPr>
              <a:t>ДИАЛОГА</a:t>
            </a:r>
            <a:br>
              <a:rPr lang="ru-RU" sz="2700" b="1" dirty="0" smtClean="0">
                <a:latin typeface="Georgia" panose="02040502050405020303" pitchFamily="18" charset="0"/>
              </a:rPr>
            </a:br>
            <a:r>
              <a:rPr lang="ru-RU" sz="2700" dirty="0" smtClean="0">
                <a:latin typeface="Georgia" panose="02040502050405020303" pitchFamily="18" charset="0"/>
              </a:rPr>
              <a:t/>
            </a:r>
            <a:br>
              <a:rPr lang="ru-RU" sz="2700" dirty="0" smtClean="0">
                <a:latin typeface="Georgia" panose="02040502050405020303" pitchFamily="18" charset="0"/>
              </a:rPr>
            </a:br>
            <a:r>
              <a:rPr lang="ru-RU" sz="2700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Проблемная ситуация;</a:t>
            </a:r>
            <a:b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Дети активно включаются в диалог:</a:t>
            </a:r>
            <a:b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Дети задают вопросы;</a:t>
            </a:r>
            <a:b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Дети поддерживают беседу;</a:t>
            </a:r>
            <a:b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Детям интересно мнение других;</a:t>
            </a:r>
            <a:b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Проявляют своё отношение к сказанному;</a:t>
            </a:r>
            <a:b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Высказывают своё мнение;</a:t>
            </a:r>
            <a:b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>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Дети аргументируют своё мнение</a:t>
            </a:r>
            <a:r>
              <a:rPr lang="ru-RU" sz="2700" dirty="0" smtClean="0">
                <a:solidFill>
                  <a:srgbClr val="000000"/>
                </a:solidFill>
                <a:latin typeface="Georgia" panose="02040502050405020303" pitchFamily="18" charset="0"/>
              </a:rPr>
              <a:t>.</a:t>
            </a:r>
            <a:br>
              <a:rPr lang="ru-RU" sz="2700" dirty="0" smtClean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/>
            </a:r>
            <a:b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Использование новых слов;</a:t>
            </a:r>
            <a:b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sz="2700" dirty="0">
                <a:solidFill>
                  <a:srgbClr val="000000"/>
                </a:solidFill>
                <a:latin typeface="Georgia" panose="02040502050405020303" pitchFamily="18" charset="0"/>
              </a:rPr>
              <a:t>Появляются суждения.</a:t>
            </a:r>
            <a: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  <a:t/>
            </a:r>
            <a:br>
              <a:rPr lang="ru-RU" sz="2700" dirty="0">
                <a:solidFill>
                  <a:srgbClr val="000000"/>
                </a:solidFill>
                <a:latin typeface="Wingdings" panose="05000000000000000000" pitchFamily="2" charset="2"/>
              </a:rPr>
            </a:br>
            <a:endParaRPr 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609600" y="2205038"/>
            <a:ext cx="7202488" cy="2087562"/>
          </a:xfrm>
        </p:spPr>
        <p:txBody>
          <a:bodyPr/>
          <a:lstStyle/>
          <a:p>
            <a:pPr marL="0" indent="0">
              <a:buFont typeface="Wingdings 3" pitchFamily="18" charset="2"/>
              <a:buNone/>
            </a:pPr>
            <a:endParaRPr lang="ru-RU" sz="2000" smtClean="0"/>
          </a:p>
          <a:p>
            <a:pPr marL="0" indent="0">
              <a:buFont typeface="Wingdings 3" pitchFamily="18" charset="2"/>
              <a:buNone/>
            </a:pPr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 flipV="1">
            <a:off x="609600" y="1930400"/>
            <a:ext cx="6348413" cy="32988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107950" y="188913"/>
            <a:ext cx="8928100" cy="2016125"/>
          </a:xfrm>
        </p:spPr>
        <p:txBody>
          <a:bodyPr/>
          <a:lstStyle/>
          <a:p>
            <a:r>
              <a:rPr lang="ru-RU" b="1" smtClean="0">
                <a:solidFill>
                  <a:srgbClr val="555555"/>
                </a:solidFill>
                <a:latin typeface="Georgia" pitchFamily="18" charset="0"/>
              </a:rPr>
              <a:t>Развивающий диалог </a:t>
            </a:r>
            <a:r>
              <a:rPr lang="ru-RU" smtClean="0">
                <a:solidFill>
                  <a:srgbClr val="555555"/>
                </a:solidFill>
                <a:latin typeface="Georgia" pitchFamily="18" charset="0"/>
              </a:rPr>
              <a:t>– это «поиск ответа на вопрос,</a:t>
            </a:r>
            <a:br>
              <a:rPr lang="ru-RU" smtClean="0">
                <a:solidFill>
                  <a:srgbClr val="555555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555555"/>
                </a:solidFill>
                <a:latin typeface="Georgia" pitchFamily="18" charset="0"/>
              </a:rPr>
              <a:t>на который «очень хочется ответить, а ответа пока нет».</a:t>
            </a:r>
            <a:br>
              <a:rPr lang="ru-RU" smtClean="0">
                <a:solidFill>
                  <a:srgbClr val="555555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555555"/>
                </a:solidFill>
                <a:latin typeface="Georgia" pitchFamily="18" charset="0"/>
              </a:rPr>
              <a:t>Мышление развивается, когда человек решает</a:t>
            </a:r>
            <a:br>
              <a:rPr lang="ru-RU" smtClean="0">
                <a:solidFill>
                  <a:srgbClr val="555555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555555"/>
                </a:solidFill>
                <a:latin typeface="Georgia" pitchFamily="18" charset="0"/>
              </a:rPr>
              <a:t>трудные задачи, которые требуют времени</a:t>
            </a:r>
            <a:br>
              <a:rPr lang="ru-RU" smtClean="0">
                <a:solidFill>
                  <a:srgbClr val="555555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555555"/>
                </a:solidFill>
                <a:latin typeface="Georgia" pitchFamily="18" charset="0"/>
              </a:rPr>
              <a:t>и значительных самостоятельных усилий.</a:t>
            </a:r>
            <a:br>
              <a:rPr lang="ru-RU" smtClean="0">
                <a:solidFill>
                  <a:srgbClr val="555555"/>
                </a:solidFill>
                <a:latin typeface="Georgia" pitchFamily="18" charset="0"/>
              </a:rPr>
            </a:br>
            <a:endParaRPr lang="ru-RU" smtClean="0"/>
          </a:p>
        </p:txBody>
      </p:sp>
      <p:pic>
        <p:nvPicPr>
          <p:cNvPr id="24579" name="Рисунок 3"/>
          <p:cNvPicPr>
            <a:picLocks noChangeAspect="1"/>
          </p:cNvPicPr>
          <p:nvPr/>
        </p:nvPicPr>
        <p:blipFill>
          <a:blip r:embed="rId2"/>
          <a:srcRect l="-945" t="7561" r="5499" b="11800"/>
          <a:stretch>
            <a:fillRect/>
          </a:stretch>
        </p:blipFill>
        <p:spPr bwMode="auto">
          <a:xfrm>
            <a:off x="609600" y="1973263"/>
            <a:ext cx="638651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549275"/>
            <a:ext cx="6348413" cy="874713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ДИАЛОГА</a:t>
            </a:r>
          </a:p>
        </p:txBody>
      </p:sp>
      <p:sp>
        <p:nvSpPr>
          <p:cNvPr id="25602" name="Текст 2"/>
          <p:cNvSpPr>
            <a:spLocks noGrp="1"/>
          </p:cNvSpPr>
          <p:nvPr>
            <p:ph type="body" idx="1"/>
          </p:nvPr>
        </p:nvSpPr>
        <p:spPr>
          <a:xfrm>
            <a:off x="468313" y="1063625"/>
            <a:ext cx="7488237" cy="5678488"/>
          </a:xfrm>
        </p:spPr>
        <p:txBody>
          <a:bodyPr/>
          <a:lstStyle/>
          <a:p>
            <a:pPr marL="285750" indent="-285750">
              <a:buFont typeface="Arial" charset="0"/>
              <a:buChar char="•"/>
            </a:pPr>
            <a:r>
              <a:rPr lang="ru-RU" sz="2000" b="1" smtClean="0">
                <a:solidFill>
                  <a:srgbClr val="002060"/>
                </a:solidFill>
                <a:latin typeface="Georgia" pitchFamily="18" charset="0"/>
              </a:rPr>
              <a:t>Проблемная ситуация</a:t>
            </a:r>
            <a:endParaRPr lang="ru-RU" sz="2000" smtClean="0">
              <a:solidFill>
                <a:srgbClr val="002060"/>
              </a:solidFill>
              <a:latin typeface="Georgia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z="2000" b="1" smtClean="0">
                <a:solidFill>
                  <a:srgbClr val="002060"/>
                </a:solidFill>
                <a:latin typeface="Georgia" pitchFamily="18" charset="0"/>
              </a:rPr>
              <a:t>Высказывания детьми своего отношения к проблемной</a:t>
            </a:r>
            <a:r>
              <a:rPr lang="ru-RU" sz="2000" smtClean="0">
                <a:solidFill>
                  <a:srgbClr val="002060"/>
                </a:solidFill>
                <a:latin typeface="Georgia" pitchFamily="18" charset="0"/>
              </a:rPr>
              <a:t>  </a:t>
            </a:r>
            <a:r>
              <a:rPr lang="ru-RU" sz="2000" b="1" smtClean="0">
                <a:solidFill>
                  <a:srgbClr val="002060"/>
                </a:solidFill>
                <a:latin typeface="Georgia" pitchFamily="18" charset="0"/>
              </a:rPr>
              <a:t>ситуации</a:t>
            </a:r>
            <a:endParaRPr lang="ru-RU" sz="2000" smtClean="0">
              <a:solidFill>
                <a:srgbClr val="002060"/>
              </a:solidFill>
              <a:latin typeface="Georgia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z="2000" b="1" smtClean="0">
                <a:solidFill>
                  <a:srgbClr val="002060"/>
                </a:solidFill>
                <a:latin typeface="Georgia" pitchFamily="18" charset="0"/>
              </a:rPr>
              <a:t>Обсуждение проблемы</a:t>
            </a:r>
            <a:endParaRPr lang="ru-RU" sz="2000" smtClean="0">
              <a:solidFill>
                <a:srgbClr val="002060"/>
              </a:solidFill>
              <a:latin typeface="Georgia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z="2000" b="1" smtClean="0">
                <a:solidFill>
                  <a:srgbClr val="002060"/>
                </a:solidFill>
                <a:latin typeface="Georgia" pitchFamily="18" charset="0"/>
              </a:rPr>
              <a:t>Структурирование ответов детей</a:t>
            </a:r>
          </a:p>
          <a:p>
            <a:pPr marL="285750" indent="-285750">
              <a:buFont typeface="Arial" charset="0"/>
              <a:buChar char="•"/>
            </a:pPr>
            <a:r>
              <a:rPr lang="ru-RU" sz="2000" b="1" smtClean="0">
                <a:solidFill>
                  <a:srgbClr val="002060"/>
                </a:solidFill>
                <a:latin typeface="Georgia" pitchFamily="18" charset="0"/>
              </a:rPr>
              <a:t>Анализ высказываний</a:t>
            </a:r>
            <a:endParaRPr lang="ru-RU" sz="2000" smtClean="0">
              <a:solidFill>
                <a:srgbClr val="002060"/>
              </a:solidFill>
              <a:latin typeface="Georgia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z="2000" b="1" smtClean="0">
                <a:solidFill>
                  <a:srgbClr val="002060"/>
                </a:solidFill>
                <a:latin typeface="Georgia" pitchFamily="18" charset="0"/>
              </a:rPr>
              <a:t>Формулирование гипотезы (возможное решение</a:t>
            </a:r>
            <a:r>
              <a:rPr lang="ru-RU" sz="2000" smtClean="0">
                <a:solidFill>
                  <a:srgbClr val="002060"/>
                </a:solidFill>
                <a:latin typeface="Georgia" pitchFamily="18" charset="0"/>
              </a:rPr>
              <a:t>  </a:t>
            </a:r>
            <a:r>
              <a:rPr lang="ru-RU" sz="2000" b="1" smtClean="0">
                <a:solidFill>
                  <a:srgbClr val="002060"/>
                </a:solidFill>
                <a:latin typeface="Georgia" pitchFamily="18" charset="0"/>
              </a:rPr>
              <a:t>проблемы)</a:t>
            </a:r>
            <a:endParaRPr lang="ru-RU" sz="2000" smtClean="0">
              <a:solidFill>
                <a:srgbClr val="002060"/>
              </a:solidFill>
              <a:latin typeface="Georgia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ru-RU" sz="2000" b="1" smtClean="0">
                <a:solidFill>
                  <a:srgbClr val="002060"/>
                </a:solidFill>
                <a:latin typeface="Georgia" pitchFamily="18" charset="0"/>
              </a:rPr>
              <a:t>Проверка гипотезы и вывод</a:t>
            </a:r>
            <a:r>
              <a:rPr lang="ru-RU" sz="2000" smtClean="0">
                <a:solidFill>
                  <a:srgbClr val="002060"/>
                </a:solidFill>
                <a:latin typeface="Georgia" pitchFamily="18" charset="0"/>
              </a:rPr>
              <a:t/>
            </a:r>
            <a:br>
              <a:rPr lang="ru-RU" sz="2000" smtClean="0">
                <a:solidFill>
                  <a:srgbClr val="002060"/>
                </a:solidFill>
                <a:latin typeface="Georgia" pitchFamily="18" charset="0"/>
              </a:rPr>
            </a:br>
            <a:endParaRPr lang="ru-RU" sz="2000" smtClean="0">
              <a:solidFill>
                <a:srgbClr val="40404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13" y="908050"/>
            <a:ext cx="7215187" cy="649288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развивающего диалога -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помочь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творческого,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продуктивного диалектического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 дошкольника.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(форма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мышления, позволяющая  видеть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противоречия в объектах познания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и продуцировать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структурного преобразования этого противоречия новые идеи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/>
              <a:t> 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850" y="2133600"/>
            <a:ext cx="7704138" cy="4724400"/>
          </a:xfrm>
        </p:spPr>
        <p:txBody>
          <a:bodyPr/>
          <a:lstStyle/>
          <a:p>
            <a:pPr algn="ctr">
              <a:lnSpc>
                <a:spcPct val="95000"/>
              </a:lnSpc>
            </a:pPr>
            <a:r>
              <a:rPr lang="ru-RU" sz="2400" b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Действия диалектического мышления</a:t>
            </a:r>
            <a:r>
              <a:rPr lang="ru-RU" sz="24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algn="ctr">
              <a:lnSpc>
                <a:spcPct val="95000"/>
              </a:lnSpc>
            </a:pPr>
            <a:r>
              <a:rPr lang="ru-RU" sz="17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обнаружение,  постановка и решение диалектических мыслительных задач:</a:t>
            </a:r>
            <a:endParaRPr lang="ru-RU" sz="1500" smtClean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</a:pPr>
            <a:r>
              <a:rPr lang="ru-RU" sz="1700" b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- диалектическое превращение </a:t>
            </a:r>
            <a:r>
              <a:rPr lang="ru-RU" sz="17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– базовое действие творческого мышления, когда для любой идеи всегда существует противоположная;</a:t>
            </a:r>
            <a:endParaRPr lang="ru-RU" sz="1500" smtClean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</a:pPr>
            <a:r>
              <a:rPr lang="ru-RU" sz="1700" b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- диалектическое объединение – </a:t>
            </a:r>
            <a:r>
              <a:rPr lang="ru-RU" sz="17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появление чего-то нового в объекте через внутреннюю борьбу противоположностей;</a:t>
            </a:r>
            <a:endParaRPr lang="ru-RU" sz="1500" smtClean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</a:pPr>
            <a:r>
              <a:rPr lang="ru-RU" sz="1700" b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-  диалектическое опосредствование</a:t>
            </a:r>
            <a:r>
              <a:rPr lang="ru-RU" sz="17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– предполагает способность находить такое решение, когда взаимоисключающие потребности реализовываются в конкретных действиях и в результате удовлетворяются;</a:t>
            </a:r>
            <a:endParaRPr lang="ru-RU" sz="1500" smtClean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</a:pPr>
            <a:r>
              <a:rPr lang="ru-RU" sz="1700" b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- диалектическое обращение</a:t>
            </a:r>
            <a:r>
              <a:rPr lang="ru-RU" sz="17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– предполагает, что результат того или иного процесса является его началом, а начало, наоборот, является состоянием, к которому процесс стремится;</a:t>
            </a:r>
            <a:endParaRPr lang="ru-RU" sz="1500" smtClean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lnSpc>
                <a:spcPct val="95000"/>
              </a:lnSpc>
            </a:pPr>
            <a:r>
              <a:rPr lang="ru-RU" sz="1700" b="1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- диалектическое отождествление  </a:t>
            </a:r>
            <a:r>
              <a:rPr lang="ru-RU" sz="1700" smtClean="0">
                <a:solidFill>
                  <a:srgbClr val="404040"/>
                </a:solidFill>
                <a:latin typeface="Times New Roman" pitchFamily="18" charset="0"/>
                <a:cs typeface="Times New Roman" pitchFamily="18" charset="0"/>
              </a:rPr>
              <a:t> - противоположности рассматриваются как одно и то же.</a:t>
            </a:r>
            <a:endParaRPr lang="ru-RU" sz="1500" smtClean="0">
              <a:solidFill>
                <a:srgbClr val="40404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8413" cy="8032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адачи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диалога: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484313"/>
            <a:ext cx="6346825" cy="3881437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умения понимать разнообразные инициативные обращения (сообщение, вопросы, побуждения);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Учить детей вступать в речевое общение различными способами: сообщать о своих впечатлениях, переживаниях; задавать вопросы; побуждать </a:t>
            </a:r>
            <a:r>
              <a:rPr lang="ru-RU" sz="3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партнѐра </a:t>
            </a: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общению к совместной деятельности;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Формировать у детей умение пользоваться интонацией, мимикой, жестами;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умение следовать правилам ведения диалога.</a:t>
            </a: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50" y="0"/>
            <a:ext cx="6778625" cy="9810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КАК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ДИАЛОГ РАЗВИВАЮЩИМ?</a:t>
            </a:r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0" y="692150"/>
            <a:ext cx="4140200" cy="5349875"/>
          </a:xfrm>
        </p:spPr>
        <p:txBody>
          <a:bodyPr rtlCol="0"/>
          <a:lstStyle/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>
                <a:solidFill>
                  <a:schemeClr val="accent2"/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                   </a:t>
            </a: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>
                <a:solidFill>
                  <a:schemeClr val="accent2"/>
                </a:solidFill>
                <a:latin typeface="Georgia" panose="02040502050405020303" pitchFamily="18" charset="0"/>
              </a:rPr>
              <a:t> </a:t>
            </a:r>
            <a:r>
              <a:rPr lang="ru-RU" b="1" dirty="0" smtClean="0">
                <a:solidFill>
                  <a:schemeClr val="accent2"/>
                </a:solidFill>
                <a:latin typeface="Georgia" panose="02040502050405020303" pitchFamily="18" charset="0"/>
              </a:rPr>
              <a:t>                     Педагог </a:t>
            </a:r>
            <a:r>
              <a:rPr lang="ru-RU" b="1" dirty="0">
                <a:solidFill>
                  <a:schemeClr val="accent2"/>
                </a:solidFill>
                <a:latin typeface="Georgia" panose="02040502050405020303" pitchFamily="18" charset="0"/>
              </a:rPr>
              <a:t>– модератор:</a:t>
            </a:r>
            <a:r>
              <a:rPr lang="ru-RU" dirty="0">
                <a:solidFill>
                  <a:schemeClr val="accent2"/>
                </a:solidFill>
                <a:latin typeface="Georgia" panose="02040502050405020303" pitchFamily="18" charset="0"/>
              </a:rPr>
              <a:t/>
            </a:r>
            <a:br>
              <a:rPr lang="ru-RU" dirty="0">
                <a:solidFill>
                  <a:schemeClr val="accent2"/>
                </a:solidFill>
                <a:latin typeface="Georgia" panose="02040502050405020303" pitchFamily="18" charset="0"/>
              </a:rPr>
            </a:br>
            <a:endParaRPr lang="ru-RU" dirty="0" smtClean="0">
              <a:solidFill>
                <a:schemeClr val="accent2"/>
              </a:solidFill>
              <a:latin typeface="Georgia" panose="02040502050405020303" pitchFamily="18" charset="0"/>
            </a:endParaRPr>
          </a:p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endParaRPr lang="ru-RU" dirty="0">
              <a:solidFill>
                <a:srgbClr val="000000"/>
              </a:solidFill>
              <a:latin typeface="Wingdings" panose="05000000000000000000" pitchFamily="2" charset="2"/>
            </a:endParaRPr>
          </a:p>
          <a:p>
            <a:pPr fontAlgn="auto">
              <a:spcAft>
                <a:spcPts val="0"/>
              </a:spcAft>
              <a:buFont typeface="Wingdings 3" charset="2"/>
              <a:buChar char=""/>
              <a:defRPr/>
            </a:pPr>
            <a:r>
              <a:rPr lang="ru-RU" dirty="0" smtClean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Ставит проблему;</a:t>
            </a:r>
            <a:b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С помощью открытых</a:t>
            </a:r>
            <a:b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вопросов пытается включить</a:t>
            </a:r>
            <a:b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детей в активно мыслящий</a:t>
            </a:r>
            <a:b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процесс;</a:t>
            </a:r>
            <a:b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Не прерывает и </a:t>
            </a:r>
            <a:r>
              <a:rPr lang="ru-RU" dirty="0" smtClean="0">
                <a:solidFill>
                  <a:srgbClr val="000000"/>
                </a:solidFill>
                <a:latin typeface="Georgia" panose="02040502050405020303" pitchFamily="18" charset="0"/>
              </a:rPr>
              <a:t>не          торопит детей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;</a:t>
            </a:r>
            <a:b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Не даёт готовых ответов;</a:t>
            </a:r>
            <a:b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Использует противоречия;</a:t>
            </a:r>
            <a:b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r>
              <a:rPr lang="ru-RU" dirty="0">
                <a:solidFill>
                  <a:srgbClr val="000000"/>
                </a:solidFill>
                <a:latin typeface="Wingdings" panose="05000000000000000000" pitchFamily="2" charset="2"/>
              </a:rPr>
              <a:t> </a:t>
            </a:r>
            <a: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  <a:t>Аргументирует свой ответ.</a:t>
            </a:r>
            <a:br>
              <a:rPr lang="ru-RU" dirty="0">
                <a:solidFill>
                  <a:srgbClr val="000000"/>
                </a:solidFill>
                <a:latin typeface="Georgia" panose="02040502050405020303" pitchFamily="18" charset="0"/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699" name="Объект 3"/>
          <p:cNvSpPr>
            <a:spLocks noGrp="1"/>
          </p:cNvSpPr>
          <p:nvPr>
            <p:ph sz="half" idx="2"/>
          </p:nvPr>
        </p:nvSpPr>
        <p:spPr>
          <a:xfrm>
            <a:off x="3868738" y="1412875"/>
            <a:ext cx="3727450" cy="4629150"/>
          </a:xfrm>
        </p:spPr>
        <p:txBody>
          <a:bodyPr/>
          <a:lstStyle/>
          <a:p>
            <a:endParaRPr lang="ru-RU" smtClean="0">
              <a:solidFill>
                <a:srgbClr val="000000"/>
              </a:solidFill>
              <a:latin typeface="Wingdings" pitchFamily="2" charset="2"/>
            </a:endParaRPr>
          </a:p>
          <a:p>
            <a:endParaRPr lang="ru-RU" smtClean="0">
              <a:solidFill>
                <a:srgbClr val="000000"/>
              </a:solidFill>
              <a:latin typeface="Wingdings" pitchFamily="2" charset="2"/>
            </a:endParaRPr>
          </a:p>
          <a:p>
            <a:r>
              <a:rPr lang="ru-RU" smtClean="0">
                <a:solidFill>
                  <a:srgbClr val="000000"/>
                </a:solidFill>
                <a:latin typeface="Wingdings" pitchFamily="2" charset="2"/>
              </a:rPr>
              <a:t> </a:t>
            </a: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Старается не упустить ни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одного ребёнка;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Wingdings" pitchFamily="2" charset="2"/>
              </a:rPr>
              <a:t> </a:t>
            </a: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Отвечает на вопросы детей.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Должен ответить так, чтобы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его ответ помог ребёнку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развиваться (мыслить,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рассуждать самостоятельно).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Wingdings" pitchFamily="2" charset="2"/>
              </a:rPr>
              <a:t> </a:t>
            </a: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Должен помочь ребёнку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сформулировать мысль и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высказать её, чтобы группа</a:t>
            </a:r>
            <a:br>
              <a:rPr lang="ru-RU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ru-RU" smtClean="0">
                <a:solidFill>
                  <a:srgbClr val="000000"/>
                </a:solidFill>
                <a:latin typeface="Georgia" pitchFamily="18" charset="0"/>
              </a:rPr>
              <a:t>детей её поняла.</a:t>
            </a:r>
            <a:r>
              <a:rPr lang="ru-RU" smtClean="0">
                <a:solidFill>
                  <a:srgbClr val="000000"/>
                </a:solidFill>
                <a:latin typeface="Wingdings" pitchFamily="2" charset="2"/>
              </a:rPr>
              <a:t/>
            </a:r>
            <a:br>
              <a:rPr lang="ru-RU" smtClean="0">
                <a:solidFill>
                  <a:srgbClr val="000000"/>
                </a:solidFill>
                <a:latin typeface="Wingdings" pitchFamily="2" charset="2"/>
              </a:rPr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241</TotalTime>
  <Words>967</Words>
  <Application>Microsoft Office PowerPoint</Application>
  <PresentationFormat>Экран (4:3)</PresentationFormat>
  <Paragraphs>113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20</vt:i4>
      </vt:variant>
    </vt:vector>
  </HeadingPairs>
  <TitlesOfParts>
    <vt:vector size="31" baseType="lpstr">
      <vt:lpstr>Trebuchet MS</vt:lpstr>
      <vt:lpstr>Arial</vt:lpstr>
      <vt:lpstr>Wingdings 3</vt:lpstr>
      <vt:lpstr>Calibri</vt:lpstr>
      <vt:lpstr>Times New Roman</vt:lpstr>
      <vt:lpstr>Georgia</vt:lpstr>
      <vt:lpstr>Wingdings</vt:lpstr>
      <vt:lpstr>Грань</vt:lpstr>
      <vt:lpstr>Грань</vt:lpstr>
      <vt:lpstr>Грань</vt:lpstr>
      <vt:lpstr>Грань</vt:lpstr>
      <vt:lpstr>       Новая образовательная технология – «Развивающий  диалог»</vt:lpstr>
      <vt:lpstr>Понятие: Что такое развивающий диалог?</vt:lpstr>
      <vt:lpstr>Основная цель развивающего диалога — помочь развитию творческого, продуктивного, диалектического мышления. </vt:lpstr>
      <vt:lpstr>ОСНОВНЫЕ ПРИЗНАКИ   РАЗВИВАЮЩЕГО ДИАЛОГА   Проблемная ситуация;  Дети активно включаются в диалог: Дети задают вопросы; Дети поддерживают беседу; Детям интересно мнение других; Проявляют своё отношение к сказанному; Высказывают своё мнение; Дети аргументируют своё мнение.   Использование новых слов;  Появляются суждения. </vt:lpstr>
      <vt:lpstr>Слайд 5</vt:lpstr>
      <vt:lpstr>СТРУКТУРА РАЗВИВАЮЩЕГО ДИАЛОГА</vt:lpstr>
      <vt:lpstr>Основная цель развивающего диалога - помочь развитию творческого, продуктивного диалектического мышления дошкольника.  (форма мышления, позволяющая  видеть противоречия в объектах познания  и продуцировать на структурного преобразования этого противоречия новые идеи)  </vt:lpstr>
      <vt:lpstr>Задачи развивающего диалога: </vt:lpstr>
      <vt:lpstr>          КАК СДЕЛАТЬ ДИАЛОГ РАЗВИВАЮЩИМ?</vt:lpstr>
      <vt:lpstr>Обучение детей началам развивающего диалога включает в себя несколько этапов: </vt:lpstr>
      <vt:lpstr>Следующий этап — проблемные вопросы.   Любознательным и общительным можно считать только того, кто хочет и может задавать вопросы.  </vt:lpstr>
      <vt:lpstr>ВОПРОСЫ ДЛЯ ОБСУЖДЕНИЯ </vt:lpstr>
      <vt:lpstr>Ещё одним из этапов развивающего диалога является работа с правилами.</vt:lpstr>
      <vt:lpstr>ПРАВИЛА ВЕДЕНИЯ  ДИАЛОГА </vt:lpstr>
      <vt:lpstr>Ну и как последний этап - круги доверия (утренний круг)</vt:lpstr>
      <vt:lpstr>ПРАВИЛА ДЛЯ ДЕТЕЙ </vt:lpstr>
      <vt:lpstr>Слайд 17</vt:lpstr>
      <vt:lpstr>ПОКАЗАТЕЛИ УСПЕШНОСТИ РАЗВИВАЮЩЕГО  ДИАЛОГА </vt:lpstr>
      <vt:lpstr>   ПРИМЕРНЫЕ ТЕМЫ  РАЗВИВАЮЩЕГО ДИАЛОГА </vt:lpstr>
      <vt:lpstr>Технологию «Развивающий диалог» рекомендуется использовать с 4 лет.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Новая образовательная технология – «Развивающий диалог»</dc:title>
  <dc:creator>User</dc:creator>
  <cp:lastModifiedBy>lenovo</cp:lastModifiedBy>
  <cp:revision>33</cp:revision>
  <dcterms:created xsi:type="dcterms:W3CDTF">2021-02-07T14:04:09Z</dcterms:created>
  <dcterms:modified xsi:type="dcterms:W3CDTF">2023-02-01T02:04:06Z</dcterms:modified>
</cp:coreProperties>
</file>