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95" autoAdjust="0"/>
  </p:normalViewPr>
  <p:slideViewPr>
    <p:cSldViewPr>
      <p:cViewPr>
        <p:scale>
          <a:sx n="51" d="100"/>
          <a:sy n="51" d="100"/>
        </p:scale>
        <p:origin x="-192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C934D-63A8-4444-8B3F-CDD9EBB65F37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D1401-7AEC-440E-8555-21281ED0D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D1401-7AEC-440E-8555-21281ED0DED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D1401-7AEC-440E-8555-21281ED0DED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D1401-7AEC-440E-8555-21281ED0DED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73642-E820-4F00-AB70-213C7D546379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DB2D2-5747-4580-B5ED-4F7BE0630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12472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         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928670"/>
            <a:ext cx="496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учреждение      «Детский сад   №7    «Незабудка»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857364"/>
            <a:ext cx="74295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Хочу все знать</a:t>
            </a:r>
          </a:p>
          <a:p>
            <a:r>
              <a:rPr lang="ru-RU" sz="40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 грибы</a:t>
            </a:r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Старшая   группа №5 «Колокольчики»</a:t>
            </a:r>
          </a:p>
          <a:p>
            <a:endParaRPr lang="ru-RU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Николаенко А.Д.      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Сентябрь 2022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fae3b83115f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86050" y="3786190"/>
            <a:ext cx="2714644" cy="27336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0220913_111131.jpg"/>
          <p:cNvPicPr>
            <a:picLocks noChangeAspect="1"/>
          </p:cNvPicPr>
          <p:nvPr/>
        </p:nvPicPr>
        <p:blipFill>
          <a:blip r:embed="rId2" cstate="screen">
            <a:lum bright="-10000" contrast="20000"/>
          </a:blip>
          <a:srcRect/>
          <a:stretch>
            <a:fillRect/>
          </a:stretch>
        </p:blipFill>
        <p:spPr>
          <a:xfrm>
            <a:off x="1071538" y="2143116"/>
            <a:ext cx="2500330" cy="31432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14480" y="642918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Коммуникативная деятельность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1214422"/>
            <a:ext cx="7722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</a:rPr>
              <a:t>Цель: развивать у детей речь средством общения. Обогащать активный</a:t>
            </a:r>
          </a:p>
          <a:p>
            <a:r>
              <a:rPr lang="ru-RU" b="1" i="1" dirty="0" smtClean="0">
                <a:latin typeface="Times New Roman" pitchFamily="18" charset="0"/>
              </a:rPr>
              <a:t> словарь. Развивать диалогическую и монологическую речь и речевое</a:t>
            </a:r>
          </a:p>
          <a:p>
            <a:r>
              <a:rPr lang="ru-RU" b="1" i="1" dirty="0" smtClean="0">
                <a:latin typeface="Times New Roman" pitchFamily="18" charset="0"/>
              </a:rPr>
              <a:t> творчество. </a:t>
            </a:r>
            <a:endParaRPr lang="ru-RU" dirty="0" smtClean="0"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IMG_20220909_091903.jpg"/>
          <p:cNvPicPr>
            <a:picLocks noChangeAspect="1"/>
          </p:cNvPicPr>
          <p:nvPr/>
        </p:nvPicPr>
        <p:blipFill>
          <a:blip r:embed="rId3" cstate="screen">
            <a:lum bright="-10000" contrast="30000"/>
          </a:blip>
          <a:stretch>
            <a:fillRect/>
          </a:stretch>
        </p:blipFill>
        <p:spPr>
          <a:xfrm>
            <a:off x="4214810" y="2214554"/>
            <a:ext cx="1964526" cy="2928957"/>
          </a:xfrm>
          <a:prstGeom prst="rect">
            <a:avLst/>
          </a:prstGeom>
        </p:spPr>
      </p:pic>
      <p:pic>
        <p:nvPicPr>
          <p:cNvPr id="5" name="Рисунок 4" descr="IMG_20220909_091942.jpg"/>
          <p:cNvPicPr>
            <a:picLocks noChangeAspect="1"/>
          </p:cNvPicPr>
          <p:nvPr/>
        </p:nvPicPr>
        <p:blipFill>
          <a:blip r:embed="rId4" cstate="screen">
            <a:lum contrast="10000"/>
          </a:blip>
          <a:stretch>
            <a:fillRect/>
          </a:stretch>
        </p:blipFill>
        <p:spPr>
          <a:xfrm>
            <a:off x="6572264" y="2214554"/>
            <a:ext cx="2071702" cy="29289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14876" y="1857364"/>
            <a:ext cx="4143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Беседа: «Грибы нашей местности»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5286388"/>
            <a:ext cx="3867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Д/игра «Сбор грибов в корзинку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8" y="535782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Назови части гриба»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0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Познавательно-исследовательская деятельность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071546"/>
            <a:ext cx="3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4" name="Picture 2" descr="C:\Users\Ольга\Desktop\DSCN8620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428596" y="1071546"/>
            <a:ext cx="2143140" cy="235745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C:\Users\Ольга\Desktop\DSCN8625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6643702" y="1142984"/>
            <a:ext cx="2154235" cy="2214578"/>
          </a:xfrm>
          <a:prstGeom prst="rect">
            <a:avLst/>
          </a:prstGeom>
          <a:noFill/>
          <a:ln w="9525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4282" y="642918"/>
            <a:ext cx="3548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Рассматривание и строение гриб</a:t>
            </a:r>
            <a:r>
              <a:rPr lang="ru-RU" sz="1600" i="1" dirty="0" smtClean="0"/>
              <a:t>ов</a:t>
            </a:r>
            <a:endParaRPr lang="ru-RU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714356"/>
            <a:ext cx="4051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Сравнение съедобных и ядовитых грибов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20220803_102950.jpg"/>
          <p:cNvPicPr>
            <a:picLocks noChangeAspect="1"/>
          </p:cNvPicPr>
          <p:nvPr/>
        </p:nvPicPr>
        <p:blipFill>
          <a:blip r:embed="rId4" cstate="screen">
            <a:lum bright="-10000"/>
          </a:blip>
          <a:stretch>
            <a:fillRect/>
          </a:stretch>
        </p:blipFill>
        <p:spPr>
          <a:xfrm>
            <a:off x="3000364" y="1071547"/>
            <a:ext cx="3071834" cy="2714644"/>
          </a:xfrm>
          <a:prstGeom prst="rect">
            <a:avLst/>
          </a:prstGeom>
        </p:spPr>
      </p:pic>
      <p:pic>
        <p:nvPicPr>
          <p:cNvPr id="10" name="Рисунок 9" descr="20220907_075306.jpg"/>
          <p:cNvPicPr>
            <a:picLocks noChangeAspect="1"/>
          </p:cNvPicPr>
          <p:nvPr/>
        </p:nvPicPr>
        <p:blipFill>
          <a:blip r:embed="rId5" cstate="screen">
            <a:lum contrast="20000"/>
          </a:blip>
          <a:stretch>
            <a:fillRect/>
          </a:stretch>
        </p:blipFill>
        <p:spPr>
          <a:xfrm>
            <a:off x="428596" y="3571876"/>
            <a:ext cx="2500330" cy="3071834"/>
          </a:xfrm>
          <a:prstGeom prst="rect">
            <a:avLst/>
          </a:prstGeom>
        </p:spPr>
      </p:pic>
      <p:pic>
        <p:nvPicPr>
          <p:cNvPr id="11" name="Рисунок 10" descr="20220904_002903.jpg"/>
          <p:cNvPicPr>
            <a:picLocks noChangeAspect="1"/>
          </p:cNvPicPr>
          <p:nvPr/>
        </p:nvPicPr>
        <p:blipFill>
          <a:blip r:embed="rId6" cstate="screen">
            <a:lum bright="-10000"/>
          </a:blip>
          <a:stretch>
            <a:fillRect/>
          </a:stretch>
        </p:blipFill>
        <p:spPr>
          <a:xfrm>
            <a:off x="6429388" y="3500438"/>
            <a:ext cx="2500330" cy="3071834"/>
          </a:xfrm>
          <a:prstGeom prst="rect">
            <a:avLst/>
          </a:prstGeom>
        </p:spPr>
      </p:pic>
      <p:pic>
        <p:nvPicPr>
          <p:cNvPr id="12" name="Рисунок 11" descr="20220904_23323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143240" y="3929067"/>
            <a:ext cx="2786082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20815_160807.jpg"/>
          <p:cNvPicPr>
            <a:picLocks noChangeAspect="1"/>
          </p:cNvPicPr>
          <p:nvPr/>
        </p:nvPicPr>
        <p:blipFill>
          <a:blip r:embed="rId2" cstate="screen">
            <a:lum bright="-10000" contrast="20000"/>
          </a:blip>
          <a:srcRect/>
          <a:stretch>
            <a:fillRect/>
          </a:stretch>
        </p:blipFill>
        <p:spPr>
          <a:xfrm>
            <a:off x="357158" y="857233"/>
            <a:ext cx="2857520" cy="25003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2910" y="285728"/>
            <a:ext cx="7715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Познавательно-исследовательская деятельность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82" y="42860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3357562"/>
            <a:ext cx="2685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Д/игра «У кого какой гриб?»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20815_160942.jpg"/>
          <p:cNvPicPr>
            <a:picLocks noChangeAspect="1"/>
          </p:cNvPicPr>
          <p:nvPr/>
        </p:nvPicPr>
        <p:blipFill>
          <a:blip r:embed="rId3" cstate="screen">
            <a:lum bright="-10000" contrast="-20000"/>
          </a:blip>
          <a:srcRect/>
          <a:stretch>
            <a:fillRect/>
          </a:stretch>
        </p:blipFill>
        <p:spPr>
          <a:xfrm>
            <a:off x="500034" y="3786190"/>
            <a:ext cx="2571768" cy="24288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5720" y="6286520"/>
            <a:ext cx="2674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«Узнай гриб  по запаху</a:t>
            </a:r>
            <a:r>
              <a:rPr lang="ru-RU" dirty="0" smtClean="0"/>
              <a:t>?» </a:t>
            </a:r>
            <a:endParaRPr lang="ru-RU" dirty="0"/>
          </a:p>
        </p:txBody>
      </p:sp>
      <p:pic>
        <p:nvPicPr>
          <p:cNvPr id="10" name="Рисунок 9" descr="IMG_20220815_161502.jpg"/>
          <p:cNvPicPr>
            <a:picLocks noChangeAspect="1"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>
          <a:xfrm>
            <a:off x="6286512" y="785794"/>
            <a:ext cx="2286016" cy="2571768"/>
          </a:xfrm>
          <a:prstGeom prst="rect">
            <a:avLst/>
          </a:prstGeom>
        </p:spPr>
      </p:pic>
      <p:pic>
        <p:nvPicPr>
          <p:cNvPr id="11" name="Рисунок 10" descr="IMG_20220815_18221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500430" y="857232"/>
            <a:ext cx="2571768" cy="2428892"/>
          </a:xfrm>
          <a:prstGeom prst="rect">
            <a:avLst/>
          </a:prstGeom>
        </p:spPr>
      </p:pic>
      <p:pic>
        <p:nvPicPr>
          <p:cNvPr id="12" name="Рисунок 11" descr="IMG_20220815_182404.jpg"/>
          <p:cNvPicPr>
            <a:picLocks noChangeAspect="1"/>
          </p:cNvPicPr>
          <p:nvPr/>
        </p:nvPicPr>
        <p:blipFill>
          <a:blip r:embed="rId6" cstate="screen">
            <a:lum contrast="10000"/>
          </a:blip>
          <a:srcRect/>
          <a:stretch>
            <a:fillRect/>
          </a:stretch>
        </p:blipFill>
        <p:spPr>
          <a:xfrm>
            <a:off x="6072198" y="3786190"/>
            <a:ext cx="2741417" cy="2428892"/>
          </a:xfrm>
          <a:prstGeom prst="rect">
            <a:avLst/>
          </a:prstGeom>
        </p:spPr>
      </p:pic>
      <p:pic>
        <p:nvPicPr>
          <p:cNvPr id="13" name="Рисунок 12" descr="IMG_20220818_085533.jpg"/>
          <p:cNvPicPr>
            <a:picLocks noChangeAspect="1"/>
          </p:cNvPicPr>
          <p:nvPr/>
        </p:nvPicPr>
        <p:blipFill>
          <a:blip r:embed="rId7" cstate="screen">
            <a:lum bright="-10000"/>
          </a:blip>
          <a:srcRect r="-625"/>
          <a:stretch>
            <a:fillRect/>
          </a:stretch>
        </p:blipFill>
        <p:spPr>
          <a:xfrm>
            <a:off x="3357554" y="3786190"/>
            <a:ext cx="2286016" cy="24288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57554" y="6215082"/>
            <a:ext cx="2028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Собери правильно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6182" y="3429000"/>
            <a:ext cx="514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Грибы сырые и сушёные. Что можно приготовить?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0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Двигательная деятельность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922_154947.jpg"/>
          <p:cNvPicPr>
            <a:picLocks noChangeAspect="1"/>
          </p:cNvPicPr>
          <p:nvPr/>
        </p:nvPicPr>
        <p:blipFill>
          <a:blip r:embed="rId2" cstate="screen">
            <a:lum bright="-10000"/>
          </a:blip>
          <a:srcRect r="-2697"/>
          <a:stretch>
            <a:fillRect/>
          </a:stretch>
        </p:blipFill>
        <p:spPr>
          <a:xfrm>
            <a:off x="500034" y="714356"/>
            <a:ext cx="3571900" cy="2786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V="1">
            <a:off x="-428660" y="928670"/>
            <a:ext cx="4342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N8991.JPG"/>
          <p:cNvPicPr>
            <a:picLocks noChangeAspect="1"/>
          </p:cNvPicPr>
          <p:nvPr/>
        </p:nvPicPr>
        <p:blipFill>
          <a:blip r:embed="rId3" cstate="screen">
            <a:lum contrast="20000"/>
          </a:blip>
          <a:stretch>
            <a:fillRect/>
          </a:stretch>
        </p:blipFill>
        <p:spPr>
          <a:xfrm>
            <a:off x="4357686" y="642918"/>
            <a:ext cx="4071966" cy="2857520"/>
          </a:xfrm>
          <a:prstGeom prst="rect">
            <a:avLst/>
          </a:prstGeom>
        </p:spPr>
      </p:pic>
      <p:pic>
        <p:nvPicPr>
          <p:cNvPr id="8" name="Рисунок 7" descr="DSCN524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4810" y="4000504"/>
            <a:ext cx="4190997" cy="26432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57818" y="642918"/>
            <a:ext cx="209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П/игра «Грибники»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9190" y="3500438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П/игра «У медведя во бору…?»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3" descr="C:\Users\Ольга\Desktop\наст.игры\DSCN81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786190"/>
            <a:ext cx="3571900" cy="285752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42910" y="357166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Кто быстрее соберёт грибы»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214290"/>
            <a:ext cx="46434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Ольга\Desktop\DSCN8251.JPG"/>
          <p:cNvPicPr>
            <a:picLocks noChangeAspect="1" noChangeArrowheads="1"/>
          </p:cNvPicPr>
          <p:nvPr/>
        </p:nvPicPr>
        <p:blipFill>
          <a:blip r:embed="rId2" cstate="screen">
            <a:lum bright="-10000"/>
          </a:blip>
          <a:srcRect/>
          <a:stretch>
            <a:fillRect/>
          </a:stretch>
        </p:blipFill>
        <p:spPr bwMode="auto">
          <a:xfrm>
            <a:off x="642910" y="785794"/>
            <a:ext cx="2071702" cy="2643206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Picture 4" descr="C:\Users\Ольга\Desktop\DSCN82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785794"/>
            <a:ext cx="2132008" cy="2581279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57224" y="3500438"/>
            <a:ext cx="212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Мухомор из бумаги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7950" y="3286124"/>
            <a:ext cx="1833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Построй грибок»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-7aaa1ecf8ec2e34f48fc7383859b0c7d-V.jpg"/>
          <p:cNvPicPr>
            <a:picLocks noChangeAspect="1"/>
          </p:cNvPicPr>
          <p:nvPr/>
        </p:nvPicPr>
        <p:blipFill>
          <a:blip r:embed="rId4" cstate="screen">
            <a:lum bright="-10000"/>
          </a:blip>
          <a:srcRect/>
          <a:stretch>
            <a:fillRect/>
          </a:stretch>
        </p:blipFill>
        <p:spPr>
          <a:xfrm>
            <a:off x="6357950" y="3643314"/>
            <a:ext cx="2556110" cy="2928958"/>
          </a:xfrm>
          <a:prstGeom prst="rect">
            <a:avLst/>
          </a:prstGeom>
        </p:spPr>
      </p:pic>
      <p:pic>
        <p:nvPicPr>
          <p:cNvPr id="10" name="Рисунок 9" descr="IMG-6484fc5b26c3695cc7ed61ee7030fa7b-V.jpg"/>
          <p:cNvPicPr>
            <a:picLocks noChangeAspect="1"/>
          </p:cNvPicPr>
          <p:nvPr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>
          <a:xfrm>
            <a:off x="3143240" y="785794"/>
            <a:ext cx="2928958" cy="2786082"/>
          </a:xfrm>
          <a:prstGeom prst="rect">
            <a:avLst/>
          </a:prstGeom>
        </p:spPr>
      </p:pic>
      <p:pic>
        <p:nvPicPr>
          <p:cNvPr id="11" name="Рисунок 10" descr="IMG-45d0898d84775db4f34a196c3f8f38c3-V.jpg"/>
          <p:cNvPicPr>
            <a:picLocks noChangeAspect="1"/>
          </p:cNvPicPr>
          <p:nvPr/>
        </p:nvPicPr>
        <p:blipFill>
          <a:blip r:embed="rId6" cstate="screen">
            <a:lum bright="-10000"/>
          </a:blip>
          <a:srcRect r="-610"/>
          <a:stretch>
            <a:fillRect/>
          </a:stretch>
        </p:blipFill>
        <p:spPr>
          <a:xfrm>
            <a:off x="500034" y="4286256"/>
            <a:ext cx="4857784" cy="221457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7158" y="3929066"/>
            <a:ext cx="525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 природного материала «Ёжик с грибочками»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8644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эстетическое развитие (рисование, аппликация)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915_093224.jpg"/>
          <p:cNvPicPr>
            <a:picLocks noChangeAspect="1"/>
          </p:cNvPicPr>
          <p:nvPr/>
        </p:nvPicPr>
        <p:blipFill>
          <a:blip r:embed="rId2" cstate="screen">
            <a:lum bright="-10000"/>
          </a:blip>
          <a:srcRect r="-2823"/>
          <a:stretch>
            <a:fillRect/>
          </a:stretch>
        </p:blipFill>
        <p:spPr>
          <a:xfrm>
            <a:off x="357158" y="1357298"/>
            <a:ext cx="2714644" cy="27860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857232"/>
            <a:ext cx="2582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Аппликация «Мухомо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25194" y="171448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2" descr="C:\Users\Ольга\Desktop\Новая папка (3)\Photo00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1500175"/>
            <a:ext cx="1696992" cy="2571768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" name="Picture 3" descr="C:\Users\Ольга\Desktop\Новая папка (3)\Photo006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1500174"/>
            <a:ext cx="1696650" cy="2571768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8" name="Picture 5" descr="C:\Users\Ольга\Desktop\Новая папка (3)\Photo00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58082" y="1500174"/>
            <a:ext cx="1571636" cy="2571768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786182" y="928670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Рисование «В царстве грибо</a:t>
            </a:r>
            <a:r>
              <a:rPr lang="ru-RU" i="1" dirty="0" smtClean="0"/>
              <a:t>в» </a:t>
            </a:r>
            <a:endParaRPr lang="ru-RU" i="1" dirty="0"/>
          </a:p>
        </p:txBody>
      </p:sp>
      <p:pic>
        <p:nvPicPr>
          <p:cNvPr id="11" name="Picture 2" descr="C:\Users\Ольга\Desktop\DSCN849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71934" y="4143380"/>
            <a:ext cx="4786346" cy="247332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11" descr="IMG_20220905_084829.jpg"/>
          <p:cNvPicPr>
            <a:picLocks noChangeAspect="1"/>
          </p:cNvPicPr>
          <p:nvPr/>
        </p:nvPicPr>
        <p:blipFill>
          <a:blip r:embed="rId7" cstate="screen">
            <a:lum bright="-20000" contrast="40000"/>
          </a:blip>
          <a:srcRect/>
          <a:stretch>
            <a:fillRect/>
          </a:stretch>
        </p:blipFill>
        <p:spPr>
          <a:xfrm>
            <a:off x="428596" y="4357694"/>
            <a:ext cx="3143272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0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Предметная деятельность (лепка)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909_092732.jpg"/>
          <p:cNvPicPr>
            <a:picLocks noChangeAspect="1"/>
          </p:cNvPicPr>
          <p:nvPr/>
        </p:nvPicPr>
        <p:blipFill>
          <a:blip r:embed="rId2" cstate="screen">
            <a:lum bright="-10000" contrast="20000"/>
          </a:blip>
          <a:srcRect/>
          <a:stretch>
            <a:fillRect/>
          </a:stretch>
        </p:blipFill>
        <p:spPr>
          <a:xfrm>
            <a:off x="285720" y="785794"/>
            <a:ext cx="2786082" cy="3143272"/>
          </a:xfrm>
          <a:prstGeom prst="rect">
            <a:avLst/>
          </a:prstGeom>
        </p:spPr>
      </p:pic>
      <p:pic>
        <p:nvPicPr>
          <p:cNvPr id="4" name="Рисунок 3" descr="IMG_20220909_093152.jpg"/>
          <p:cNvPicPr>
            <a:picLocks noChangeAspect="1"/>
          </p:cNvPicPr>
          <p:nvPr/>
        </p:nvPicPr>
        <p:blipFill>
          <a:blip r:embed="rId3" cstate="screen">
            <a:lum bright="-10000" contrast="20000"/>
          </a:blip>
          <a:srcRect r="-2782"/>
          <a:stretch>
            <a:fillRect/>
          </a:stretch>
        </p:blipFill>
        <p:spPr>
          <a:xfrm>
            <a:off x="6286512" y="642918"/>
            <a:ext cx="2652655" cy="3071834"/>
          </a:xfrm>
          <a:prstGeom prst="rect">
            <a:avLst/>
          </a:prstGeom>
        </p:spPr>
      </p:pic>
      <p:pic>
        <p:nvPicPr>
          <p:cNvPr id="5" name="Рисунок 4" descr="DSCN9346.JPG"/>
          <p:cNvPicPr>
            <a:picLocks noChangeAspect="1"/>
          </p:cNvPicPr>
          <p:nvPr/>
        </p:nvPicPr>
        <p:blipFill>
          <a:blip r:embed="rId4" cstate="screen">
            <a:lum bright="-10000" contrast="20000"/>
          </a:blip>
          <a:srcRect/>
          <a:stretch>
            <a:fillRect/>
          </a:stretch>
        </p:blipFill>
        <p:spPr>
          <a:xfrm>
            <a:off x="285720" y="4214818"/>
            <a:ext cx="3000396" cy="2214553"/>
          </a:xfrm>
          <a:prstGeom prst="rect">
            <a:avLst/>
          </a:prstGeom>
        </p:spPr>
      </p:pic>
      <p:pic>
        <p:nvPicPr>
          <p:cNvPr id="6" name="Рисунок 5" descr="DSCN935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071934" y="4143380"/>
            <a:ext cx="4645571" cy="2357454"/>
          </a:xfrm>
          <a:prstGeom prst="rect">
            <a:avLst/>
          </a:prstGeom>
        </p:spPr>
      </p:pic>
      <p:pic>
        <p:nvPicPr>
          <p:cNvPr id="7" name="Рисунок 6" descr="IMG-9bd28a220effb03ecb7e44ab84d1c878-V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786182" y="571480"/>
            <a:ext cx="2338243" cy="3071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6248" y="3643314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Грибы бывают разные»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285728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8572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Макет  «Грибной лес»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Ольга\Desktop\DSCN8305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1428728" y="1428736"/>
            <a:ext cx="6929486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571480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071546"/>
            <a:ext cx="785818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Выставка семейных  работ  «деревья с грибами», поделки</a:t>
            </a:r>
          </a:p>
          <a:p>
            <a:endParaRPr lang="ru-RU" dirty="0"/>
          </a:p>
        </p:txBody>
      </p:sp>
      <p:pic>
        <p:nvPicPr>
          <p:cNvPr id="4" name="Picture 2" descr="C:\Users\Ольга\Desktop\DSCN8450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10000"/>
          </a:blip>
          <a:srcRect/>
          <a:stretch>
            <a:fillRect/>
          </a:stretch>
        </p:blipFill>
        <p:spPr bwMode="auto">
          <a:xfrm>
            <a:off x="357158" y="1571612"/>
            <a:ext cx="1857375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4" descr="C:\Users\Ольга\Desktop\DSCN8455.JPG"/>
          <p:cNvPicPr>
            <a:picLocks noChangeAspect="1" noChangeArrowheads="1"/>
          </p:cNvPicPr>
          <p:nvPr/>
        </p:nvPicPr>
        <p:blipFill>
          <a:blip r:embed="rId3" cstate="screen">
            <a:lum bright="-10000" contrast="-10000"/>
          </a:blip>
          <a:srcRect/>
          <a:stretch>
            <a:fillRect/>
          </a:stretch>
        </p:blipFill>
        <p:spPr bwMode="auto">
          <a:xfrm>
            <a:off x="4929190" y="1571612"/>
            <a:ext cx="1928826" cy="2571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5" descr="C:\Users\Ольга\Desktop\DSCN8458.JPG"/>
          <p:cNvPicPr>
            <a:picLocks noChangeAspect="1" noChangeArrowheads="1"/>
          </p:cNvPicPr>
          <p:nvPr/>
        </p:nvPicPr>
        <p:blipFill>
          <a:blip r:embed="rId4" cstate="screen"/>
          <a:srcRect r="-3639"/>
          <a:stretch>
            <a:fillRect/>
          </a:stretch>
        </p:blipFill>
        <p:spPr bwMode="auto">
          <a:xfrm>
            <a:off x="7072330" y="1428736"/>
            <a:ext cx="1785950" cy="25114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071538" y="50006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6" descr="C:\Users\Ольга\Desktop\DSCN846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3857628"/>
            <a:ext cx="1785937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8" descr="C:\Users\Ольга\Desktop\DSCN846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71736" y="4214818"/>
            <a:ext cx="1873250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6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IMG_20220906_132331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4712642" y="4286256"/>
            <a:ext cx="2011417" cy="2214578"/>
          </a:xfrm>
          <a:prstGeom prst="rect">
            <a:avLst/>
          </a:prstGeom>
        </p:spPr>
      </p:pic>
      <p:pic>
        <p:nvPicPr>
          <p:cNvPr id="14" name="Рисунок 13" descr="20220904_002954.jpg"/>
          <p:cNvPicPr>
            <a:picLocks noChangeAspect="1"/>
          </p:cNvPicPr>
          <p:nvPr/>
        </p:nvPicPr>
        <p:blipFill>
          <a:blip r:embed="rId8" cstate="screen">
            <a:lum bright="-10000" contrast="-10000"/>
          </a:blip>
          <a:srcRect/>
          <a:stretch>
            <a:fillRect/>
          </a:stretch>
        </p:blipFill>
        <p:spPr>
          <a:xfrm>
            <a:off x="6786578" y="4143380"/>
            <a:ext cx="2127234" cy="2357454"/>
          </a:xfrm>
          <a:prstGeom prst="rect">
            <a:avLst/>
          </a:prstGeom>
        </p:spPr>
      </p:pic>
      <p:pic>
        <p:nvPicPr>
          <p:cNvPr id="15" name="Рисунок 14" descr="20220904_232932.jpg"/>
          <p:cNvPicPr>
            <a:picLocks noChangeAspect="1"/>
          </p:cNvPicPr>
          <p:nvPr/>
        </p:nvPicPr>
        <p:blipFill>
          <a:blip r:embed="rId9" cstate="screen">
            <a:lum bright="-10000" contrast="20000"/>
          </a:blip>
          <a:srcRect/>
          <a:stretch>
            <a:fillRect/>
          </a:stretch>
        </p:blipFill>
        <p:spPr>
          <a:xfrm>
            <a:off x="2571737" y="1428736"/>
            <a:ext cx="2286016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642918"/>
            <a:ext cx="6253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Характеристика проекта   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08" y="1571612"/>
            <a:ext cx="4656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Вид проекта -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информационный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2000240"/>
            <a:ext cx="2426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 проекта    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Грибы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298" y="2786058"/>
            <a:ext cx="3959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3286124"/>
            <a:ext cx="17620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3286124"/>
            <a:ext cx="3939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Среднесрочный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1неделя  с 12.09 по 16.09. 2022год.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4429132"/>
            <a:ext cx="2950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   проекта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356" y="528638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28860" y="4857760"/>
            <a:ext cx="3001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 старшей группы №5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Воспитатели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6" descr="C:\Users\Ольга\Desktop\DSCN8477.JPG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5143504" y="3643314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3042" y="0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  проекта</a:t>
            </a:r>
            <a:endParaRPr lang="ru-RU" sz="3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000108"/>
            <a:ext cx="6820160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Средством формирования в сознании дошкольника реалистичных знаний   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 окружающем мире, основанных на чувственном опыте является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ознакомление с природой.  Активное стремление к познанию 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окружающего мира, любознательность - особенности развития ребёнка 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дошкольного возраста. Однако далеко не всё может быть правильно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понято детьми при самостоятельном общении с ней. 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 важнейшие задачи дошкольного учреждения в сфере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экологического образования - ввести ребёнка в мир природы, 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сформировать знания о её объектах и явлениях, воспитать способность 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видеть красоту родной природы, любовь, бережное и заботливое 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отношение к ней. В детском саду ребёнка знакомят с живой и неживой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природой, сезонными изменениями, представителями флоры и фауны. 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основе приобретённых знаний у дошкольника формируются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наблюдательность, умение логически мыслить, эстетическое отношение</a:t>
            </a:r>
          </a:p>
          <a:p>
            <a:pPr indent="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 природе. </a:t>
            </a:r>
          </a:p>
          <a:p>
            <a:pPr indent="3429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0816_101631.jpg"/>
          <p:cNvPicPr>
            <a:picLocks noChangeAspect="1"/>
          </p:cNvPicPr>
          <p:nvPr/>
        </p:nvPicPr>
        <p:blipFill>
          <a:blip r:embed="rId3" cstate="screen">
            <a:lum bright="-10000" contrast="20000"/>
          </a:blip>
          <a:srcRect/>
          <a:stretch>
            <a:fillRect/>
          </a:stretch>
        </p:blipFill>
        <p:spPr>
          <a:xfrm>
            <a:off x="571472" y="357166"/>
            <a:ext cx="2786082" cy="39290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86116" y="642918"/>
            <a:ext cx="602780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Огромную роль в экологическом образовании детей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играет практическая, исследовательская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деятельность в  природных условиях. В дошкольном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учреждении используют различные формы  работы: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Наблюдения за объектами и явлениями  природы,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экскурсии,  целевые прогулки, опыты и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эксперименты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ru-RU" dirty="0"/>
          </a:p>
        </p:txBody>
      </p:sp>
      <p:pic>
        <p:nvPicPr>
          <p:cNvPr id="4" name="Рисунок 3" descr="IMG_20220809_1106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43636" y="2928934"/>
            <a:ext cx="2678907" cy="35718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3786190"/>
            <a:ext cx="60671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32400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2400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2400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3240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основе полученных знаний у детей </a:t>
            </a:r>
          </a:p>
          <a:p>
            <a:pPr indent="3240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Формируются  интерес и любовь к родному краю, </a:t>
            </a:r>
          </a:p>
          <a:p>
            <a:pPr indent="3240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Бережное  и заботливое отношение к нему.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428604"/>
            <a:ext cx="7716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Цель проекта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расширение и  углубление естественно научных     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представлений детей о грибах.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214422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1785926"/>
            <a:ext cx="173666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1285860"/>
            <a:ext cx="2247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1714488"/>
            <a:ext cx="90172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Расширять, уточнять и систематизировать знания детей о грибах  их строении, разнообразии, их значении и взаимосвязи внутри природного комплекса. Познакомить с правилами поведения в лесу; с правилами грибника. Обогащать словарный запас детей через знакомство с художественной литературой о грибах. Формировать умение сравнивать, обобщать,  анализировать, устанавливать простейшие причинно-следственные связи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786059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Развивающие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3143248"/>
            <a:ext cx="126634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связную речь детей. Развивать познавательную активность детей в процессе наблюдения,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рассматривания тематических, альбомов, иллюстраций, а также на материале различных игр.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способности, коммуникативные навыки.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умение отражать свое отношение к изучаемому объекту в различных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видах </a:t>
            </a:r>
          </a:p>
          <a:p>
            <a:pPr lvl="0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продуктивной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творческой деятельности.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450057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Воспитывающие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2338" y="4929198"/>
            <a:ext cx="87109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бережное и ответственное отношение к родной природе. Привлечь внимание к 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окружающим природным объектам, развить умение видеть красоту окружающего природного 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мира, разнообразия его красок и форм в разное время года.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детей любовь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lvl="0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заботливое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отношение  к природе, показать ценность природы и её даров  для каждого человека. 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214290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Этапы  проекта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00108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500174"/>
            <a:ext cx="8440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Диагностирование детей с целью выявления уровня знаний и представлений о грибах   (Индивидуальные и фронтальные беседы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214554"/>
            <a:ext cx="80696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методической и художественной литературы, иллюстративного 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материала  по теме.</a:t>
            </a:r>
          </a:p>
          <a:p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786058"/>
            <a:ext cx="7378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и изготовление атрибутов и пособий для игровой деятельности.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3214686"/>
            <a:ext cx="56967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Подготовка материалов для продуктивной деятельности детей.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3857628"/>
            <a:ext cx="5000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Организационный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4429133"/>
            <a:ext cx="3971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4714884"/>
            <a:ext cx="5000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Пополнение развивающий сред</a:t>
            </a:r>
            <a:r>
              <a:rPr lang="ru-RU" sz="2000" dirty="0" smtClean="0"/>
              <a:t>ы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5143512"/>
            <a:ext cx="4263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Определение видов работ по проекту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20220903_0035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5929322" y="3143248"/>
            <a:ext cx="2571768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928670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Основной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1428736"/>
            <a:ext cx="5541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Реализация всех видов работ по проекту.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2143116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Итоговый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2786058"/>
            <a:ext cx="514353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dirty="0" smtClean="0"/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Итоговое диагностирование 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3429000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Выставка детских работ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786190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Выставка семейных работ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4143380"/>
            <a:ext cx="2528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Макет «Грибной лес»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5c153bfba996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6314" y="2500306"/>
            <a:ext cx="3714776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285728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00166" y="928670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Краткосрочные: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428736"/>
            <a:ext cx="121608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Получение детьми новых знаний о грибах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 интереса и активности родителей к участию в жизни детского сада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Пополнение картотеки дидактических игр и пособий иллюстративным материалом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 профессионального  уровня воспитателя по применению в работе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современных педагогических технологий.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3214686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Долгосрочные: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5727" y="5000636"/>
            <a:ext cx="8208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с разнообразием окружающей ребёнка природой окажет помощь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в социализации, в воспитании желания и умения сохранять окружающий мир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природы;  реализация проекта в работе с новыми детьми;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Представить проект в профессиональных конкурсах педагогического мастерства.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3" descr="P1060139 - копия.JPG"/>
          <p:cNvPicPr>
            <a:picLocks noGrp="1"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57686" y="3068256"/>
            <a:ext cx="3643338" cy="188922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35824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</a:rPr>
              <a:t>Реализация проекта  в разных видах детской деятельности</a:t>
            </a:r>
            <a:r>
              <a:rPr lang="ru-RU" sz="2000" b="1" i="1" dirty="0" smtClean="0">
                <a:latin typeface="Times New Roman" pitchFamily="18" charset="0"/>
              </a:rPr>
              <a:t>.</a:t>
            </a:r>
            <a:r>
              <a:rPr lang="ru-RU" b="1" i="1" dirty="0" smtClean="0">
                <a:latin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</a:rPr>
              <a:t>Восприятие художественной литературы</a:t>
            </a:r>
          </a:p>
          <a:p>
            <a:pPr algn="ctr"/>
            <a:r>
              <a:rPr lang="ru-RU" b="1" i="1" dirty="0" smtClean="0">
                <a:latin typeface="Times New Roman" pitchFamily="18" charset="0"/>
              </a:rPr>
              <a:t>Цель: развивать интерес детей, любознательность. Формировать  представление детей о грибах.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3574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Picture 2" descr="C:\Users\Ольга\Desktop\DSCN84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152475">
            <a:off x="624027" y="1558510"/>
            <a:ext cx="1815449" cy="2282371"/>
          </a:xfrm>
          <a:prstGeom prst="rect">
            <a:avLst/>
          </a:prstGeom>
          <a:noFill/>
          <a:ln w="9525">
            <a:solidFill>
              <a:schemeClr val="accent4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71802" y="22859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3" descr="C:\Users\Ольга\Desktop\DSCN84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67100">
            <a:off x="3039405" y="1745944"/>
            <a:ext cx="1756426" cy="187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929322" y="2571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Picture 6" descr="C:\Users\Ольга\Desktop\DSCN84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3504" y="1643050"/>
            <a:ext cx="172243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072462" y="25717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4" descr="C:\Users\Ольга\Desktop\DSCN848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750765">
            <a:off x="7429326" y="1614053"/>
            <a:ext cx="1504032" cy="21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IMG_20220818_090020.jpg"/>
          <p:cNvPicPr>
            <a:picLocks noChangeAspect="1"/>
          </p:cNvPicPr>
          <p:nvPr/>
        </p:nvPicPr>
        <p:blipFill>
          <a:blip r:embed="rId6" cstate="screen">
            <a:lum bright="-10000" contrast="10000"/>
          </a:blip>
          <a:stretch>
            <a:fillRect/>
          </a:stretch>
        </p:blipFill>
        <p:spPr>
          <a:xfrm>
            <a:off x="928662" y="4071943"/>
            <a:ext cx="2286016" cy="2428892"/>
          </a:xfrm>
          <a:prstGeom prst="rect">
            <a:avLst/>
          </a:prstGeom>
        </p:spPr>
      </p:pic>
      <p:pic>
        <p:nvPicPr>
          <p:cNvPr id="13" name="Рисунок 12" descr="IMG_20220818_090238.jpg"/>
          <p:cNvPicPr>
            <a:picLocks noChangeAspect="1"/>
          </p:cNvPicPr>
          <p:nvPr/>
        </p:nvPicPr>
        <p:blipFill>
          <a:blip r:embed="rId7" cstate="screen">
            <a:lum bright="-10000"/>
          </a:blip>
          <a:stretch>
            <a:fillRect/>
          </a:stretch>
        </p:blipFill>
        <p:spPr>
          <a:xfrm>
            <a:off x="6858016" y="4071942"/>
            <a:ext cx="1732354" cy="2571744"/>
          </a:xfrm>
          <a:prstGeom prst="rect">
            <a:avLst/>
          </a:prstGeom>
        </p:spPr>
      </p:pic>
      <p:pic>
        <p:nvPicPr>
          <p:cNvPr id="14" name="Picture 1" descr="C:\Users\Ольга\Desktop\htmlimage.jpg"/>
          <p:cNvPicPr>
            <a:picLocks noChangeAspect="1" noChangeArrowheads="1"/>
          </p:cNvPicPr>
          <p:nvPr/>
        </p:nvPicPr>
        <p:blipFill>
          <a:blip r:embed="rId8" cstate="print">
            <a:lum contrast="10000"/>
          </a:blip>
          <a:srcRect/>
          <a:stretch>
            <a:fillRect/>
          </a:stretch>
        </p:blipFill>
        <p:spPr bwMode="auto">
          <a:xfrm>
            <a:off x="3500430" y="3929066"/>
            <a:ext cx="2928958" cy="2643206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767</Words>
  <Application>Microsoft Office PowerPoint</Application>
  <PresentationFormat>Экран (4:3)</PresentationFormat>
  <Paragraphs>138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144</cp:revision>
  <dcterms:created xsi:type="dcterms:W3CDTF">2022-09-24T16:24:09Z</dcterms:created>
  <dcterms:modified xsi:type="dcterms:W3CDTF">2023-02-02T14:05:02Z</dcterms:modified>
</cp:coreProperties>
</file>