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79" r:id="rId2"/>
    <p:sldId id="286" r:id="rId3"/>
    <p:sldId id="258" r:id="rId4"/>
    <p:sldId id="280" r:id="rId5"/>
    <p:sldId id="260" r:id="rId6"/>
    <p:sldId id="259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85" r:id="rId15"/>
    <p:sldId id="273" r:id="rId16"/>
    <p:sldId id="283" r:id="rId17"/>
    <p:sldId id="284" r:id="rId18"/>
    <p:sldId id="282" r:id="rId19"/>
    <p:sldId id="276" r:id="rId20"/>
    <p:sldId id="277" r:id="rId21"/>
    <p:sldId id="274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773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20E47C-B9D0-48CC-8C14-D055CBEF0875}" type="datetimeFigureOut">
              <a:rPr lang="ru-RU" smtClean="0"/>
              <a:t>02.02.2023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3DC81F-6FBB-4171-A6AB-4702029E530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85250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3DC81F-6FBB-4171-A6AB-4702029E5302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656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D039B4-C6C9-4014-983E-700A81EF04D8}" type="datetimeFigureOut">
              <a:rPr lang="ru-RU"/>
              <a:pPr>
                <a:defRPr/>
              </a:pPr>
              <a:t>02.02.2023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D528A-13F1-4C46-80B6-D667B8A30B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BF9F7F-5352-40D1-BD8E-9BA614EAEF03}" type="datetimeFigureOut">
              <a:rPr lang="ru-RU"/>
              <a:pPr>
                <a:defRPr/>
              </a:pPr>
              <a:t>02.02.2023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B9D75-5F4A-4397-B546-220AD97F79B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8855-9A38-465B-8435-939E589A421F}" type="datetimeFigureOut">
              <a:rPr lang="ru-RU"/>
              <a:pPr>
                <a:defRPr/>
              </a:pPr>
              <a:t>02.02.2023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72D64-D744-4C39-9201-9AD5484F536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B773A-858B-4ACA-997D-B254E9562280}" type="datetimeFigureOut">
              <a:rPr lang="ru-RU"/>
              <a:pPr>
                <a:defRPr/>
              </a:pPr>
              <a:t>02.02.2023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1C146-BA75-4B7B-86BB-71441EB82E5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9DAFD-1D76-42C4-857E-A7DE42CCB818}" type="datetimeFigureOut">
              <a:rPr lang="ru-RU"/>
              <a:pPr>
                <a:defRPr/>
              </a:pPr>
              <a:t>02.02.2023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A0668C-9557-4892-BC2C-42735A645FA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9D4239-3145-4FE3-9BF4-6D02C9016048}" type="datetimeFigureOut">
              <a:rPr lang="ru-RU"/>
              <a:pPr>
                <a:defRPr/>
              </a:pPr>
              <a:t>02.02.2023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385EA-A441-4493-BEC5-677137EACE6B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360F8-2D34-45AE-9C30-B2BC02A8A8F0}" type="datetimeFigureOut">
              <a:rPr lang="ru-RU"/>
              <a:pPr>
                <a:defRPr/>
              </a:pPr>
              <a:t>02.02.2023</a:t>
            </a:fld>
            <a:endParaRPr lang="ru-RU" dirty="0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0B466D-0730-4723-A816-856EBD3CB1D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A5BF8-CEFF-4498-9E5B-0659B1BEA140}" type="datetimeFigureOut">
              <a:rPr lang="ru-RU"/>
              <a:pPr>
                <a:defRPr/>
              </a:pPr>
              <a:t>02.02.2023</a:t>
            </a:fld>
            <a:endParaRPr lang="ru-RU" dirty="0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411B1-DBE8-4504-9E58-03DE57CD9B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52A29-64BE-47EC-A752-C8237B6688A4}" type="datetimeFigureOut">
              <a:rPr lang="ru-RU"/>
              <a:pPr>
                <a:defRPr/>
              </a:pPr>
              <a:t>02.02.2023</a:t>
            </a:fld>
            <a:endParaRPr lang="ru-RU" dirty="0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7791E-071A-435A-9D78-115F50E04F6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0AE6D3-526A-4EA5-9047-E4221578B1B7}" type="datetimeFigureOut">
              <a:rPr lang="ru-RU"/>
              <a:pPr>
                <a:defRPr/>
              </a:pPr>
              <a:t>02.02.2023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A9D2F-F98D-4F0F-8F02-8D6D8CF8A8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dirty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59C37D-6148-4073-A707-89C011CF4259}" type="datetimeFigureOut">
              <a:rPr lang="ru-RU"/>
              <a:pPr>
                <a:defRPr/>
              </a:pPr>
              <a:t>02.02.2023</a:t>
            </a:fld>
            <a:endParaRPr lang="ru-RU" dirty="0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F4AC6-615E-4D93-8FB4-7688C78EC8A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9B792C-5FB1-435C-9C95-B405F1DDDF59}" type="datetimeFigureOut">
              <a:rPr lang="ru-RU"/>
              <a:pPr>
                <a:defRPr/>
              </a:pPr>
              <a:t>02.02.2023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B1530D3-511C-4B54-ADD1-26E4A84C043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emf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pn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07504" y="1793282"/>
            <a:ext cx="2374755" cy="187220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501757" y="2890491"/>
            <a:ext cx="361188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400" b="1" dirty="0">
                <a:ln w="6600">
                  <a:solidFill>
                    <a:srgbClr val="00B05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Monotype Corsiva" panose="03010101010201010101" pitchFamily="66" charset="0"/>
              </a:rPr>
              <a:t>«Маячки добра»</a:t>
            </a:r>
          </a:p>
        </p:txBody>
      </p:sp>
      <p:pic>
        <p:nvPicPr>
          <p:cNvPr id="8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91" y="3836409"/>
            <a:ext cx="3721429" cy="2836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15000" y="3033246"/>
            <a:ext cx="2499742" cy="28083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91880" y="2014201"/>
            <a:ext cx="5942318" cy="95355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96BBACE-F250-0EC8-052A-DC000E524475}"/>
              </a:ext>
            </a:extLst>
          </p:cNvPr>
          <p:cNvSpPr txBox="1"/>
          <p:nvPr/>
        </p:nvSpPr>
        <p:spPr>
          <a:xfrm>
            <a:off x="3707905" y="5445224"/>
            <a:ext cx="48279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Подготовила Шупыро С.В.</a:t>
            </a:r>
          </a:p>
          <a:p>
            <a:pPr>
              <a:spcAft>
                <a:spcPts val="0"/>
              </a:spcAft>
            </a:pPr>
            <a:r>
              <a:rPr lang="ru-RU" sz="1800" b="1" dirty="0">
                <a:solidFill>
                  <a:srgbClr val="002060"/>
                </a:solidFill>
                <a:effectLst/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 высшей квалификационной категории  </a:t>
            </a:r>
          </a:p>
        </p:txBody>
      </p:sp>
    </p:spTree>
    <p:extLst>
      <p:ext uri="{BB962C8B-B14F-4D97-AF65-F5344CB8AC3E}">
        <p14:creationId xmlns:p14="http://schemas.microsoft.com/office/powerpoint/2010/main" val="22719286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2564904"/>
            <a:ext cx="2684580" cy="15100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Объект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9192" y="4366213"/>
            <a:ext cx="2684580" cy="15841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674" y="2572085"/>
            <a:ext cx="2376264" cy="33783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0280" y="2564904"/>
            <a:ext cx="2304256" cy="33783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Объект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8070" y="5639152"/>
            <a:ext cx="1091461" cy="1065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3672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237386"/>
            <a:ext cx="2880320" cy="435672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65"/>
          <a:stretch/>
        </p:blipFill>
        <p:spPr>
          <a:xfrm>
            <a:off x="5652120" y="2301010"/>
            <a:ext cx="3054594" cy="42930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03503" y="2852936"/>
            <a:ext cx="2736304" cy="30118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160736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76043">
            <a:off x="1161207" y="2527758"/>
            <a:ext cx="2685205" cy="164036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725144"/>
            <a:ext cx="2787724" cy="17665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8616">
            <a:off x="4976624" y="2527758"/>
            <a:ext cx="2685205" cy="16898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6412" y="2333983"/>
            <a:ext cx="994448" cy="17028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76145" y="4079830"/>
            <a:ext cx="2279915" cy="1800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600437"/>
            <a:ext cx="2687960" cy="20159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65901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4679089"/>
            <a:ext cx="3397688" cy="1911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047270"/>
            <a:ext cx="3470704" cy="21962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70127" y="4679089"/>
            <a:ext cx="3279659" cy="198096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2047270"/>
            <a:ext cx="3384375" cy="2160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1880" y="3356991"/>
            <a:ext cx="2749616" cy="177304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68343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871" y="2027751"/>
            <a:ext cx="2450669" cy="24832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411234" y="2063136"/>
            <a:ext cx="2421564" cy="24478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6895" y="1905372"/>
            <a:ext cx="3422984" cy="262965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744" y="4653136"/>
            <a:ext cx="1822638" cy="21328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4048" y="4653136"/>
            <a:ext cx="1822638" cy="213285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85951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3357580" y="2124470"/>
            <a:ext cx="2240550" cy="20900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105777"/>
            <a:ext cx="3169838" cy="210878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8026" y="2102030"/>
            <a:ext cx="3025166" cy="201464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8" y="4387016"/>
            <a:ext cx="1772924" cy="24490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77593" y="4387016"/>
            <a:ext cx="1641073" cy="248120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48264" y="4403633"/>
            <a:ext cx="1610938" cy="24645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37339" y="4403634"/>
            <a:ext cx="1949441" cy="246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2640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4113" y="-387424"/>
            <a:ext cx="8432687" cy="1805062"/>
          </a:xfrm>
        </p:spPr>
        <p:txBody>
          <a:bodyPr/>
          <a:lstStyle/>
          <a:p>
            <a:r>
              <a:rPr lang="ru-RU" sz="32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Экологическая акция </a:t>
            </a:r>
            <a:r>
              <a:rPr lang="ru-RU" sz="3200" dirty="0">
                <a:solidFill>
                  <a:srgbClr val="0070C0"/>
                </a:solidFill>
                <a:latin typeface="Monotype Corsiva" panose="03010101010201010101" pitchFamily="66" charset="0"/>
              </a:rPr>
              <a:t>«Ёлочка, живи!»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3470" y="1844326"/>
            <a:ext cx="3648730" cy="27365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4113" y="2636912"/>
            <a:ext cx="2361345" cy="2955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0550" y="2492896"/>
            <a:ext cx="2351142" cy="2955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3848" y="4603239"/>
            <a:ext cx="2808312" cy="21062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4060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Акция «</a:t>
            </a:r>
            <a:r>
              <a:rPr lang="ru-RU" sz="3200" b="1">
                <a:solidFill>
                  <a:srgbClr val="0070C0"/>
                </a:solidFill>
                <a:latin typeface="Monotype Corsiva" panose="03010101010201010101" pitchFamily="66" charset="0"/>
              </a:rPr>
              <a:t>Запомни водитель</a:t>
            </a:r>
            <a:r>
              <a:rPr lang="ru-RU" sz="32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, ты же родитель»</a:t>
            </a:r>
            <a:r>
              <a:rPr lang="ru-RU" sz="3200" dirty="0">
                <a:solidFill>
                  <a:srgbClr val="0070C0"/>
                </a:solidFill>
                <a:latin typeface="Monotype Corsiva" panose="03010101010201010101" pitchFamily="66" charset="0"/>
              </a:rPr>
              <a:t>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306" y="2348880"/>
            <a:ext cx="2382225" cy="30522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63888" y="2220699"/>
            <a:ext cx="1607059" cy="214440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370016"/>
            <a:ext cx="2386655" cy="30099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6178" y="4684456"/>
            <a:ext cx="1802477" cy="19550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355951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>
                <a:solidFill>
                  <a:srgbClr val="0070C0"/>
                </a:solidFill>
                <a:latin typeface="Monotype Corsiva" panose="03010101010201010101" pitchFamily="66" charset="0"/>
              </a:rPr>
              <a:t>Акция </a:t>
            </a:r>
            <a:r>
              <a:rPr lang="ru-RU" sz="3200" dirty="0">
                <a:solidFill>
                  <a:srgbClr val="0070C0"/>
                </a:solidFill>
                <a:latin typeface="Monotype Corsiva" panose="03010101010201010101" pitchFamily="66" charset="0"/>
              </a:rPr>
              <a:t>«Сдай батарейку спаси планету»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94"/>
          <a:stretch/>
        </p:blipFill>
        <p:spPr>
          <a:xfrm>
            <a:off x="755576" y="2371733"/>
            <a:ext cx="3096344" cy="398221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2360306"/>
            <a:ext cx="3004972" cy="40050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041472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16832"/>
            <a:ext cx="8229600" cy="4536504"/>
          </a:xfrm>
        </p:spPr>
        <p:txBody>
          <a:bodyPr/>
          <a:lstStyle/>
          <a:p>
            <a:pPr>
              <a:spcAft>
                <a:spcPts val="800"/>
              </a:spcAft>
            </a:pPr>
            <a:r>
              <a:rPr lang="ru-RU" b="1" u="sng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Результаты  работы:</a:t>
            </a:r>
          </a:p>
          <a:p>
            <a:pPr lvl="0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Дети научились решать спорные вопросы и улаживать конфликты.</a:t>
            </a:r>
          </a:p>
          <a:p>
            <a:pPr lvl="0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Дети-волонтёры проявили инициативу в заботе о младших и пожилых людях.</a:t>
            </a:r>
          </a:p>
          <a:p>
            <a:pPr lvl="0"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У детей появился опыт бескорыстной помощи.</a:t>
            </a:r>
          </a:p>
          <a:p>
            <a:pPr lvl="0">
              <a:spcAft>
                <a:spcPts val="800"/>
              </a:spcAft>
              <a:buFont typeface="+mj-lt"/>
              <a:buAutoNum type="arabicPeriod"/>
            </a:pP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Повысился интерес родителей  ДОУ к работе волонтерского отряда «Маячки добра».</a:t>
            </a:r>
            <a:endParaRPr lang="ru-RU" sz="2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ru-RU" sz="24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518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95536" y="1874729"/>
            <a:ext cx="84249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Волонтер - 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(В переводе с французского  </a:t>
            </a:r>
            <a:r>
              <a:rPr lang="fr-FR" sz="2800" i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volontaire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) - это человек-доброволец, который имеет привычку заботиться о ближних людях, помогая им абсолютно добровольно и без какой либо выгоды (корысти)</a:t>
            </a:r>
          </a:p>
          <a:p>
            <a:pPr lvl="0" algn="just" fontAlgn="auto">
              <a:spcBef>
                <a:spcPts val="0"/>
              </a:spcBef>
              <a:spcAft>
                <a:spcPts val="0"/>
              </a:spcAft>
            </a:pPr>
            <a:endParaRPr lang="ru-RU" sz="2800" dirty="0">
              <a:solidFill>
                <a:srgbClr val="002060"/>
              </a:solidFill>
              <a:latin typeface="Monotype Corsiva" panose="03010101010201010101" pitchFamily="66" charset="0"/>
              <a:cs typeface="Times New Roman" pitchFamily="18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</a:pPr>
            <a:r>
              <a:rPr lang="ru-RU" sz="2800" b="1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Волонтёрская деятельность </a:t>
            </a:r>
            <a:r>
              <a:rPr lang="ru-RU" sz="2800" dirty="0">
                <a:solidFill>
                  <a:srgbClr val="002060"/>
                </a:solidFill>
                <a:latin typeface="Monotype Corsiva" panose="03010101010201010101" pitchFamily="66" charset="0"/>
                <a:cs typeface="Times New Roman" pitchFamily="18" charset="0"/>
              </a:rPr>
              <a:t>— это широкий круг деятельности, включающий традиционные формы взаимопомощи и самопомощи.</a:t>
            </a:r>
          </a:p>
          <a:p>
            <a:pPr lvl="0" algn="just" fontAlgn="auto">
              <a:spcBef>
                <a:spcPts val="0"/>
              </a:spcBef>
              <a:spcAft>
                <a:spcPts val="0"/>
              </a:spcAft>
            </a:pPr>
            <a:endParaRPr lang="ru-RU" sz="2800" dirty="0">
              <a:solidFill>
                <a:srgbClr val="002060"/>
              </a:solidFill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501284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44824"/>
            <a:ext cx="9036496" cy="4824536"/>
          </a:xfrm>
        </p:spPr>
        <p:txBody>
          <a:bodyPr/>
          <a:lstStyle/>
          <a:p>
            <a:pPr marL="0" indent="0" algn="ctr">
              <a:spcAft>
                <a:spcPts val="800"/>
              </a:spcAft>
              <a:buNone/>
            </a:pPr>
            <a:r>
              <a:rPr lang="ru-RU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Мероприятия: </a:t>
            </a:r>
          </a:p>
          <a:p>
            <a:pPr lvl="0">
              <a:spcAft>
                <a:spcPts val="0"/>
              </a:spcAft>
              <a:buFont typeface="+mj-lt"/>
              <a:buAutoNum type="arabicPeriod"/>
            </a:pP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Создание отряда волонтеров «Маячки добра», изготовление символики отряда,  совместная выработка «Свода правил волонтера».</a:t>
            </a:r>
          </a:p>
          <a:p>
            <a:pPr lvl="0">
              <a:spcAft>
                <a:spcPts val="800"/>
              </a:spcAft>
              <a:buFont typeface="+mj-lt"/>
              <a:buAutoNum type="arabicPeriod"/>
            </a:pP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Включение  отряда в жизнедеятельность младшей группы с целью преемственности различных ступеней образования.</a:t>
            </a:r>
          </a:p>
          <a:p>
            <a:pPr lvl="0">
              <a:spcAft>
                <a:spcPts val="800"/>
              </a:spcAft>
              <a:buFont typeface="+mj-lt"/>
              <a:buAutoNum type="arabicPeriod"/>
            </a:pP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Организация совместных мероприятий (проведение утренней гимнастики, помощь при одевании на прогулку, театральные постановки, игровая деятельность).</a:t>
            </a:r>
          </a:p>
          <a:p>
            <a:pPr lvl="0">
              <a:spcAft>
                <a:spcPts val="800"/>
              </a:spcAft>
              <a:buFont typeface="+mj-lt"/>
              <a:buAutoNum type="arabicPeriod"/>
            </a:pPr>
            <a:r>
              <a:rPr lang="ru-RU" sz="24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Участие в акциях ДОУ: «Зеленый кошелек», «День добра», «Столовая для пернатых», «Любимый садик-чистый садик», «Открытка ветерану», концерт «День пожилого человека», акция «Подари книгу».</a:t>
            </a:r>
            <a:endParaRPr lang="ru-RU" sz="24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8419482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573016"/>
            <a:ext cx="6096000" cy="27241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5616" y="2276872"/>
            <a:ext cx="6912768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4184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15050" cy="1154112"/>
          </a:xfrm>
        </p:spPr>
        <p:txBody>
          <a:bodyPr/>
          <a:lstStyle/>
          <a:p>
            <a:r>
              <a:rPr lang="ru-RU" sz="32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Актуальность :</a:t>
            </a:r>
            <a:br>
              <a:rPr lang="ru-RU" sz="32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ru-RU" sz="3200" b="1" dirty="0">
              <a:ln w="9525">
                <a:solidFill>
                  <a:srgbClr val="00B050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onotype Corsiva" panose="03010101010201010101" pitchFamily="66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68958"/>
            <a:ext cx="818756" cy="8187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3645024"/>
            <a:ext cx="1899349" cy="1898455"/>
          </a:xfrm>
          <a:prstGeom prst="rect">
            <a:avLst/>
          </a:prstGeom>
        </p:spPr>
      </p:pic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179388" y="981075"/>
            <a:ext cx="6919912" cy="181588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 err="1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Волонтерство</a:t>
            </a: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 учит помогать нуждающимся без напоминания и подсказки, иногда даже отказываясь от чего-то значимого, интересного для себя.</a:t>
            </a:r>
            <a:endParaRPr lang="ru-RU" sz="2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80528" y="6021288"/>
            <a:ext cx="9001000" cy="576064"/>
          </a:xfrm>
          <a:ln>
            <a:noFill/>
          </a:ln>
        </p:spPr>
        <p:txBody>
          <a:bodyPr/>
          <a:lstStyle/>
          <a:p>
            <a:r>
              <a:rPr lang="ru-RU" sz="3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B0F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onotype Corsiva" panose="03010101010201010101" pitchFamily="66" charset="0"/>
                <a:cs typeface="Times New Roman" pitchFamily="18" charset="0"/>
              </a:rPr>
              <a:t>Девиз: Дари добро! </a:t>
            </a:r>
            <a:br>
              <a:rPr lang="ru-RU" sz="36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B0F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endParaRPr lang="ru-RU" sz="3600" dirty="0">
              <a:solidFill>
                <a:srgbClr val="0070C0"/>
              </a:solidFill>
              <a:latin typeface="Monotype Corsiva" panose="03010101010201010101" pitchFamily="66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2060848"/>
            <a:ext cx="5616624" cy="36724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8144" y="268958"/>
            <a:ext cx="818756" cy="8187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20544" y="421358"/>
            <a:ext cx="818756" cy="81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79701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28625" y="2708920"/>
            <a:ext cx="8229600" cy="1008112"/>
          </a:xfrm>
        </p:spPr>
        <p:txBody>
          <a:bodyPr/>
          <a:lstStyle/>
          <a:p>
            <a:pPr algn="l"/>
            <a:endParaRPr lang="ru-RU" sz="2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28625" y="1881989"/>
            <a:ext cx="8262119" cy="3384376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Цель:</a:t>
            </a:r>
            <a:endParaRPr lang="ru-RU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70C0"/>
              </a:solidFill>
              <a:latin typeface="Monotype Corsiva" panose="03010101010201010101" pitchFamily="66" charset="0"/>
              <a:cs typeface="Times New Roman" pitchFamily="18" charset="0"/>
            </a:endParaRPr>
          </a:p>
        </p:txBody>
      </p:sp>
      <p:pic>
        <p:nvPicPr>
          <p:cNvPr id="7" name="Picture 2" descr="C:\Users\Сергей\Pictures\дари добро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291935"/>
            <a:ext cx="2852164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1881989"/>
            <a:ext cx="7056784" cy="224676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indent="0" algn="ctr">
              <a:buNone/>
            </a:pPr>
            <a:r>
              <a:rPr lang="ru-RU" sz="28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  </a:t>
            </a:r>
          </a:p>
          <a:p>
            <a:pPr marL="0" indent="0" algn="ctr">
              <a:buNone/>
            </a:pPr>
            <a:r>
              <a:rPr lang="ru-RU" sz="28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     воспитание духовно-нравственной личности с     активной жизненной позицией, способной к бескорыстной помощи, гармоничному взаимодействию с другими людьми.</a:t>
            </a:r>
            <a:endParaRPr lang="ru-RU" sz="28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36687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>
              <a:defRPr/>
            </a:pPr>
            <a:r>
              <a:rPr lang="ru-RU" dirty="0">
                <a:solidFill>
                  <a:srgbClr val="00B050"/>
                </a:solidFill>
                <a:latin typeface="Monotype Corsiva" panose="03010101010201010101" pitchFamily="66" charset="0"/>
              </a:rPr>
              <a:t>      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2132856"/>
            <a:ext cx="6912768" cy="39703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lvl="0" indent="0">
              <a:spcBef>
                <a:spcPct val="0"/>
              </a:spcBef>
              <a:buNone/>
            </a:pPr>
            <a:r>
              <a:rPr lang="ru-RU" sz="2800" b="1" cap="none" spc="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Задачи:                    </a:t>
            </a:r>
            <a:endParaRPr lang="ru-RU" sz="2800" b="1" cap="none" spc="0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  <a:p>
            <a:pPr marL="457200" lvl="0" indent="-457200" eaLnBrk="0" hangingPunct="0">
              <a:spcBef>
                <a:spcPct val="0"/>
              </a:spcBef>
              <a:buFont typeface="+mj-lt"/>
              <a:buAutoNum type="arabicPeriod"/>
            </a:pPr>
            <a:r>
              <a:rPr lang="ru-RU" sz="28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Расширить представление о волонтерском движении у детей старшего дошкольного возраста, педагогов и родителей.</a:t>
            </a:r>
          </a:p>
          <a:p>
            <a:pPr marL="457200" lvl="0" indent="-457200" eaLnBrk="0" hangingPunct="0">
              <a:spcBef>
                <a:spcPct val="0"/>
              </a:spcBef>
              <a:buFont typeface="+mj-lt"/>
              <a:buAutoNum type="arabicPeriod"/>
            </a:pPr>
            <a:r>
              <a:rPr lang="ru-RU" sz="28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  <a:sym typeface="Symbol" pitchFamily="18" charset="2"/>
              </a:rPr>
              <a:t>Сформировать волонтёрский отряд «Маячки добра», состоящий из  заинтересованных детей группы.</a:t>
            </a:r>
          </a:p>
          <a:p>
            <a:pPr marL="0" lvl="0" indent="0" eaLnBrk="0" hangingPunct="0">
              <a:spcBef>
                <a:spcPct val="0"/>
              </a:spcBef>
              <a:buNone/>
            </a:pPr>
            <a:r>
              <a:rPr lang="ru-RU" sz="2800" b="0" cap="none" spc="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3.    Повысить  социальную активность старших    дошкольников</a:t>
            </a:r>
            <a:endParaRPr lang="ru-RU" sz="2800" b="0" cap="none" spc="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1785938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 algn="ctr" eaLnBrk="0" hangingPunct="0">
              <a:buNone/>
            </a:pPr>
            <a:r>
              <a:rPr lang="ru-RU" sz="3600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Направления деятельност</a:t>
            </a:r>
            <a:r>
              <a:rPr lang="ru-RU" sz="3600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и</a:t>
            </a:r>
          </a:p>
          <a:p>
            <a:pPr marL="0" lvl="0" indent="0" algn="ctr" eaLnBrk="0" hangingPunct="0">
              <a:spcBef>
                <a:spcPct val="0"/>
              </a:spcBef>
              <a:buNone/>
            </a:pPr>
            <a:endParaRPr lang="ru-RU" dirty="0">
              <a:ln w="0"/>
              <a:solidFill>
                <a:srgbClr val="0070C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  <a:p>
            <a:pPr eaLnBrk="0" hangingPunct="0">
              <a:spcBef>
                <a:spcPct val="0"/>
              </a:spcBef>
            </a:pP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Организация взаимодействия  между детьми разного возраста, между детьми и людьми старшего поколения.</a:t>
            </a:r>
            <a:endParaRPr lang="ru-RU" sz="2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  <a:p>
            <a:pPr>
              <a:defRPr/>
            </a:pP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Создание  условий для самореализации старших  дошкольников и повышения их социальной активности.</a:t>
            </a:r>
            <a:endParaRPr lang="ru-RU" sz="2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marL="0" indent="0">
              <a:buNone/>
              <a:defRPr/>
            </a:pPr>
            <a:endParaRPr lang="ru-RU" sz="2800" dirty="0">
              <a:latin typeface="Monotype Corsiva" panose="03010101010201010101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22226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2924944"/>
            <a:ext cx="8229600" cy="187220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</p:spPr>
        <p:txBody>
          <a:bodyPr/>
          <a:lstStyle/>
          <a:p>
            <a:pPr marL="363538" lvl="0">
              <a:spcBef>
                <a:spcPct val="0"/>
              </a:spcBef>
              <a:buNone/>
            </a:pP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          </a:t>
            </a:r>
            <a:r>
              <a:rPr lang="ru-RU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Предполагаемые результаты: </a:t>
            </a:r>
          </a:p>
          <a:p>
            <a:pPr marL="363538" lvl="0">
              <a:spcBef>
                <a:spcPct val="0"/>
              </a:spcBef>
              <a:buNone/>
            </a:pPr>
            <a:endParaRPr lang="ru-RU" b="1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  <a:p>
            <a:pPr marL="457200" lvl="0" indent="-457200" eaLnBrk="0" hangingPunct="0">
              <a:spcBef>
                <a:spcPct val="0"/>
              </a:spcBef>
              <a:buFont typeface="+mj-lt"/>
              <a:buAutoNum type="arabicPeriod"/>
            </a:pP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ea typeface="Calibri" pitchFamily="34" charset="0"/>
                <a:cs typeface="Times New Roman" pitchFamily="18" charset="0"/>
              </a:rPr>
              <a:t>Создание в детском саду волонтерского движения «Маячки добра».</a:t>
            </a:r>
          </a:p>
          <a:p>
            <a:pPr marL="457200" lvl="0" indent="-457200" eaLnBrk="0" hangingPunct="0">
              <a:spcBef>
                <a:spcPct val="0"/>
              </a:spcBef>
              <a:buFont typeface="+mj-lt"/>
              <a:buAutoNum type="arabicPeriod"/>
            </a:pP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Развитие у детей самостоятельности и социальной активности.</a:t>
            </a:r>
          </a:p>
          <a:p>
            <a:pPr marL="457200" lvl="0" indent="-457200" eaLnBrk="0" hangingPunct="0">
              <a:spcBef>
                <a:spcPct val="0"/>
              </a:spcBef>
              <a:buFont typeface="+mj-lt"/>
              <a:buAutoNum type="arabicPeriod"/>
            </a:pPr>
            <a:r>
              <a:rPr lang="ru-RU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Оказание позитивного влияния на сверстников при выборе ценностных ориентиров.</a:t>
            </a:r>
            <a:endParaRPr lang="ru-RU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>
              <a:defRPr/>
            </a:pP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8857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28625" y="2132856"/>
            <a:ext cx="3135263" cy="504056"/>
          </a:xfrm>
        </p:spPr>
        <p:txBody>
          <a:bodyPr/>
          <a:lstStyle/>
          <a:p>
            <a:endParaRPr lang="ru-RU" sz="3600" dirty="0">
              <a:solidFill>
                <a:srgbClr val="00B050"/>
              </a:solidFill>
              <a:latin typeface="Monotype Corsiva" panose="03010101010201010101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132856"/>
            <a:ext cx="7887791" cy="4392488"/>
          </a:xfrm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      Правила: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Simplified Arabic Fixed" panose="02070309020205020404" pitchFamily="49" charset="-78"/>
              </a:rPr>
              <a:t>Будь активным в добрых делах!</a:t>
            </a:r>
          </a:p>
          <a:p>
            <a:pPr marL="457200" indent="-457200">
              <a:spcBef>
                <a:spcPts val="0"/>
              </a:spcBef>
              <a:buFont typeface="+mj-lt"/>
              <a:buAutoNum type="arabicPeriod"/>
            </a:pPr>
            <a:endParaRPr lang="ru-RU" sz="2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Будь ответственным!</a:t>
            </a:r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endParaRPr lang="ru-RU" sz="2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Уважай других людей!</a:t>
            </a:r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endParaRPr lang="ru-RU" sz="2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Будь терпеливым!</a:t>
            </a:r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endParaRPr lang="ru-RU" sz="2800" dirty="0">
              <a:ln w="0"/>
              <a:solidFill>
                <a:srgbClr val="00206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Monotype Corsiva" panose="03010101010201010101" pitchFamily="66" charset="0"/>
              <a:cs typeface="Times New Roman" pitchFamily="18" charset="0"/>
            </a:endParaRPr>
          </a:p>
          <a:p>
            <a:pPr marL="457200" lvl="0" indent="-457200">
              <a:spcBef>
                <a:spcPts val="0"/>
              </a:spcBef>
              <a:buFont typeface="+mj-lt"/>
              <a:buAutoNum type="arabicPeriod"/>
            </a:pPr>
            <a:r>
              <a:rPr lang="ru-RU" sz="2800" dirty="0">
                <a:ln w="0"/>
                <a:solidFill>
                  <a:srgbClr val="00206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Действуй в команде!</a:t>
            </a:r>
            <a:endParaRPr lang="ru-RU" sz="28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002060"/>
              </a:solidFill>
              <a:latin typeface="Monotype Corsiva" panose="03010101010201010101" pitchFamily="66" charset="0"/>
              <a:cs typeface="Times New Roman" pitchFamily="18" charset="0"/>
            </a:endParaRPr>
          </a:p>
          <a:p>
            <a:pPr marL="457200" lvl="0" indent="-457200" algn="just">
              <a:spcBef>
                <a:spcPts val="0"/>
              </a:spcBef>
              <a:buFont typeface="+mj-lt"/>
              <a:buAutoNum type="arabicPeriod"/>
            </a:pPr>
            <a:endParaRPr lang="ru-RU" sz="2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ts val="0"/>
              </a:spcBef>
              <a:defRPr/>
            </a:pPr>
            <a:endParaRPr lang="ru-RU" sz="20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27193" y="-356651"/>
            <a:ext cx="689612" cy="2769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spcBef>
                <a:spcPts val="0"/>
              </a:spcBef>
              <a:buFont typeface="+mj-lt"/>
              <a:buAutoNum type="arabicPeriod"/>
            </a:pPr>
            <a:r>
              <a:rPr lang="ru-RU" sz="12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onotype Corsiva" panose="03010101010201010101" pitchFamily="66" charset="0"/>
                <a:cs typeface="Times New Roman" pitchFamily="18" charset="0"/>
              </a:rPr>
              <a:t>!</a:t>
            </a:r>
            <a:endParaRPr lang="ru-RU" sz="1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73981940"/>
      </p:ext>
    </p:extLst>
  </p:cSld>
  <p:clrMapOvr>
    <a:masterClrMapping/>
  </p:clrMapOvr>
</p:sld>
</file>

<file path=ppt/theme/theme1.xml><?xml version="1.0" encoding="utf-8"?>
<a:theme xmlns:a="http://schemas.openxmlformats.org/drawingml/2006/main" name="лица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2</Template>
  <TotalTime>996</TotalTime>
  <Words>395</Words>
  <Application>Microsoft Office PowerPoint</Application>
  <PresentationFormat>Экран (4:3)</PresentationFormat>
  <Paragraphs>51</Paragraphs>
  <Slides>21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6" baseType="lpstr">
      <vt:lpstr>Arial</vt:lpstr>
      <vt:lpstr>Calibri</vt:lpstr>
      <vt:lpstr>Monotype Corsiva</vt:lpstr>
      <vt:lpstr>Times New Roman</vt:lpstr>
      <vt:lpstr>лица</vt:lpstr>
      <vt:lpstr>Презентация PowerPoint</vt:lpstr>
      <vt:lpstr>Презентация PowerPoint</vt:lpstr>
      <vt:lpstr>Актуальность : </vt:lpstr>
      <vt:lpstr>Девиз: Дари добро!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Экологическая акция «Ёлочка, живи!»</vt:lpstr>
      <vt:lpstr>Акция «Запомни водитель, ты же родитель»»</vt:lpstr>
      <vt:lpstr>Акция «Сдай батарейку спаси планету»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«Маленькие маечки»  Воспитатель подготовительной группы:  Шупыро С.В.</dc:title>
  <dc:creator>Пользователь Windows</dc:creator>
  <cp:lastModifiedBy>Светлана Шупыро</cp:lastModifiedBy>
  <cp:revision>92</cp:revision>
  <dcterms:created xsi:type="dcterms:W3CDTF">2017-10-29T11:18:24Z</dcterms:created>
  <dcterms:modified xsi:type="dcterms:W3CDTF">2023-02-02T13:22:22Z</dcterms:modified>
</cp:coreProperties>
</file>