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6"/>
  </p:handoutMasterIdLst>
  <p:sldIdLst>
    <p:sldId id="256" r:id="rId2"/>
    <p:sldId id="257" r:id="rId3"/>
    <p:sldId id="428" r:id="rId4"/>
    <p:sldId id="446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067" autoAdjust="0"/>
    <p:restoredTop sz="86380" autoAdjust="0"/>
  </p:normalViewPr>
  <p:slideViewPr>
    <p:cSldViewPr>
      <p:cViewPr>
        <p:scale>
          <a:sx n="60" d="100"/>
          <a:sy n="60" d="100"/>
        </p:scale>
        <p:origin x="-141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1170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8" d="100"/>
        <a:sy n="158" d="100"/>
      </p:scale>
      <p:origin x="0" y="6450"/>
    </p:cViewPr>
  </p:sorter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158D7A-5B3A-46F0-8AF5-B20190CDE6BB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9D07C8-DB1C-4820-B073-704AB09099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550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  <a:alpha val="3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260648"/>
            <a:ext cx="7342584" cy="3744416"/>
          </a:xfrm>
        </p:spPr>
        <p:txBody>
          <a:bodyPr>
            <a:normAutofit fontScale="90000"/>
          </a:bodyPr>
          <a:lstStyle/>
          <a:p>
            <a:r>
              <a:rPr lang="ru-RU" sz="1100" dirty="0">
                <a:solidFill>
                  <a:schemeClr val="bg1"/>
                </a:solidFill>
                <a:effectLst/>
                <a:latin typeface="+mn-lt"/>
              </a:rPr>
              <a:t>Муниципальное автономное </a:t>
            </a:r>
            <a:r>
              <a:rPr lang="ru-RU" sz="1100" dirty="0" smtClean="0">
                <a:solidFill>
                  <a:schemeClr val="bg1"/>
                </a:solidFill>
                <a:effectLst/>
                <a:latin typeface="+mn-lt"/>
              </a:rPr>
              <a:t>дошкольное </a:t>
            </a:r>
            <a:r>
              <a:rPr lang="ru-RU" sz="1100" dirty="0">
                <a:solidFill>
                  <a:schemeClr val="bg1"/>
                </a:solidFill>
                <a:effectLst/>
                <a:latin typeface="+mn-lt"/>
              </a:rPr>
              <a:t>образовательное учреждение</a:t>
            </a:r>
            <a:br>
              <a:rPr lang="ru-RU" sz="110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1100" dirty="0">
                <a:solidFill>
                  <a:schemeClr val="bg1"/>
                </a:solidFill>
                <a:effectLst/>
                <a:latin typeface="+mn-lt"/>
              </a:rPr>
              <a:t>комбинированного вида «Детский сад» №40 города Кызыла РТ</a:t>
            </a:r>
            <a:br>
              <a:rPr lang="ru-RU" sz="110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1100" dirty="0">
                <a:solidFill>
                  <a:schemeClr val="bg1"/>
                </a:solidFill>
                <a:effectLst/>
                <a:latin typeface="+mn-lt"/>
              </a:rPr>
              <a:t>667011, Республика Тыва, г. Кызыл, ул.  Лопсанчапа, д. 41, тел (факс) 8394-22 5-40-04;5-31-11</a:t>
            </a:r>
            <a:br>
              <a:rPr lang="ru-RU" sz="110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1600" b="1" dirty="0" smtClean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1600" b="1" dirty="0" smtClean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1600" b="1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1600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1600" dirty="0">
                <a:solidFill>
                  <a:schemeClr val="bg1"/>
                </a:solidFill>
                <a:effectLst/>
                <a:latin typeface="+mn-lt"/>
              </a:rPr>
              <a:t/>
            </a:r>
            <a:br>
              <a:rPr lang="ru-RU" sz="1600" dirty="0">
                <a:solidFill>
                  <a:schemeClr val="bg1"/>
                </a:solidFill>
                <a:effectLst/>
                <a:latin typeface="+mn-lt"/>
              </a:rPr>
            </a:br>
            <a:r>
              <a:rPr lang="ru-RU" sz="2700" b="1" dirty="0" smtClean="0">
                <a:solidFill>
                  <a:srgbClr val="FF0000"/>
                </a:solidFill>
                <a:effectLst/>
                <a:latin typeface="+mn-lt"/>
              </a:rPr>
              <a:t>Адвент- календарь «</a:t>
            </a:r>
            <a:r>
              <a:rPr lang="ru-RU" sz="2700" b="1" dirty="0" err="1" smtClean="0">
                <a:solidFill>
                  <a:srgbClr val="FF0000"/>
                </a:solidFill>
                <a:effectLst/>
                <a:latin typeface="+mn-lt"/>
              </a:rPr>
              <a:t>Шагаа</a:t>
            </a:r>
            <a:r>
              <a:rPr lang="ru-RU" sz="2700" b="1" dirty="0" smtClean="0">
                <a:solidFill>
                  <a:srgbClr val="FF0000"/>
                </a:solidFill>
                <a:effectLst/>
                <a:latin typeface="+mn-lt"/>
              </a:rPr>
              <a:t>», как инновационная игровая форма обучения дошкольников традициям тувинского народа</a:t>
            </a:r>
            <a:r>
              <a:rPr lang="ru-RU" dirty="0" smtClean="0">
                <a:solidFill>
                  <a:srgbClr val="FF0000"/>
                </a:solidFill>
                <a:effectLst/>
                <a:latin typeface="+mn-lt"/>
              </a:rPr>
              <a:t/>
            </a:r>
            <a:br>
              <a:rPr lang="ru-RU" dirty="0" smtClean="0">
                <a:solidFill>
                  <a:srgbClr val="FF0000"/>
                </a:solidFill>
                <a:effectLst/>
                <a:latin typeface="+mn-lt"/>
              </a:rPr>
            </a:br>
            <a:endParaRPr lang="ru-RU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3212976"/>
            <a:ext cx="7120880" cy="3264768"/>
          </a:xfrm>
        </p:spPr>
        <p:txBody>
          <a:bodyPr>
            <a:normAutofit fontScale="92500" lnSpcReduction="20000"/>
          </a:bodyPr>
          <a:lstStyle/>
          <a:p>
            <a:pPr algn="r"/>
            <a:endParaRPr lang="ru-RU" dirty="0">
              <a:solidFill>
                <a:schemeClr val="tx1"/>
              </a:solidFill>
            </a:endParaRPr>
          </a:p>
          <a:p>
            <a:pPr algn="r"/>
            <a:endParaRPr lang="ru-RU" dirty="0">
              <a:solidFill>
                <a:schemeClr val="tx1"/>
              </a:solidFill>
            </a:endParaRPr>
          </a:p>
          <a:p>
            <a:pPr algn="r"/>
            <a:endParaRPr lang="ru-RU" dirty="0">
              <a:solidFill>
                <a:schemeClr val="tx1"/>
              </a:solidFill>
            </a:endParaRPr>
          </a:p>
          <a:p>
            <a:pPr algn="r"/>
            <a:endParaRPr lang="ru-RU" dirty="0">
              <a:solidFill>
                <a:schemeClr val="tx1"/>
              </a:solidFill>
            </a:endParaRP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Выполнила: Юнхунова Алена Кан-ооловна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воспитатель речевой группы №2</a:t>
            </a:r>
            <a:endParaRPr lang="ru-RU" dirty="0">
              <a:solidFill>
                <a:schemeClr val="bg1"/>
              </a:solidFill>
            </a:endParaRPr>
          </a:p>
          <a:p>
            <a:pPr algn="r"/>
            <a:endParaRPr lang="ru-RU" dirty="0">
              <a:solidFill>
                <a:schemeClr val="bg1"/>
              </a:solidFill>
            </a:endParaRP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                          г 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smtClean="0">
                <a:solidFill>
                  <a:schemeClr val="bg1"/>
                </a:solidFill>
              </a:rPr>
              <a:t>Кызыл – 2022г.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Что такое </a:t>
            </a:r>
            <a:r>
              <a:rPr lang="ru-RU" dirty="0" err="1">
                <a:solidFill>
                  <a:srgbClr val="FF0000"/>
                </a:solidFill>
              </a:rPr>
              <a:t>адвент-календарь</a:t>
            </a:r>
            <a:r>
              <a:rPr lang="ru-RU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709160"/>
          </a:xfrm>
        </p:spPr>
        <p:txBody>
          <a:bodyPr/>
          <a:lstStyle/>
          <a:p>
            <a:pPr algn="just"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Адвент- календарь - это календарь ожидания праздника. </a:t>
            </a:r>
          </a:p>
          <a:p>
            <a:pPr algn="just"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Он помогает детям вести отсчет до необходимой им даты, а так же каждый день наполняет интересными заданиями и игрой.</a:t>
            </a:r>
            <a:endParaRPr lang="en-US" sz="1800" dirty="0" smtClean="0">
              <a:solidFill>
                <a:schemeClr val="bg1"/>
              </a:solidFill>
            </a:endParaRPr>
          </a:p>
          <a:p>
            <a:pPr marL="73152" lvl="0" indent="0">
              <a:buClr>
                <a:prstClr val="white">
                  <a:shade val="95000"/>
                </a:prstClr>
              </a:buClr>
              <a:buNone/>
            </a:pPr>
            <a:r>
              <a:rPr lang="ru-RU" sz="1600" dirty="0">
                <a:solidFill>
                  <a:prstClr val="black"/>
                </a:solidFill>
              </a:rPr>
              <a:t>Тема: «Шаг </a:t>
            </a:r>
            <a:r>
              <a:rPr lang="ru-RU" sz="1600" dirty="0" err="1">
                <a:solidFill>
                  <a:prstClr val="black"/>
                </a:solidFill>
              </a:rPr>
              <a:t>чаагай</a:t>
            </a:r>
            <a:r>
              <a:rPr lang="ru-RU" sz="1600" dirty="0">
                <a:solidFill>
                  <a:prstClr val="black"/>
                </a:solidFill>
              </a:rPr>
              <a:t>, </a:t>
            </a:r>
            <a:r>
              <a:rPr lang="ru-RU" sz="1600" dirty="0" err="1">
                <a:solidFill>
                  <a:prstClr val="black"/>
                </a:solidFill>
              </a:rPr>
              <a:t>Шагаа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чаагай</a:t>
            </a:r>
            <a:r>
              <a:rPr lang="ru-RU" sz="1600" dirty="0">
                <a:solidFill>
                  <a:prstClr val="black"/>
                </a:solidFill>
              </a:rPr>
              <a:t>!»</a:t>
            </a:r>
          </a:p>
          <a:p>
            <a:pPr marL="73152" lvl="0" indent="0" fontAlgn="t">
              <a:buClr>
                <a:prstClr val="white">
                  <a:shade val="95000"/>
                </a:prstClr>
              </a:buClr>
              <a:buNone/>
            </a:pPr>
            <a:r>
              <a:rPr lang="ru-RU" sz="1600" dirty="0">
                <a:solidFill>
                  <a:prstClr val="black"/>
                </a:solidFill>
              </a:rPr>
              <a:t>Название: «</a:t>
            </a:r>
            <a:r>
              <a:rPr lang="ru-RU" sz="1600" dirty="0" err="1">
                <a:solidFill>
                  <a:prstClr val="black"/>
                </a:solidFill>
              </a:rPr>
              <a:t>Адвент</a:t>
            </a:r>
            <a:r>
              <a:rPr lang="ru-RU" sz="1600" dirty="0">
                <a:solidFill>
                  <a:prstClr val="black"/>
                </a:solidFill>
              </a:rPr>
              <a:t>-календарь </a:t>
            </a:r>
            <a:r>
              <a:rPr lang="ru-RU" sz="1600" dirty="0" err="1">
                <a:solidFill>
                  <a:prstClr val="black"/>
                </a:solidFill>
              </a:rPr>
              <a:t>Шагаа</a:t>
            </a:r>
            <a:r>
              <a:rPr lang="ru-RU" sz="1600" dirty="0">
                <a:solidFill>
                  <a:prstClr val="black"/>
                </a:solidFill>
              </a:rPr>
              <a:t>».</a:t>
            </a:r>
          </a:p>
          <a:p>
            <a:pPr marL="73152" lvl="0" indent="0" fontAlgn="t">
              <a:buClr>
                <a:prstClr val="white">
                  <a:shade val="95000"/>
                </a:prstClr>
              </a:buClr>
              <a:buNone/>
            </a:pPr>
            <a:r>
              <a:rPr lang="ru-RU" sz="1600" dirty="0">
                <a:solidFill>
                  <a:prstClr val="black"/>
                </a:solidFill>
              </a:rPr>
              <a:t>Вид проекта: Творческий, краткосрочный (10 дней). Проект рассчитан для детей 4-5 лет (старшая группа). </a:t>
            </a:r>
          </a:p>
          <a:p>
            <a:pPr marL="73152" lvl="0" indent="0" fontAlgn="t">
              <a:buClr>
                <a:prstClr val="white">
                  <a:shade val="95000"/>
                </a:prstClr>
              </a:buClr>
              <a:buNone/>
            </a:pPr>
            <a:r>
              <a:rPr lang="ru-RU" sz="1600" dirty="0">
                <a:solidFill>
                  <a:prstClr val="black"/>
                </a:solidFill>
              </a:rPr>
              <a:t>Сроки проекта: с 17.01.2022г. по 31.01.2022г. (10 дней).</a:t>
            </a:r>
          </a:p>
          <a:p>
            <a:pPr marL="73152" lvl="0" indent="0" fontAlgn="t">
              <a:buClr>
                <a:prstClr val="white">
                  <a:shade val="95000"/>
                </a:prstClr>
              </a:buClr>
              <a:buNone/>
            </a:pPr>
            <a:r>
              <a:rPr lang="ru-RU" sz="1600" dirty="0">
                <a:solidFill>
                  <a:prstClr val="black"/>
                </a:solidFill>
              </a:rPr>
              <a:t>Руководитель проекта: </a:t>
            </a:r>
            <a:r>
              <a:rPr lang="ru-RU" sz="1600" dirty="0" err="1">
                <a:solidFill>
                  <a:prstClr val="black"/>
                </a:solidFill>
              </a:rPr>
              <a:t>Юнхунова</a:t>
            </a:r>
            <a:r>
              <a:rPr lang="ru-RU" sz="1600" dirty="0">
                <a:solidFill>
                  <a:prstClr val="black"/>
                </a:solidFill>
              </a:rPr>
              <a:t> Алена Кан-</a:t>
            </a:r>
            <a:r>
              <a:rPr lang="ru-RU" sz="1600" dirty="0" err="1">
                <a:solidFill>
                  <a:prstClr val="black"/>
                </a:solidFill>
              </a:rPr>
              <a:t>ооловна</a:t>
            </a:r>
            <a:r>
              <a:rPr lang="ru-RU" sz="1600" dirty="0">
                <a:solidFill>
                  <a:prstClr val="black"/>
                </a:solidFill>
              </a:rPr>
              <a:t>, воспитатель речевой группы №2.</a:t>
            </a:r>
          </a:p>
          <a:p>
            <a:pPr marL="73152" lvl="0" indent="0" fontAlgn="t">
              <a:buClr>
                <a:prstClr val="white">
                  <a:shade val="95000"/>
                </a:prstClr>
              </a:buClr>
              <a:buNone/>
            </a:pPr>
            <a:r>
              <a:rPr lang="ru-RU" sz="1600" dirty="0">
                <a:solidFill>
                  <a:prstClr val="black"/>
                </a:solidFill>
              </a:rPr>
              <a:t>Для реализации проекта участвовали:</a:t>
            </a:r>
          </a:p>
          <a:p>
            <a:pPr marL="73152" lvl="0" indent="0" fontAlgn="t">
              <a:buClr>
                <a:prstClr val="white">
                  <a:shade val="95000"/>
                </a:prstClr>
              </a:buClr>
              <a:buNone/>
            </a:pPr>
            <a:r>
              <a:rPr lang="ru-RU" sz="1600" dirty="0">
                <a:solidFill>
                  <a:prstClr val="black"/>
                </a:solidFill>
              </a:rPr>
              <a:t>- педагог тувинского языка, музыкальный руководитель, хореограф, воспитатель </a:t>
            </a:r>
            <a:r>
              <a:rPr lang="ru-RU" sz="1600" dirty="0" err="1">
                <a:solidFill>
                  <a:prstClr val="black"/>
                </a:solidFill>
              </a:rPr>
              <a:t>Сенкевив</a:t>
            </a:r>
            <a:r>
              <a:rPr lang="ru-RU" sz="1600" dirty="0">
                <a:solidFill>
                  <a:prstClr val="black"/>
                </a:solidFill>
              </a:rPr>
              <a:t> В.Н., помощник воспитателя </a:t>
            </a:r>
            <a:r>
              <a:rPr lang="ru-RU" sz="1600" dirty="0" err="1">
                <a:solidFill>
                  <a:prstClr val="black"/>
                </a:solidFill>
              </a:rPr>
              <a:t>Салбакай</a:t>
            </a:r>
            <a:r>
              <a:rPr lang="ru-RU" sz="1600" dirty="0">
                <a:solidFill>
                  <a:prstClr val="black"/>
                </a:solidFill>
              </a:rPr>
              <a:t> </a:t>
            </a:r>
            <a:r>
              <a:rPr lang="ru-RU" sz="1600" dirty="0" err="1">
                <a:solidFill>
                  <a:prstClr val="black"/>
                </a:solidFill>
              </a:rPr>
              <a:t>Оолаковна</a:t>
            </a:r>
            <a:endParaRPr lang="ru-RU" sz="1600" dirty="0">
              <a:solidFill>
                <a:prstClr val="black"/>
              </a:solidFill>
            </a:endParaRPr>
          </a:p>
          <a:p>
            <a:pPr marL="73152" lvl="0" indent="0" fontAlgn="t">
              <a:buClr>
                <a:prstClr val="white">
                  <a:shade val="95000"/>
                </a:prstClr>
              </a:buClr>
              <a:buNone/>
            </a:pPr>
            <a:r>
              <a:rPr lang="ru-RU" sz="1600" dirty="0">
                <a:solidFill>
                  <a:prstClr val="black"/>
                </a:solidFill>
              </a:rPr>
              <a:t>Участники проекта: </a:t>
            </a:r>
          </a:p>
          <a:p>
            <a:pPr marL="73152" lvl="0" indent="0" fontAlgn="t">
              <a:buClr>
                <a:prstClr val="white">
                  <a:shade val="95000"/>
                </a:prstClr>
              </a:buClr>
              <a:buNone/>
            </a:pPr>
            <a:r>
              <a:rPr lang="ru-RU" sz="1600" dirty="0">
                <a:solidFill>
                  <a:prstClr val="black"/>
                </a:solidFill>
              </a:rPr>
              <a:t>- воспитанники речевой группы № 2 МАДОУ № 40;</a:t>
            </a:r>
          </a:p>
          <a:p>
            <a:pPr marL="73152" lvl="0" indent="0" fontAlgn="t">
              <a:buClr>
                <a:prstClr val="white">
                  <a:shade val="95000"/>
                </a:prstClr>
              </a:buClr>
              <a:buNone/>
            </a:pPr>
            <a:r>
              <a:rPr lang="ru-RU" sz="1600" dirty="0">
                <a:solidFill>
                  <a:prstClr val="black"/>
                </a:solidFill>
              </a:rPr>
              <a:t>- родители воспитанников.</a:t>
            </a:r>
          </a:p>
          <a:p>
            <a:pPr algn="just">
              <a:buNone/>
            </a:pPr>
            <a:endParaRPr lang="ru-RU" sz="18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857250"/>
            <a:ext cx="3857625" cy="51435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20630" y="857251"/>
            <a:ext cx="5323370" cy="21021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7419" y="2959377"/>
            <a:ext cx="3559682" cy="30347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237" y="-66081"/>
            <a:ext cx="1822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Тус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хавы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– это мешочек для хранения соли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76314" y="6100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7030A0"/>
                </a:solidFill>
              </a:rPr>
              <a:t>Шай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хавы</a:t>
            </a:r>
            <a:r>
              <a:rPr lang="ru-RU" dirty="0" smtClean="0">
                <a:solidFill>
                  <a:srgbClr val="7030A0"/>
                </a:solidFill>
              </a:rPr>
              <a:t> – это мешочек предназначен для хранения </a:t>
            </a:r>
            <a:r>
              <a:rPr lang="ru-RU" dirty="0" err="1" smtClean="0">
                <a:solidFill>
                  <a:srgbClr val="7030A0"/>
                </a:solidFill>
              </a:rPr>
              <a:t>травенного</a:t>
            </a:r>
            <a:r>
              <a:rPr lang="ru-RU" dirty="0" smtClean="0">
                <a:solidFill>
                  <a:srgbClr val="7030A0"/>
                </a:solidFill>
              </a:rPr>
              <a:t> чая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12618" y="6100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002060"/>
                </a:solidFill>
              </a:rPr>
              <a:t>Кымчы</a:t>
            </a:r>
            <a:r>
              <a:rPr lang="ru-RU" dirty="0" smtClean="0">
                <a:solidFill>
                  <a:srgbClr val="002060"/>
                </a:solidFill>
              </a:rPr>
              <a:t> – плеть, кнут. Служит как орудие для арата, чабана.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8064" y="6040503"/>
            <a:ext cx="3058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002060"/>
                </a:solidFill>
              </a:rPr>
              <a:t>Кавай</a:t>
            </a:r>
            <a:r>
              <a:rPr lang="ru-RU" dirty="0" smtClean="0">
                <a:solidFill>
                  <a:srgbClr val="002060"/>
                </a:solidFill>
              </a:rPr>
              <a:t> – детская колыбель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33" y="6040503"/>
            <a:ext cx="5404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7030A0"/>
                </a:solidFill>
              </a:rPr>
              <a:t>Туткууш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- это кусок войлока при помощи которых вынимают чашу из горячей печи или костра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08304" y="2985911"/>
            <a:ext cx="18356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Ритуальная ложка – «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тос-карак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» («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девятиглазка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») разбрызгивание молока на 4 стороны света вымаливая о благополучии семьи.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834592" y="857248"/>
            <a:ext cx="372291" cy="627535"/>
          </a:xfrm>
          <a:prstGeom prst="downArrow">
            <a:avLst/>
          </a:prstGeom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2555776" y="857248"/>
            <a:ext cx="609862" cy="673945"/>
          </a:xfrm>
          <a:prstGeom prst="downArrow">
            <a:avLst/>
          </a:prstGeom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углом 16"/>
          <p:cNvSpPr/>
          <p:nvPr/>
        </p:nvSpPr>
        <p:spPr>
          <a:xfrm flipH="1" flipV="1">
            <a:off x="4367244" y="926429"/>
            <a:ext cx="564795" cy="380750"/>
          </a:xfrm>
          <a:prstGeom prst="bent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Стрелка вверх 17"/>
          <p:cNvSpPr/>
          <p:nvPr/>
        </p:nvSpPr>
        <p:spPr>
          <a:xfrm>
            <a:off x="7338428" y="2348880"/>
            <a:ext cx="291154" cy="610497"/>
          </a:xfrm>
          <a:prstGeom prst="up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>
            <a:off x="1776314" y="5034038"/>
            <a:ext cx="432048" cy="955319"/>
          </a:xfrm>
          <a:prstGeom prst="up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верх 19"/>
          <p:cNvSpPr/>
          <p:nvPr/>
        </p:nvSpPr>
        <p:spPr>
          <a:xfrm>
            <a:off x="5436096" y="5511697"/>
            <a:ext cx="387914" cy="477660"/>
          </a:xfrm>
          <a:prstGeom prst="up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68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5264" y="29167"/>
            <a:ext cx="8918736" cy="87955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Кажык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80068" y="1628800"/>
            <a:ext cx="5279284" cy="31683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308" y="188640"/>
            <a:ext cx="1738625" cy="17386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4907995"/>
            <a:ext cx="1738625" cy="173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23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1549</TotalTime>
  <Words>231</Words>
  <Application>Microsoft Office PowerPoint</Application>
  <PresentationFormat>Экран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Муниципальное автономное дошкольное образовательное учреждение комбинированного вида «Детский сад» №40 города Кызыла РТ 667011, Республика Тыва, г. Кызыл, ул.  Лопсанчапа, д. 41, тел (факс) 8394-22 5-40-04;5-31-11     Адвент- календарь «Шагаа», как инновационная игровая форма обучения дошкольников традициям тувинского народа </vt:lpstr>
      <vt:lpstr>Что такое адвент-календарь?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Адвент- календарь как инновационная игровая форма обучения дошкольников</dc:title>
  <dc:creator>Пользователь</dc:creator>
  <cp:lastModifiedBy>Pema</cp:lastModifiedBy>
  <cp:revision>137</cp:revision>
  <cp:lastPrinted>2021-08-14T02:50:41Z</cp:lastPrinted>
  <dcterms:created xsi:type="dcterms:W3CDTF">2019-04-15T14:12:57Z</dcterms:created>
  <dcterms:modified xsi:type="dcterms:W3CDTF">2023-02-03T08:11:04Z</dcterms:modified>
</cp:coreProperties>
</file>