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3" r:id="rId5"/>
    <p:sldId id="259" r:id="rId6"/>
    <p:sldId id="264" r:id="rId7"/>
    <p:sldId id="270" r:id="rId8"/>
    <p:sldId id="271" r:id="rId9"/>
    <p:sldId id="265" r:id="rId10"/>
    <p:sldId id="266" r:id="rId11"/>
    <p:sldId id="267" r:id="rId12"/>
    <p:sldId id="272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  <a:srgbClr val="0000FF"/>
    <a:srgbClr val="FFFF00"/>
    <a:srgbClr val="9900CC"/>
    <a:srgbClr val="6600CC"/>
    <a:srgbClr val="FF00FF"/>
    <a:srgbClr val="3366FF"/>
    <a:srgbClr val="CC33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039EDE-6CB2-4DB0-81E6-D9E728DA47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F030E5-8442-4F96-BE43-96B05914EC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5B1190-4F1C-4CD4-829E-2AD88E7DAB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4E58DE4-2373-4BE5-8CEB-E8EF89D70F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73CDE2E-C8F6-486F-8A59-959C4838FA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E1A25B-C21C-426F-A0BA-898FA92410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F32968-8330-4972-9CD5-AA6A31ABC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7C6BEE-5A29-4DCD-BCAF-0F25EF3214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F922F2-F31D-47CF-A269-2EB909BE15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087D0B-AE10-43C2-AE28-6A15105E65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DCFC67-674C-4158-A6A8-D5639CDA65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B57C2AC-A99E-4720-98F0-4E33A24420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2143108" y="785795"/>
            <a:ext cx="5000660" cy="150019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 smtClean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 </a:t>
            </a:r>
            <a:endParaRPr lang="ru-RU" sz="6000" b="1" kern="10" dirty="0">
              <a:ln w="12700">
                <a:solidFill>
                  <a:srgbClr val="CC3300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kern="10" dirty="0">
                <a:ln w="12700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русского языка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500306"/>
            <a:ext cx="20601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i="1" cap="none" spc="0" dirty="0" smtClean="0">
                <a:ln w="11430">
                  <a:solidFill>
                    <a:srgbClr val="99000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класс</a:t>
            </a:r>
            <a:endParaRPr lang="ru-RU" sz="4000" b="1" i="1" cap="none" spc="0" dirty="0">
              <a:ln w="11430">
                <a:solidFill>
                  <a:srgbClr val="990000"/>
                </a:solidFill>
              </a:ln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0582" y="3643314"/>
            <a:ext cx="61485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ТЕМА: </a:t>
            </a:r>
          </a:p>
          <a:p>
            <a:pPr algn="ctr"/>
            <a:r>
              <a:rPr lang="ru-RU" sz="2800" b="1" dirty="0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Имя прилагательное.</a:t>
            </a:r>
          </a:p>
          <a:p>
            <a:pPr algn="ctr"/>
            <a:r>
              <a:rPr lang="ru-RU" sz="2800" b="1" dirty="0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Значение имен прилагательных. </a:t>
            </a:r>
          </a:p>
          <a:p>
            <a:pPr algn="ctr"/>
            <a:r>
              <a:rPr lang="ru-RU" sz="2800" b="1" dirty="0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Подготовила </a:t>
            </a:r>
            <a:r>
              <a:rPr lang="ru-RU" sz="2800" b="1" dirty="0" err="1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Оцепаева</a:t>
            </a:r>
            <a:r>
              <a:rPr lang="ru-RU" sz="2800" b="1" dirty="0" smtClean="0">
                <a:ln w="18000">
                  <a:solidFill>
                    <a:srgbClr val="336600"/>
                  </a:solidFill>
                  <a:prstDash val="solid"/>
                  <a:miter lim="800000"/>
                </a:ln>
                <a:solidFill>
                  <a:srgbClr val="6600CC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Ю.Ю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879475" y="7842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1619250" y="549275"/>
            <a:ext cx="22953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0033CC"/>
                </a:solidFill>
              </a:rPr>
              <a:t>Вывод: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36588" y="1989138"/>
            <a:ext cx="8507412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FF0066"/>
                </a:solidFill>
              </a:rPr>
              <a:t>Имена прилагательные нужны для точности описания предметов.</a:t>
            </a:r>
          </a:p>
        </p:txBody>
      </p:sp>
      <p:pic>
        <p:nvPicPr>
          <p:cNvPr id="12296" name="Picture 8" descr="учил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149725"/>
            <a:ext cx="173355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  <p:bldP spid="122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423863"/>
            <a:ext cx="813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entury Gothic" pitchFamily="34" charset="0"/>
              </a:rPr>
              <a:t>Бурый, мохнатый, косолапый.</a:t>
            </a:r>
            <a:r>
              <a:rPr lang="ru-RU"/>
              <a:t>                                                   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95288" y="2636838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entury Gothic" pitchFamily="34" charset="0"/>
              </a:rPr>
              <a:t>Рыжая, хитрая, ловкая.</a:t>
            </a:r>
            <a:r>
              <a:rPr lang="ru-RU"/>
              <a:t>                 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23850" y="4652963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entury Gothic" pitchFamily="34" charset="0"/>
              </a:rPr>
              <a:t>Серый, хищный, жадный.</a:t>
            </a:r>
            <a:r>
              <a:rPr lang="ru-RU" b="1"/>
              <a:t>                                                 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6588125" y="5661025"/>
            <a:ext cx="1236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0000"/>
                </a:solidFill>
                <a:latin typeface="Century Gothic" pitchFamily="34" charset="0"/>
              </a:rPr>
              <a:t>Волк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4643438" y="1484313"/>
            <a:ext cx="2951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rgbClr val="CC0000"/>
                </a:solidFill>
                <a:latin typeface="Century Gothic" pitchFamily="34" charset="0"/>
              </a:rPr>
              <a:t>Медведь</a:t>
            </a:r>
          </a:p>
        </p:txBody>
      </p:sp>
      <p:pic>
        <p:nvPicPr>
          <p:cNvPr id="13336" name="Picture 24" descr="AN3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3357563"/>
            <a:ext cx="1728787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3059113" y="3573463"/>
            <a:ext cx="2951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CC0000"/>
                </a:solidFill>
                <a:latin typeface="Century Gothic" pitchFamily="34" charset="0"/>
              </a:rPr>
              <a:t>Лиса</a:t>
            </a:r>
          </a:p>
        </p:txBody>
      </p:sp>
      <p:pic>
        <p:nvPicPr>
          <p:cNvPr id="13338" name="Picture 26" descr="AN32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5300663"/>
            <a:ext cx="1525588" cy="137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785795"/>
            <a:ext cx="1289547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20" grpId="0"/>
      <p:bldP spid="13333" grpId="0"/>
      <p:bldP spid="13335" grpId="0"/>
      <p:bldP spid="133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27088" y="981075"/>
            <a:ext cx="68611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latin typeface="Century Gothic" pitchFamily="34" charset="0"/>
              </a:rPr>
              <a:t>Белый, </a:t>
            </a:r>
            <a:r>
              <a:rPr lang="ru-RU" sz="3600" b="1" smtClean="0">
                <a:latin typeface="Century Gothic" pitchFamily="34" charset="0"/>
              </a:rPr>
              <a:t>лёгкий, пушистый</a:t>
            </a:r>
            <a:r>
              <a:rPr lang="ru-RU" sz="3600" b="1" dirty="0">
                <a:latin typeface="Century Gothic" pitchFamily="34" charset="0"/>
              </a:rPr>
              <a:t>.</a:t>
            </a:r>
            <a:r>
              <a:rPr lang="ru-RU" sz="3600" b="1" dirty="0"/>
              <a:t>    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900113" y="3494088"/>
            <a:ext cx="6551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Century Gothic" pitchFamily="34" charset="0"/>
              </a:rPr>
              <a:t>Круглое, сладкое, сочное.</a:t>
            </a:r>
            <a:r>
              <a:rPr lang="ru-RU"/>
              <a:t>   </a:t>
            </a:r>
          </a:p>
        </p:txBody>
      </p:sp>
      <p:pic>
        <p:nvPicPr>
          <p:cNvPr id="19462" name="Picture 6" descr="яблок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437063"/>
            <a:ext cx="2166937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643438" y="4575175"/>
            <a:ext cx="1830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0000"/>
                </a:solidFill>
                <a:latin typeface="Century Gothic" pitchFamily="34" charset="0"/>
              </a:rPr>
              <a:t>Яблоко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6516688" y="1766888"/>
            <a:ext cx="1290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CC0000"/>
                </a:solidFill>
                <a:latin typeface="Century Gothic" pitchFamily="34" charset="0"/>
              </a:rPr>
              <a:t>Снег</a:t>
            </a:r>
          </a:p>
        </p:txBody>
      </p:sp>
      <p:pic>
        <p:nvPicPr>
          <p:cNvPr id="19465" name="Picture 9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9161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6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2764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205038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2276475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0" name="Picture 14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9161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71" name="Picture 15" descr="star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916113"/>
            <a:ext cx="4953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19463" grpId="0"/>
      <p:bldP spid="194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700338" y="115888"/>
            <a:ext cx="40814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800000"/>
                </a:solidFill>
              </a:rPr>
              <a:t>Итог урока: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592138" y="12890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3850" y="908050"/>
            <a:ext cx="856932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 dirty="0">
                <a:solidFill>
                  <a:srgbClr val="006600"/>
                </a:solidFill>
              </a:rPr>
              <a:t>Имена прилагательные в речи нужны для того, чтобы речь была красивой, яркой, интересной, а также для точности описания предметов.</a:t>
            </a:r>
          </a:p>
        </p:txBody>
      </p:sp>
      <p:pic>
        <p:nvPicPr>
          <p:cNvPr id="14347" name="Picture 11" descr="Учитель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437063"/>
            <a:ext cx="1476375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468313" y="1341438"/>
            <a:ext cx="7991475" cy="2519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0000"/>
                    </a:gs>
                    <a:gs pos="100000">
                      <a:srgbClr val="5E0000"/>
                    </a:gs>
                  </a:gsLst>
                  <a:path path="rect">
                    <a:fillToRect l="50000" t="50000" r="50000" b="50000"/>
                  </a:path>
                </a:gradFill>
                <a:latin typeface="Arbat-Bold"/>
              </a:rPr>
              <a:t>Спасибо за урок!</a:t>
            </a:r>
          </a:p>
        </p:txBody>
      </p:sp>
      <p:pic>
        <p:nvPicPr>
          <p:cNvPr id="16387" name="Picture 6" descr="butterfly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4076700"/>
            <a:ext cx="6572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butterfly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04813"/>
            <a:ext cx="6572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8" descr="butterfly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765175"/>
            <a:ext cx="6572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 descr="butterfly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581525"/>
            <a:ext cx="6572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 descr="flower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407670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1" descr="flower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4005263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2" descr="flower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522922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3" descr="flower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5300663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4" descr="flowers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797425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68313" y="692150"/>
            <a:ext cx="8208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dirty="0">
                <a:solidFill>
                  <a:srgbClr val="800000"/>
                </a:solidFill>
              </a:rPr>
              <a:t>У неё зубки, рыльце, ушки, шерсть, хвост.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901948"/>
            <a:ext cx="3429024" cy="3702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50825" y="260350"/>
            <a:ext cx="87137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solidFill>
                  <a:srgbClr val="800000"/>
                </a:solidFill>
              </a:rPr>
              <a:t>У неё </a:t>
            </a:r>
            <a:r>
              <a:rPr lang="ru-RU" sz="3600" b="1" i="1" dirty="0">
                <a:solidFill>
                  <a:srgbClr val="9900CC"/>
                </a:solidFill>
              </a:rPr>
              <a:t>острые</a:t>
            </a:r>
            <a:r>
              <a:rPr lang="ru-RU" sz="3600" b="1" i="1" dirty="0">
                <a:solidFill>
                  <a:srgbClr val="800000"/>
                </a:solidFill>
              </a:rPr>
              <a:t> зубки, </a:t>
            </a:r>
            <a:r>
              <a:rPr lang="ru-RU" sz="3600" b="1" i="1" dirty="0">
                <a:solidFill>
                  <a:srgbClr val="9900CC"/>
                </a:solidFill>
              </a:rPr>
              <a:t>тоненькое</a:t>
            </a:r>
            <a:r>
              <a:rPr lang="ru-RU" sz="3600" b="1" i="1" u="sng" dirty="0">
                <a:solidFill>
                  <a:srgbClr val="9900CC"/>
                </a:solidFill>
              </a:rPr>
              <a:t> </a:t>
            </a:r>
            <a:r>
              <a:rPr lang="ru-RU" sz="3600" b="1" i="1" dirty="0">
                <a:solidFill>
                  <a:srgbClr val="800000"/>
                </a:solidFill>
              </a:rPr>
              <a:t>рыльце, </a:t>
            </a:r>
            <a:r>
              <a:rPr lang="ru-RU" sz="3600" b="1" i="1" dirty="0">
                <a:solidFill>
                  <a:srgbClr val="9900CC"/>
                </a:solidFill>
              </a:rPr>
              <a:t>чуткие</a:t>
            </a:r>
            <a:r>
              <a:rPr lang="ru-RU" sz="3600" b="1" i="1" dirty="0">
                <a:solidFill>
                  <a:srgbClr val="800000"/>
                </a:solidFill>
              </a:rPr>
              <a:t> ушки, </a:t>
            </a:r>
            <a:r>
              <a:rPr lang="ru-RU" sz="3600" b="1" i="1" dirty="0">
                <a:solidFill>
                  <a:srgbClr val="9900CC"/>
                </a:solidFill>
              </a:rPr>
              <a:t>рыжая</a:t>
            </a:r>
            <a:r>
              <a:rPr lang="ru-RU" sz="3600" b="1" i="1" dirty="0">
                <a:solidFill>
                  <a:srgbClr val="800000"/>
                </a:solidFill>
              </a:rPr>
              <a:t> шерсть, </a:t>
            </a:r>
            <a:r>
              <a:rPr lang="ru-RU" sz="3600" b="1" i="1" dirty="0">
                <a:solidFill>
                  <a:srgbClr val="9900CC"/>
                </a:solidFill>
              </a:rPr>
              <a:t>пушистый</a:t>
            </a:r>
            <a:r>
              <a:rPr lang="ru-RU" sz="3600" b="1" i="1" dirty="0">
                <a:solidFill>
                  <a:srgbClr val="800000"/>
                </a:solidFill>
              </a:rPr>
              <a:t> хвост.</a:t>
            </a:r>
          </a:p>
        </p:txBody>
      </p:sp>
      <p:sp>
        <p:nvSpPr>
          <p:cNvPr id="4099" name="Text Box 7"/>
          <p:cNvSpPr txBox="1">
            <a:spLocks noChangeArrowheads="1"/>
          </p:cNvSpPr>
          <p:nvPr/>
        </p:nvSpPr>
        <p:spPr bwMode="auto">
          <a:xfrm>
            <a:off x="611188" y="4581525"/>
            <a:ext cx="7416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CC3300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>
            <a:off x="5508625" y="2349500"/>
            <a:ext cx="15144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Острые</a:t>
            </a:r>
          </a:p>
        </p:txBody>
      </p:sp>
      <p:sp>
        <p:nvSpPr>
          <p:cNvPr id="6153" name="WordArt 9"/>
          <p:cNvSpPr>
            <a:spLocks noChangeArrowheads="1" noChangeShapeType="1" noTextEdit="1"/>
          </p:cNvSpPr>
          <p:nvPr/>
        </p:nvSpPr>
        <p:spPr bwMode="auto">
          <a:xfrm>
            <a:off x="1835150" y="2420938"/>
            <a:ext cx="165576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FF"/>
                    </a:gs>
                    <a:gs pos="100000">
                      <a:srgbClr val="CC33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Какие?</a:t>
            </a:r>
          </a:p>
        </p:txBody>
      </p:sp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5508625" y="3068638"/>
            <a:ext cx="208756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Тоненькое</a:t>
            </a:r>
          </a:p>
        </p:txBody>
      </p:sp>
      <p:sp>
        <p:nvSpPr>
          <p:cNvPr id="6155" name="WordArt 11"/>
          <p:cNvSpPr>
            <a:spLocks noChangeArrowheads="1" noChangeShapeType="1" noTextEdit="1"/>
          </p:cNvSpPr>
          <p:nvPr/>
        </p:nvSpPr>
        <p:spPr bwMode="auto">
          <a:xfrm>
            <a:off x="1835150" y="3213100"/>
            <a:ext cx="128428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FF"/>
                    </a:gs>
                    <a:gs pos="100000">
                      <a:srgbClr val="CC33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Какое?</a:t>
            </a:r>
          </a:p>
        </p:txBody>
      </p:sp>
      <p:sp>
        <p:nvSpPr>
          <p:cNvPr id="6156" name="WordArt 12"/>
          <p:cNvSpPr>
            <a:spLocks noChangeArrowheads="1" noChangeShapeType="1" noTextEdit="1"/>
          </p:cNvSpPr>
          <p:nvPr/>
        </p:nvSpPr>
        <p:spPr bwMode="auto">
          <a:xfrm>
            <a:off x="5508625" y="3860800"/>
            <a:ext cx="15525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Чуткие  </a:t>
            </a:r>
          </a:p>
        </p:txBody>
      </p:sp>
      <p:sp>
        <p:nvSpPr>
          <p:cNvPr id="6157" name="WordArt 13"/>
          <p:cNvSpPr>
            <a:spLocks noChangeArrowheads="1" noChangeShapeType="1" noTextEdit="1"/>
          </p:cNvSpPr>
          <p:nvPr/>
        </p:nvSpPr>
        <p:spPr bwMode="auto">
          <a:xfrm>
            <a:off x="1835150" y="4005263"/>
            <a:ext cx="12954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FF"/>
                    </a:gs>
                    <a:gs pos="100000">
                      <a:srgbClr val="CC33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Какие?</a:t>
            </a:r>
          </a:p>
        </p:txBody>
      </p:sp>
      <p:sp>
        <p:nvSpPr>
          <p:cNvPr id="6158" name="WordArt 14"/>
          <p:cNvSpPr>
            <a:spLocks noChangeArrowheads="1" noChangeShapeType="1" noTextEdit="1"/>
          </p:cNvSpPr>
          <p:nvPr/>
        </p:nvSpPr>
        <p:spPr bwMode="auto">
          <a:xfrm>
            <a:off x="5580063" y="4652963"/>
            <a:ext cx="15113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Рыжая</a:t>
            </a:r>
          </a:p>
        </p:txBody>
      </p:sp>
      <p:sp>
        <p:nvSpPr>
          <p:cNvPr id="6159" name="WordArt 15"/>
          <p:cNvSpPr>
            <a:spLocks noChangeArrowheads="1" noChangeShapeType="1" noTextEdit="1"/>
          </p:cNvSpPr>
          <p:nvPr/>
        </p:nvSpPr>
        <p:spPr bwMode="auto">
          <a:xfrm>
            <a:off x="1835150" y="4652963"/>
            <a:ext cx="1368425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FF"/>
                    </a:gs>
                    <a:gs pos="100000">
                      <a:srgbClr val="CC33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Какая?</a:t>
            </a:r>
          </a:p>
        </p:txBody>
      </p:sp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5580063" y="5373688"/>
            <a:ext cx="2087562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Пушистый</a:t>
            </a:r>
          </a:p>
        </p:txBody>
      </p:sp>
      <p:sp>
        <p:nvSpPr>
          <p:cNvPr id="6161" name="WordArt 17"/>
          <p:cNvSpPr>
            <a:spLocks noChangeArrowheads="1" noChangeShapeType="1" noTextEdit="1"/>
          </p:cNvSpPr>
          <p:nvPr/>
        </p:nvSpPr>
        <p:spPr bwMode="auto">
          <a:xfrm>
            <a:off x="1763713" y="5300663"/>
            <a:ext cx="1447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CC00FF"/>
                    </a:gs>
                    <a:gs pos="100000">
                      <a:srgbClr val="CC3300"/>
                    </a:gs>
                  </a:gsLst>
                  <a:path path="rect">
                    <a:fillToRect t="100000" r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Какой?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52" grpId="0" animBg="1"/>
      <p:bldP spid="6153" grpId="0" animBg="1"/>
      <p:bldP spid="6154" grpId="0" animBg="1"/>
      <p:bldP spid="6155" grpId="0" animBg="1"/>
      <p:bldP spid="6156" grpId="0" animBg="1"/>
      <p:bldP spid="6157" grpId="0" animBg="1"/>
      <p:bldP spid="6158" grpId="0" animBg="1"/>
      <p:bldP spid="6159" grpId="0" animBg="1"/>
      <p:bldP spid="6160" grpId="0" animBg="1"/>
      <p:bldP spid="61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79388" y="1268413"/>
            <a:ext cx="88931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 b="1" dirty="0">
              <a:solidFill>
                <a:srgbClr val="0033CC"/>
              </a:solidFill>
            </a:endParaRPr>
          </a:p>
          <a:p>
            <a:r>
              <a:rPr lang="ru-RU" dirty="0"/>
              <a:t> </a:t>
            </a:r>
            <a:r>
              <a:rPr lang="ru-RU" sz="3600" b="1" dirty="0">
                <a:solidFill>
                  <a:srgbClr val="CC3300"/>
                </a:solidFill>
              </a:rPr>
              <a:t>Слова, отвечающие на вопросы </a:t>
            </a:r>
          </a:p>
          <a:p>
            <a:r>
              <a:rPr lang="ru-RU" sz="3600" b="1" dirty="0">
                <a:solidFill>
                  <a:srgbClr val="CC3300"/>
                </a:solidFill>
              </a:rPr>
              <a:t>«какой?», «какая?», «какое?», «какие»</a:t>
            </a:r>
          </a:p>
          <a:p>
            <a:r>
              <a:rPr lang="ru-RU" sz="3600" b="1" dirty="0">
                <a:solidFill>
                  <a:srgbClr val="CC3300"/>
                </a:solidFill>
              </a:rPr>
              <a:t>и обозначающие признак предмета,</a:t>
            </a:r>
            <a:r>
              <a:rPr lang="ru-RU" sz="3600" b="1" dirty="0"/>
              <a:t> </a:t>
            </a:r>
            <a:r>
              <a:rPr lang="ru-RU" sz="3600" b="1" dirty="0">
                <a:solidFill>
                  <a:srgbClr val="CC3300"/>
                </a:solidFill>
              </a:rPr>
              <a:t>называются</a:t>
            </a:r>
            <a:r>
              <a:rPr lang="ru-RU" sz="3600" b="1" dirty="0">
                <a:solidFill>
                  <a:schemeClr val="accent2"/>
                </a:solidFill>
              </a:rPr>
              <a:t> </a:t>
            </a:r>
            <a:r>
              <a:rPr lang="ru-RU" sz="3600" b="1" dirty="0">
                <a:solidFill>
                  <a:srgbClr val="FF0066"/>
                </a:solidFill>
              </a:rPr>
              <a:t>именами прилагательными.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51050" y="476250"/>
            <a:ext cx="51847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>
                <a:solidFill>
                  <a:srgbClr val="0033CC"/>
                </a:solidFill>
              </a:rPr>
              <a:t>Вывод:</a:t>
            </a:r>
          </a:p>
        </p:txBody>
      </p:sp>
      <p:pic>
        <p:nvPicPr>
          <p:cNvPr id="9221" name="Picture 5" descr="vovch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3860800"/>
            <a:ext cx="154463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311275" y="338138"/>
            <a:ext cx="5126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990000"/>
                </a:solidFill>
              </a:rPr>
              <a:t>    Проблема: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68313" y="1700213"/>
            <a:ext cx="810260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 i="1">
                <a:solidFill>
                  <a:srgbClr val="008000"/>
                </a:solidFill>
              </a:rPr>
              <a:t>Какую роль играют в речи имена прилагательные?</a:t>
            </a:r>
          </a:p>
        </p:txBody>
      </p:sp>
      <p:pic>
        <p:nvPicPr>
          <p:cNvPr id="5127" name="Picture 7" descr="мальчи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3933825"/>
            <a:ext cx="13335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5288" y="260350"/>
            <a:ext cx="3744912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8000"/>
                </a:solidFill>
              </a:rPr>
              <a:t>Наступила весна.</a:t>
            </a:r>
          </a:p>
          <a:p>
            <a:r>
              <a:rPr lang="ru-RU" sz="3200" b="1">
                <a:solidFill>
                  <a:srgbClr val="008000"/>
                </a:solidFill>
              </a:rPr>
              <a:t>Тает снег.</a:t>
            </a:r>
          </a:p>
          <a:p>
            <a:r>
              <a:rPr lang="ru-RU" sz="3200" b="1">
                <a:solidFill>
                  <a:srgbClr val="008000"/>
                </a:solidFill>
              </a:rPr>
              <a:t>Журчат ручьи.</a:t>
            </a:r>
          </a:p>
          <a:p>
            <a:r>
              <a:rPr lang="ru-RU" sz="3200" b="1">
                <a:solidFill>
                  <a:srgbClr val="008000"/>
                </a:solidFill>
              </a:rPr>
              <a:t>Светит солнце.</a:t>
            </a:r>
          </a:p>
          <a:p>
            <a:r>
              <a:rPr lang="ru-RU" sz="3200" b="1">
                <a:solidFill>
                  <a:srgbClr val="008000"/>
                </a:solidFill>
              </a:rPr>
              <a:t>Летят птицы.</a:t>
            </a: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3003550" y="3346450"/>
            <a:ext cx="5313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124075" y="3089275"/>
            <a:ext cx="64087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6600FF"/>
                </a:solidFill>
              </a:rPr>
              <a:t>Наступила ранняя весна.</a:t>
            </a:r>
          </a:p>
          <a:p>
            <a:r>
              <a:rPr lang="ru-RU" sz="3600">
                <a:solidFill>
                  <a:srgbClr val="6600FF"/>
                </a:solidFill>
              </a:rPr>
              <a:t>Тает последний снег.</a:t>
            </a:r>
          </a:p>
          <a:p>
            <a:r>
              <a:rPr lang="ru-RU" sz="3600">
                <a:solidFill>
                  <a:srgbClr val="6600FF"/>
                </a:solidFill>
              </a:rPr>
              <a:t>Журчат говорливые ручьи.</a:t>
            </a:r>
          </a:p>
          <a:p>
            <a:r>
              <a:rPr lang="ru-RU" sz="3600">
                <a:solidFill>
                  <a:srgbClr val="6600FF"/>
                </a:solidFill>
              </a:rPr>
              <a:t>Светит ласковое солнце.</a:t>
            </a:r>
          </a:p>
          <a:p>
            <a:r>
              <a:rPr lang="ru-RU" sz="3600">
                <a:solidFill>
                  <a:srgbClr val="6600FF"/>
                </a:solidFill>
              </a:rPr>
              <a:t>Летят голосистые птицы.</a:t>
            </a:r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4643438" y="3644900"/>
            <a:ext cx="1439862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3419475" y="4221163"/>
            <a:ext cx="2232025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3924300" y="4797425"/>
            <a:ext cx="2449513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851275" y="5300663"/>
            <a:ext cx="1871663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563938" y="5949950"/>
            <a:ext cx="2376487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57" name="Picture 17" descr="дет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919"/>
          <a:stretch>
            <a:fillRect/>
          </a:stretch>
        </p:blipFill>
        <p:spPr bwMode="auto">
          <a:xfrm>
            <a:off x="5651500" y="692150"/>
            <a:ext cx="237648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7" grpId="0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827088" y="620713"/>
            <a:ext cx="32400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33CC"/>
                </a:solidFill>
              </a:rPr>
              <a:t>Вывод: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84213" y="1916113"/>
            <a:ext cx="7704137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800000"/>
                </a:solidFill>
              </a:rPr>
              <a:t>Имена прилагательные в речи нужны для того, чтобы речь была красивой, яркой, интересной</a:t>
            </a:r>
          </a:p>
        </p:txBody>
      </p:sp>
      <p:pic>
        <p:nvPicPr>
          <p:cNvPr id="16391" name="Picture 7" descr="читает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688" y="4149725"/>
            <a:ext cx="1924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003550" y="3346450"/>
            <a:ext cx="5313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11188" y="1125538"/>
            <a:ext cx="64087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rgbClr val="0000FF"/>
                </a:solidFill>
              </a:rPr>
              <a:t>Наступила ранняя весна.</a:t>
            </a:r>
          </a:p>
          <a:p>
            <a:r>
              <a:rPr lang="ru-RU" sz="3600" dirty="0">
                <a:solidFill>
                  <a:srgbClr val="0000FF"/>
                </a:solidFill>
              </a:rPr>
              <a:t>Тает последний снег.</a:t>
            </a:r>
          </a:p>
          <a:p>
            <a:r>
              <a:rPr lang="ru-RU" sz="3600" dirty="0">
                <a:solidFill>
                  <a:srgbClr val="0000FF"/>
                </a:solidFill>
              </a:rPr>
              <a:t>Журчат говорливые ручьи.</a:t>
            </a:r>
          </a:p>
          <a:p>
            <a:r>
              <a:rPr lang="ru-RU" sz="3600" dirty="0">
                <a:solidFill>
                  <a:srgbClr val="0000FF"/>
                </a:solidFill>
              </a:rPr>
              <a:t>Светит ласковое солнце.</a:t>
            </a:r>
          </a:p>
          <a:p>
            <a:r>
              <a:rPr lang="ru-RU" sz="3600" dirty="0">
                <a:solidFill>
                  <a:srgbClr val="0000FF"/>
                </a:solidFill>
              </a:rPr>
              <a:t>Летят голосистые птицы.</a:t>
            </a: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1835150" y="2276475"/>
            <a:ext cx="2232025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42" name="Picture 10" descr="дет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919"/>
          <a:stretch>
            <a:fillRect/>
          </a:stretch>
        </p:blipFill>
        <p:spPr bwMode="auto">
          <a:xfrm>
            <a:off x="6227763" y="4581525"/>
            <a:ext cx="2376487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23850" y="981075"/>
            <a:ext cx="828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6600FF"/>
                </a:solidFill>
              </a:rPr>
              <a:t>Тает </a:t>
            </a:r>
            <a:r>
              <a:rPr lang="ru-RU" sz="5400" b="1">
                <a:solidFill>
                  <a:srgbClr val="800000"/>
                </a:solidFill>
              </a:rPr>
              <a:t>последний</a:t>
            </a:r>
            <a:r>
              <a:rPr lang="ru-RU" sz="5400" b="1">
                <a:solidFill>
                  <a:srgbClr val="6600FF"/>
                </a:solidFill>
              </a:rPr>
              <a:t> снег.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79388" y="2852738"/>
            <a:ext cx="8712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008000"/>
                </a:solidFill>
              </a:rPr>
              <a:t>(Пушистый, серебристый, искристый)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95288" y="4652963"/>
            <a:ext cx="84963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6600FF"/>
                </a:solidFill>
              </a:rPr>
              <a:t>Тает </a:t>
            </a:r>
            <a:r>
              <a:rPr lang="ru-RU" sz="5400" b="1">
                <a:solidFill>
                  <a:srgbClr val="800000"/>
                </a:solidFill>
              </a:rPr>
              <a:t>серебристый</a:t>
            </a:r>
            <a:r>
              <a:rPr lang="ru-RU" sz="5400" b="1">
                <a:solidFill>
                  <a:srgbClr val="6600FF"/>
                </a:solidFill>
              </a:rPr>
              <a:t> снег.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1127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331</TotalTime>
  <Words>265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nvkoo</cp:lastModifiedBy>
  <cp:revision>20</cp:revision>
  <dcterms:created xsi:type="dcterms:W3CDTF">2008-01-27T21:52:58Z</dcterms:created>
  <dcterms:modified xsi:type="dcterms:W3CDTF">2023-02-03T09:10:15Z</dcterms:modified>
</cp:coreProperties>
</file>