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4" r:id="rId3"/>
    <p:sldId id="260" r:id="rId4"/>
    <p:sldId id="293" r:id="rId5"/>
    <p:sldId id="288" r:id="rId6"/>
    <p:sldId id="287" r:id="rId7"/>
    <p:sldId id="289" r:id="rId8"/>
    <p:sldId id="290" r:id="rId9"/>
    <p:sldId id="291" r:id="rId10"/>
    <p:sldId id="292" r:id="rId11"/>
    <p:sldId id="294" r:id="rId12"/>
    <p:sldId id="295" r:id="rId13"/>
    <p:sldId id="296" r:id="rId14"/>
    <p:sldId id="306" r:id="rId15"/>
    <p:sldId id="298" r:id="rId16"/>
    <p:sldId id="297" r:id="rId17"/>
    <p:sldId id="299" r:id="rId18"/>
    <p:sldId id="300" r:id="rId19"/>
    <p:sldId id="301" r:id="rId20"/>
    <p:sldId id="302" r:id="rId21"/>
    <p:sldId id="303" r:id="rId22"/>
    <p:sldId id="305" r:id="rId23"/>
    <p:sldId id="307" r:id="rId24"/>
    <p:sldId id="304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8" autoAdjust="0"/>
    <p:restoredTop sz="94628" autoAdjust="0"/>
  </p:normalViewPr>
  <p:slideViewPr>
    <p:cSldViewPr snapToGrid="0">
      <p:cViewPr varScale="1">
        <p:scale>
          <a:sx n="76" d="100"/>
          <a:sy n="76" d="100"/>
        </p:scale>
        <p:origin x="-96" y="-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8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3771414-82CA-4BC1-A1A1-484F46EB4B6F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0FCA9D7-408B-4BA3-B256-D349352A5D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11154" y="2342367"/>
            <a:ext cx="4417807" cy="192900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Семинар – практикум </a:t>
            </a:r>
            <a:b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28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«Речевая культура педагога»</a:t>
            </a:r>
            <a:br>
              <a:rPr lang="ru-RU" sz="2800" b="1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2800" b="1" i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МАДОУ «Детский сад №196»</a:t>
            </a:r>
          </a:p>
          <a:p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Старший воспитатель: </a:t>
            </a:r>
          </a:p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Жилобецкая С.С.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72552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788610"/>
          </a:xfrm>
        </p:spPr>
        <p:txBody>
          <a:bodyPr/>
          <a:lstStyle/>
          <a:p>
            <a:r>
              <a:rPr lang="ru-RU" sz="3200" b="1" dirty="0">
                <a:solidFill>
                  <a:srgbClr val="94C600"/>
                </a:solidFill>
              </a:rPr>
              <a:t>Требования к речи педагога ДОО:</a:t>
            </a:r>
            <a:endParaRPr lang="ru-RU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277654" y="1891429"/>
            <a:ext cx="9832931" cy="1377864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Правильность</a:t>
            </a:r>
            <a:r>
              <a:rPr lang="ru-RU" dirty="0" smtClean="0"/>
              <a:t> – </a:t>
            </a:r>
            <a:r>
              <a:rPr lang="ru-RU" b="1" dirty="0" smtClean="0"/>
              <a:t>соответствие речи языковым нормам. Педагогу необходимо знать и выполнять в общении с детьми основные нормы русского языка: </a:t>
            </a:r>
          </a:p>
          <a:p>
            <a:pPr algn="just"/>
            <a:r>
              <a:rPr lang="ru-RU" b="1" u="sng" dirty="0" smtClean="0"/>
              <a:t>орфоэпические номы</a:t>
            </a:r>
            <a:r>
              <a:rPr lang="ru-RU" b="1" dirty="0" smtClean="0"/>
              <a:t> (правила литературного произношения , а также </a:t>
            </a:r>
            <a:r>
              <a:rPr lang="ru-RU" b="1" u="sng" dirty="0" smtClean="0"/>
              <a:t>нормы образования и изменения слов</a:t>
            </a:r>
            <a:r>
              <a:rPr lang="ru-RU" b="1" dirty="0" smtClean="0"/>
              <a:t>. Встречаются, например ошибки  при постановке ударения в словах (</a:t>
            </a:r>
            <a:r>
              <a:rPr lang="ru-RU" b="1" dirty="0" err="1" smtClean="0"/>
              <a:t>килОметр</a:t>
            </a:r>
            <a:r>
              <a:rPr lang="ru-RU" b="1" dirty="0" smtClean="0"/>
              <a:t> вместо </a:t>
            </a:r>
            <a:r>
              <a:rPr lang="ru-RU" b="1" dirty="0" err="1" smtClean="0"/>
              <a:t>киломЕтр</a:t>
            </a:r>
            <a:r>
              <a:rPr lang="ru-RU" b="1" dirty="0" smtClean="0"/>
              <a:t>, </a:t>
            </a:r>
            <a:r>
              <a:rPr lang="ru-RU" b="1" dirty="0" err="1" smtClean="0"/>
              <a:t>ПонЯли</a:t>
            </a:r>
            <a:r>
              <a:rPr lang="ru-RU" b="1" dirty="0" smtClean="0"/>
              <a:t> вместо </a:t>
            </a:r>
            <a:r>
              <a:rPr lang="ru-RU" b="1" dirty="0" err="1" smtClean="0"/>
              <a:t>пОняли</a:t>
            </a:r>
            <a:r>
              <a:rPr lang="ru-RU" b="1" dirty="0"/>
              <a:t> </a:t>
            </a:r>
            <a:r>
              <a:rPr lang="ru-RU" b="1" dirty="0" smtClean="0"/>
              <a:t>и т.п.)</a:t>
            </a:r>
            <a:endParaRPr lang="ru-RU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277653" y="3519813"/>
            <a:ext cx="9832931" cy="1453019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Чистота</a:t>
            </a:r>
            <a:r>
              <a:rPr lang="ru-RU" dirty="0" smtClean="0"/>
              <a:t> – </a:t>
            </a:r>
            <a:r>
              <a:rPr lang="ru-RU" b="1" dirty="0" smtClean="0"/>
              <a:t>устранение нелитературной лексики. Решая данную задачу педагогу необходимо заботиться о чистоте собственной речи: недопустимо использование слов – паразитов(ну, это, типа, как бы; диалектных, жаргонных, модных слов: «круто», «</a:t>
            </a:r>
            <a:r>
              <a:rPr lang="ru-RU" b="1" dirty="0" err="1" smtClean="0"/>
              <a:t>пипец</a:t>
            </a:r>
            <a:r>
              <a:rPr lang="ru-RU" b="1" dirty="0" smtClean="0"/>
              <a:t>», «прикол», «жесть» и т.п.). Не допустимы в речи педагога, как бы он ни был раздражён оскорбительные слова.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182297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3707174"/>
          </a:xfrm>
        </p:spPr>
        <p:txBody>
          <a:bodyPr/>
          <a:lstStyle/>
          <a:p>
            <a:r>
              <a:rPr lang="ru-RU" dirty="0" smtClean="0"/>
              <a:t>Деловая игра 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961987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364808"/>
          </a:xfrm>
        </p:spPr>
        <p:txBody>
          <a:bodyPr/>
          <a:lstStyle/>
          <a:p>
            <a:pPr algn="ctr"/>
            <a:r>
              <a:rPr lang="ru-RU" b="1" dirty="0" smtClean="0"/>
              <a:t>Упражнение. </a:t>
            </a:r>
            <a:br>
              <a:rPr lang="ru-RU" b="1" dirty="0" smtClean="0"/>
            </a:br>
            <a:r>
              <a:rPr lang="ru-RU" b="1" dirty="0" smtClean="0"/>
              <a:t>«Что нас объединяет?»</a:t>
            </a:r>
            <a:endParaRPr lang="ru-RU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1987" y="3155103"/>
            <a:ext cx="6096000" cy="273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098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826718"/>
            <a:ext cx="9366325" cy="53861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Разминка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052186" y="1503123"/>
            <a:ext cx="10171135" cy="110229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b="1" dirty="0" smtClean="0"/>
              <a:t>Каковы задачи словарной работы?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b="1" dirty="0" smtClean="0"/>
              <a:t>Обогащение, расширение, активизация словарного запаса детей.</a:t>
            </a:r>
            <a:endParaRPr lang="ru-RU" sz="2400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052186" y="2705622"/>
            <a:ext cx="10171135" cy="676405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/>
              <a:t>Что такое диалог?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 smtClean="0"/>
              <a:t>Это разговор двух  или нескольких лиц.</a:t>
            </a:r>
            <a:endParaRPr lang="ru-RU" sz="2400" b="1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052186" y="3519814"/>
            <a:ext cx="10171135" cy="68893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/>
              <a:t>Что такое монолог?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400" b="1" dirty="0" smtClean="0"/>
              <a:t>Это речь одного собеседника, обращенная к слушателям.</a:t>
            </a:r>
            <a:endParaRPr lang="ru-RU" sz="2400" b="1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052185" y="4308953"/>
            <a:ext cx="10171135" cy="214195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dirty="0" smtClean="0"/>
              <a:t>Какие методы и приёмы используют при обучении детей связной речи?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b="1" u="sng" dirty="0" smtClean="0"/>
              <a:t>Наглядные:</a:t>
            </a:r>
            <a:r>
              <a:rPr lang="ru-RU" sz="2000" b="1" dirty="0" smtClean="0"/>
              <a:t> с использованием демонстрационного материала, иллюстраций, предметов, схем и др.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2000" b="1" u="sng" dirty="0" smtClean="0"/>
              <a:t>Словесные</a:t>
            </a:r>
            <a:r>
              <a:rPr lang="ru-RU" sz="2000" b="1" dirty="0" smtClean="0"/>
              <a:t>: чтение, рассказывание, беседы, пересказы, заучивание стихотворений, выполнение речевых упражнений, проговаривание.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42734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651352"/>
            <a:ext cx="9366325" cy="66388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Конкурс «Ромашка»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989555" y="1252603"/>
            <a:ext cx="10384077" cy="5160723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endParaRPr lang="ru-RU" sz="1600" dirty="0" smtClean="0">
              <a:solidFill>
                <a:schemeClr val="tx1"/>
              </a:solidFill>
              <a:ea typeface="Times New Roman"/>
              <a:cs typeface="Times New Roman"/>
            </a:endParaRP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Слово </a:t>
            </a:r>
            <a:r>
              <a:rPr lang="ru-RU" sz="1600" b="1" dirty="0">
                <a:solidFill>
                  <a:schemeClr val="tx1"/>
                </a:solidFill>
                <a:ea typeface="Times New Roman"/>
                <a:cs typeface="Times New Roman"/>
              </a:rPr>
              <a:t>– основная лексическая единица, выражающая понятие</a:t>
            </a:r>
            <a:r>
              <a:rPr lang="ru-RU" sz="16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>
                <a:solidFill>
                  <a:schemeClr val="tx1"/>
                </a:solidFill>
                <a:ea typeface="Times New Roman"/>
                <a:cs typeface="Times New Roman"/>
              </a:rPr>
              <a:t>Речь – индивидуальный психофизиологический процесс человека, важнейшая творческая психическая функция; процесс общения людей между собой посредством языка</a:t>
            </a:r>
            <a:r>
              <a:rPr lang="ru-RU" sz="1600" b="1" dirty="0" smtClean="0">
                <a:solidFill>
                  <a:schemeClr val="tx1"/>
                </a:solidFill>
                <a:ea typeface="Times New Roman"/>
                <a:cs typeface="Times New Roman"/>
              </a:rPr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Развитие речи – творческий процесс, который формируется в результате восприятия речи взрослого, собственной речевой активности и элементарного осознания явлений языка и речи</a:t>
            </a:r>
            <a:r>
              <a:rPr lang="ru-RU" sz="1600" b="1" dirty="0" smtClean="0"/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Словарная работа – обогащение, расширение, активизация словарного запаса детей</a:t>
            </a:r>
            <a:r>
              <a:rPr lang="ru-RU" sz="1600" b="1" dirty="0" smtClean="0"/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Активный словарь – слова, которые говорящий не только понимает, но и употребляет (более или менее часто</a:t>
            </a:r>
            <a:r>
              <a:rPr lang="ru-RU" sz="1600" b="1" dirty="0" smtClean="0"/>
              <a:t>).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Пассивный словарь – слова, которые говорящий на данном языке понимает, но сам не употребляет</a:t>
            </a:r>
            <a:r>
              <a:rPr lang="ru-RU" sz="1600" b="1" dirty="0" smtClean="0"/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Диалог – разговор двух или нескольких на тему, связанную с какой – либо ситуацией</a:t>
            </a:r>
            <a:r>
              <a:rPr lang="ru-RU" sz="1600" b="1" dirty="0" smtClean="0"/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Что относится к словесным методам и приёмам обучения? (пояснение, рассказ, чтение, беседа</a:t>
            </a:r>
            <a:r>
              <a:rPr lang="ru-RU" sz="1600" b="1" dirty="0" smtClean="0"/>
              <a:t>).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Диагностика — количественная оценка и качественный анализ педагогических процессов, явлений и т. п. с помощью специально разработанных учебных методик</a:t>
            </a:r>
            <a:r>
              <a:rPr lang="ru-RU" sz="1600" b="1" dirty="0" smtClean="0"/>
              <a:t>.</a:t>
            </a:r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r>
              <a:rPr lang="ru-RU" sz="1600" b="1" dirty="0"/>
              <a:t>Пересказ – выразительное связное воспроизведение прослушанного художественного произведения.</a:t>
            </a:r>
            <a:endParaRPr lang="ru-RU" sz="1600" b="1" dirty="0"/>
          </a:p>
          <a:p>
            <a:pPr marL="285750" indent="-285750">
              <a:lnSpc>
                <a:spcPts val="1575"/>
              </a:lnSpc>
              <a:spcBef>
                <a:spcPts val="450"/>
              </a:spcBef>
              <a:spcAft>
                <a:spcPts val="450"/>
              </a:spcAft>
              <a:buFont typeface="Wingdings" pitchFamily="2" charset="2"/>
              <a:buChar char="Ø"/>
            </a:pP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769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839244"/>
            <a:ext cx="9366325" cy="112734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/>
              <a:t>Образуйте форму родительного падежа множественного числа существительных</a:t>
            </a:r>
            <a:endParaRPr lang="ru-RU" sz="3200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828799" y="1929008"/>
            <a:ext cx="7766138" cy="4521895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r>
              <a:rPr lang="ru-RU" sz="2400" b="1" dirty="0" smtClean="0"/>
              <a:t>Яблоко – яблок</a:t>
            </a:r>
          </a:p>
          <a:p>
            <a:pPr algn="ctr"/>
            <a:r>
              <a:rPr lang="ru-RU" sz="2400" b="1" dirty="0" smtClean="0"/>
              <a:t>Полотенце – полотенец</a:t>
            </a:r>
          </a:p>
          <a:p>
            <a:pPr algn="ctr"/>
            <a:r>
              <a:rPr lang="ru-RU" sz="2400" b="1" dirty="0" smtClean="0"/>
              <a:t>Апельсин-апельсинов</a:t>
            </a:r>
          </a:p>
          <a:p>
            <a:pPr algn="ctr"/>
            <a:r>
              <a:rPr lang="ru-RU" sz="2400" b="1" dirty="0" smtClean="0"/>
              <a:t>Блюдце – блюдец</a:t>
            </a:r>
          </a:p>
          <a:p>
            <a:pPr algn="ctr"/>
            <a:r>
              <a:rPr lang="ru-RU" sz="2400" b="1" dirty="0" smtClean="0"/>
              <a:t>Рукав – рукавов</a:t>
            </a:r>
          </a:p>
          <a:p>
            <a:pPr algn="ctr"/>
            <a:r>
              <a:rPr lang="ru-RU" sz="2400" b="1" dirty="0" smtClean="0"/>
              <a:t>Шаровары – шаровар</a:t>
            </a:r>
          </a:p>
          <a:p>
            <a:pPr algn="ctr"/>
            <a:r>
              <a:rPr lang="ru-RU" sz="2400" b="1" dirty="0" smtClean="0"/>
              <a:t>Окно - окон</a:t>
            </a:r>
          </a:p>
          <a:p>
            <a:pPr algn="ctr"/>
            <a:r>
              <a:rPr lang="ru-RU" sz="2400" b="1" dirty="0" smtClean="0"/>
              <a:t>Сапоги - сапог</a:t>
            </a:r>
          </a:p>
          <a:p>
            <a:pPr algn="ctr"/>
            <a:r>
              <a:rPr lang="ru-RU" sz="2400" b="1" dirty="0" smtClean="0"/>
              <a:t>Носки – носков</a:t>
            </a:r>
          </a:p>
          <a:p>
            <a:pPr algn="ctr"/>
            <a:r>
              <a:rPr lang="ru-RU" sz="2400" b="1" dirty="0" smtClean="0"/>
              <a:t>Чулки – чулок</a:t>
            </a:r>
          </a:p>
          <a:p>
            <a:pPr algn="ctr"/>
            <a:r>
              <a:rPr lang="ru-RU" sz="2400" b="1" dirty="0" smtClean="0"/>
              <a:t>Рельсы – рельсов</a:t>
            </a:r>
          </a:p>
          <a:p>
            <a:pPr algn="ctr"/>
            <a:r>
              <a:rPr lang="ru-RU" sz="2400" b="1" dirty="0" smtClean="0"/>
              <a:t>Желе - желе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78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66335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Блиц-турнир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964504" y="1753644"/>
            <a:ext cx="4496844" cy="4672208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endParaRPr lang="ru-RU" sz="2000" b="1" dirty="0" smtClean="0"/>
          </a:p>
          <a:p>
            <a:pPr algn="ctr"/>
            <a:endParaRPr lang="ru-RU" sz="2000" b="1" dirty="0"/>
          </a:p>
          <a:p>
            <a:pPr algn="ctr"/>
            <a:r>
              <a:rPr lang="ru-RU" sz="2800" b="1" dirty="0" smtClean="0"/>
              <a:t>Догов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р</a:t>
            </a:r>
            <a:endParaRPr lang="ru-RU" sz="2800" b="1" dirty="0"/>
          </a:p>
          <a:p>
            <a:pPr algn="ctr"/>
            <a:r>
              <a:rPr lang="ru-RU" sz="2800" b="1" dirty="0" err="1" smtClean="0"/>
              <a:t>Дрем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та</a:t>
            </a:r>
            <a:endParaRPr lang="ru-RU" sz="2800" b="1" dirty="0" smtClean="0"/>
          </a:p>
          <a:p>
            <a:pPr algn="ctr"/>
            <a:r>
              <a:rPr lang="ru-RU" sz="2800" b="1" dirty="0" err="1"/>
              <a:t>Ж</a:t>
            </a:r>
            <a:r>
              <a:rPr lang="ru-RU" sz="2800" b="1" dirty="0" err="1" smtClean="0"/>
              <a:t>алюз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err="1" smtClean="0"/>
              <a:t>Заус</a:t>
            </a:r>
            <a:r>
              <a:rPr lang="ru-RU" sz="2800" b="1" dirty="0" err="1" smtClean="0">
                <a:solidFill>
                  <a:srgbClr val="FF0000"/>
                </a:solidFill>
              </a:rPr>
              <a:t>Е</a:t>
            </a:r>
            <a:r>
              <a:rPr lang="ru-RU" sz="2800" b="1" dirty="0" err="1" smtClean="0"/>
              <a:t>ница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Рак</a:t>
            </a:r>
            <a:r>
              <a:rPr lang="ru-RU" sz="2800" b="1" dirty="0" err="1" smtClean="0">
                <a:solidFill>
                  <a:srgbClr val="FF0000"/>
                </a:solidFill>
              </a:rPr>
              <a:t>У</a:t>
            </a:r>
            <a:r>
              <a:rPr lang="ru-RU" sz="2800" b="1" dirty="0" err="1" smtClean="0"/>
              <a:t>шка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Тв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р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г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Т</a:t>
            </a:r>
            <a:r>
              <a:rPr lang="ru-RU" sz="2800" b="1" dirty="0" err="1" smtClean="0">
                <a:solidFill>
                  <a:srgbClr val="FF0000"/>
                </a:solidFill>
              </a:rPr>
              <a:t>У</a:t>
            </a:r>
            <a:r>
              <a:rPr lang="ru-RU" sz="2800" b="1" dirty="0" err="1" smtClean="0"/>
              <a:t>фля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Фен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мен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Звон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т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Новорожд</a:t>
            </a:r>
            <a:r>
              <a:rPr lang="ru-RU" sz="2800" b="1" dirty="0" err="1" smtClean="0">
                <a:solidFill>
                  <a:srgbClr val="FF0000"/>
                </a:solidFill>
              </a:rPr>
              <a:t>Ё</a:t>
            </a:r>
            <a:r>
              <a:rPr lang="ru-RU" sz="2800" b="1" dirty="0" err="1" smtClean="0"/>
              <a:t>нный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Б</a:t>
            </a:r>
            <a:r>
              <a:rPr lang="ru-RU" sz="2800" b="1" dirty="0" err="1">
                <a:solidFill>
                  <a:srgbClr val="FF0000"/>
                </a:solidFill>
              </a:rPr>
              <a:t>А</a:t>
            </a:r>
            <a:r>
              <a:rPr lang="ru-RU" sz="2800" b="1" dirty="0" err="1" smtClean="0"/>
              <a:t>нты</a:t>
            </a:r>
            <a:endParaRPr lang="ru-RU" sz="2800" b="1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288065" y="1753644"/>
            <a:ext cx="4334005" cy="4672208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Катал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г</a:t>
            </a:r>
          </a:p>
          <a:p>
            <a:pPr algn="ctr"/>
            <a:r>
              <a:rPr lang="ru-RU" sz="2800" b="1" dirty="0" err="1" smtClean="0"/>
              <a:t>Избалов</a:t>
            </a:r>
            <a:r>
              <a:rPr lang="ru-RU" sz="2800" b="1" dirty="0" err="1" smtClean="0">
                <a:solidFill>
                  <a:srgbClr val="FF0000"/>
                </a:solidFill>
              </a:rPr>
              <a:t>А</a:t>
            </a:r>
            <a:r>
              <a:rPr lang="ru-RU" sz="2800" b="1" dirty="0" err="1" smtClean="0"/>
              <a:t>ть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Т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рты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Обл</a:t>
            </a:r>
            <a:r>
              <a:rPr lang="ru-RU" sz="2800" b="1" dirty="0" err="1" smtClean="0">
                <a:solidFill>
                  <a:srgbClr val="FF0000"/>
                </a:solidFill>
              </a:rPr>
              <a:t>Е</a:t>
            </a:r>
            <a:r>
              <a:rPr lang="ru-RU" sz="2800" b="1" dirty="0" err="1" smtClean="0"/>
              <a:t>гчить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Вор</a:t>
            </a:r>
            <a:r>
              <a:rPr lang="ru-RU" sz="2800" b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dirty="0" err="1" smtClean="0"/>
              <a:t>та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Нет </a:t>
            </a:r>
            <a:r>
              <a:rPr lang="ru-RU" sz="2800" b="1" dirty="0" err="1" smtClean="0"/>
              <a:t>г</a:t>
            </a:r>
            <a:r>
              <a:rPr lang="ru-RU" sz="2800" b="1" dirty="0" err="1" smtClean="0">
                <a:solidFill>
                  <a:srgbClr val="FF0000"/>
                </a:solidFill>
              </a:rPr>
              <a:t>У</a:t>
            </a:r>
            <a:r>
              <a:rPr lang="ru-RU" sz="2800" b="1" dirty="0" err="1" smtClean="0"/>
              <a:t>ся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Предлож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ть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Долб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шь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Кокл</a:t>
            </a:r>
            <a:r>
              <a:rPr lang="ru-RU" sz="2800" b="1" dirty="0" err="1" smtClean="0">
                <a:solidFill>
                  <a:srgbClr val="FF0000"/>
                </a:solidFill>
              </a:rPr>
              <a:t>Ю</a:t>
            </a:r>
            <a:r>
              <a:rPr lang="ru-RU" sz="2800" b="1" dirty="0" err="1" smtClean="0"/>
              <a:t>ш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Крас</a:t>
            </a:r>
            <a:r>
              <a:rPr lang="ru-RU" sz="2800" b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dirty="0" err="1" smtClean="0"/>
              <a:t>вее</a:t>
            </a:r>
            <a:endParaRPr lang="ru-RU" sz="2800" b="1" dirty="0" smtClean="0"/>
          </a:p>
          <a:p>
            <a:pPr algn="ctr"/>
            <a:r>
              <a:rPr lang="ru-RU" sz="2800" b="1" dirty="0" err="1" smtClean="0"/>
              <a:t>Стол</a:t>
            </a:r>
            <a:r>
              <a:rPr lang="ru-RU" sz="2800" b="1" dirty="0" err="1" smtClean="0">
                <a:solidFill>
                  <a:srgbClr val="FF0000"/>
                </a:solidFill>
              </a:rPr>
              <a:t>Я</a:t>
            </a:r>
            <a:r>
              <a:rPr lang="ru-RU" sz="2800" b="1" dirty="0" err="1" smtClean="0"/>
              <a:t>р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1766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215024"/>
            <a:ext cx="9366325" cy="563671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/>
              <a:t>Прочтите правильно и объясните почему.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15649" y="2041742"/>
            <a:ext cx="9206630" cy="214195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/>
              <a:t>Это ваша (подпись или роспись) на справке.</a:t>
            </a:r>
          </a:p>
          <a:p>
            <a:r>
              <a:rPr lang="ru-RU" sz="2000" b="1" dirty="0">
                <a:solidFill>
                  <a:srgbClr val="FF0000"/>
                </a:solidFill>
              </a:rPr>
              <a:t>п</a:t>
            </a:r>
            <a:r>
              <a:rPr lang="ru-RU" sz="2000" b="1" dirty="0" smtClean="0">
                <a:solidFill>
                  <a:srgbClr val="FF0000"/>
                </a:solidFill>
              </a:rPr>
              <a:t>одпись</a:t>
            </a:r>
          </a:p>
          <a:p>
            <a:r>
              <a:rPr lang="ru-RU" sz="2000" b="1" dirty="0"/>
              <a:t>Я (надеваю, одеваю) </a:t>
            </a:r>
            <a:r>
              <a:rPr lang="ru-RU" sz="2000" b="1" dirty="0" smtClean="0"/>
              <a:t>шапку.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надеваю</a:t>
            </a:r>
          </a:p>
          <a:p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Мы </a:t>
            </a:r>
            <a:r>
              <a:rPr lang="ru-RU" sz="2000" b="1" i="1" dirty="0">
                <a:solidFill>
                  <a:srgbClr val="111111"/>
                </a:solidFill>
                <a:latin typeface="Arial"/>
                <a:ea typeface="Calibri"/>
              </a:rPr>
              <a:t>(надеваем или одеваем)</a:t>
            </a:r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 </a:t>
            </a:r>
            <a:r>
              <a:rPr lang="ru-RU" sz="2000" b="1" dirty="0" smtClean="0">
                <a:solidFill>
                  <a:srgbClr val="111111"/>
                </a:solidFill>
                <a:latin typeface="Arial"/>
                <a:ea typeface="Calibri"/>
              </a:rPr>
              <a:t>детей.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Arial"/>
              </a:rPr>
              <a:t>одеваем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endParaRPr lang="ru-RU" sz="2400" b="1" dirty="0" smtClean="0">
              <a:solidFill>
                <a:srgbClr val="FF000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515649" y="4271375"/>
            <a:ext cx="9206630" cy="2116899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000" b="1" dirty="0" smtClean="0"/>
              <a:t>Поставьте свою (роспись или подпись?) под картиной.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подпись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Я </a:t>
            </a:r>
            <a:r>
              <a:rPr lang="ru-RU" sz="2000" b="1" i="1" dirty="0">
                <a:solidFill>
                  <a:srgbClr val="111111"/>
                </a:solidFill>
                <a:latin typeface="Arial"/>
                <a:ea typeface="Calibri"/>
              </a:rPr>
              <a:t>(надела, одела)</a:t>
            </a:r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 пальто на Свету</a:t>
            </a:r>
            <a:endParaRPr lang="ru-RU" sz="20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</a:rPr>
              <a:t>надела</a:t>
            </a:r>
          </a:p>
          <a:p>
            <a:pPr algn="just"/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Я </a:t>
            </a:r>
            <a:r>
              <a:rPr lang="ru-RU" sz="2000" b="1" i="1" dirty="0">
                <a:solidFill>
                  <a:srgbClr val="111111"/>
                </a:solidFill>
                <a:latin typeface="Arial"/>
                <a:ea typeface="Calibri"/>
              </a:rPr>
              <a:t>(одела или надела)</a:t>
            </a:r>
            <a:r>
              <a:rPr lang="ru-RU" sz="2000" b="1" dirty="0">
                <a:solidFill>
                  <a:srgbClr val="111111"/>
                </a:solidFill>
                <a:latin typeface="Arial"/>
                <a:ea typeface="Calibri"/>
              </a:rPr>
              <a:t> девочку Таню</a:t>
            </a:r>
            <a:r>
              <a:rPr lang="ru-RU" sz="2000" b="1" dirty="0" smtClean="0">
                <a:solidFill>
                  <a:srgbClr val="111111"/>
                </a:solidFill>
                <a:latin typeface="Arial"/>
                <a:ea typeface="Calibri"/>
              </a:rPr>
              <a:t>.</a:t>
            </a:r>
          </a:p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Arial"/>
              </a:rPr>
              <a:t>одела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554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801136"/>
          </a:xfrm>
        </p:spPr>
        <p:txBody>
          <a:bodyPr/>
          <a:lstStyle/>
          <a:p>
            <a:pPr algn="just"/>
            <a:r>
              <a:rPr lang="ru-RU" dirty="0" smtClean="0"/>
              <a:t>Расшифруй название сказки.</a:t>
            </a:r>
            <a:endParaRPr lang="ru-RU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753644" y="1941534"/>
            <a:ext cx="5749446" cy="428390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</a:rPr>
              <a:t>Хаврошечка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«Колобок»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«Морозко»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</a:t>
            </a:r>
            <a:r>
              <a:rPr lang="ru-RU" sz="2800" b="1" dirty="0" err="1" smtClean="0">
                <a:solidFill>
                  <a:srgbClr val="0070C0"/>
                </a:solidFill>
              </a:rPr>
              <a:t>Дюймовочка</a:t>
            </a:r>
            <a:r>
              <a:rPr lang="ru-RU" sz="2800" b="1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</a:rPr>
              <a:t>Мойдодыр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«Снегурочка»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«Теремок»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</a:t>
            </a:r>
            <a:r>
              <a:rPr lang="ru-RU" sz="2800" b="1" dirty="0" err="1" smtClean="0">
                <a:solidFill>
                  <a:srgbClr val="0070C0"/>
                </a:solidFill>
              </a:rPr>
              <a:t>Тараканище</a:t>
            </a:r>
            <a:r>
              <a:rPr lang="ru-RU" sz="2800" b="1" dirty="0" smtClean="0">
                <a:solidFill>
                  <a:srgbClr val="0070C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</a:t>
            </a:r>
            <a:r>
              <a:rPr lang="ru-RU" sz="2800" b="1" dirty="0" err="1" smtClean="0">
                <a:solidFill>
                  <a:srgbClr val="FF0000"/>
                </a:solidFill>
              </a:rPr>
              <a:t>Жихарка</a:t>
            </a:r>
            <a:r>
              <a:rPr lang="ru-RU" sz="2800" b="1" dirty="0" smtClean="0">
                <a:solidFill>
                  <a:srgbClr val="FF0000"/>
                </a:solidFill>
              </a:rPr>
              <a:t>»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«Буратино»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276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b="1" dirty="0" smtClean="0"/>
              <a:t>Найдите русский вариант иностранных пословиц</a:t>
            </a:r>
            <a:endParaRPr lang="ru-RU" sz="3200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064712" y="2079321"/>
            <a:ext cx="4647156" cy="440916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«Посеяв кактус, не надейся на урожай винограда»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«Тот не заблудится, кто спрашивает»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«Раз пробка вынута, надо пить вино»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«Даже в самом красном яблоке может оказаться червяк»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«Неторопливый слон раньше достигнет цели»</a:t>
            </a:r>
            <a:endParaRPr lang="ru-RU" sz="2400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388274" y="2079321"/>
            <a:ext cx="4697260" cy="4409161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«Что посеешь, то и пожнёшь»</a:t>
            </a:r>
          </a:p>
          <a:p>
            <a:pPr algn="just"/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«Язык до Киева доведёт»</a:t>
            </a:r>
          </a:p>
          <a:p>
            <a:pPr algn="just"/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«Назвался груздем – полезай в кузов»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«Не всё золото, что блестит»</a:t>
            </a:r>
          </a:p>
          <a:p>
            <a:pPr algn="just"/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«Тише едешь, дальше будешь»</a:t>
            </a:r>
          </a:p>
          <a:p>
            <a:pPr marL="285750" indent="-285750" algn="just">
              <a:buFont typeface="Wingdings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652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194" y="1853853"/>
            <a:ext cx="8849957" cy="60124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u="sng" dirty="0" smtClean="0">
                <a:solidFill>
                  <a:schemeClr val="tx1"/>
                </a:solidFill>
              </a:rPr>
              <a:t>Цель:</a:t>
            </a:r>
            <a:r>
              <a:rPr lang="ru-RU" sz="3600" dirty="0" smtClean="0">
                <a:solidFill>
                  <a:schemeClr val="tx1"/>
                </a:solidFill>
              </a:rPr>
              <a:t> повышение культуры речи педагога.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8194" y="2442575"/>
            <a:ext cx="8849956" cy="3345039"/>
          </a:xfrm>
        </p:spPr>
        <p:txBody>
          <a:bodyPr>
            <a:normAutofit fontScale="92500" lnSpcReduction="10000"/>
          </a:bodyPr>
          <a:lstStyle/>
          <a:p>
            <a:r>
              <a:rPr lang="ru-RU" b="1" u="sng" dirty="0" smtClean="0">
                <a:solidFill>
                  <a:schemeClr val="tx1"/>
                </a:solidFill>
              </a:rPr>
              <a:t>Задачи: 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Расширить </a:t>
            </a:r>
            <a:r>
              <a:rPr lang="ru-RU" dirty="0">
                <a:solidFill>
                  <a:schemeClr val="tx1"/>
                </a:solidFill>
              </a:rPr>
              <a:t>представление о речевой </a:t>
            </a:r>
            <a:r>
              <a:rPr lang="ru-RU" b="1" dirty="0">
                <a:solidFill>
                  <a:schemeClr val="tx1"/>
                </a:solidFill>
              </a:rPr>
              <a:t>культуре педагога</a:t>
            </a:r>
            <a:r>
              <a:rPr lang="ru-RU" dirty="0">
                <a:solidFill>
                  <a:schemeClr val="tx1"/>
                </a:solidFill>
              </a:rPr>
              <a:t>, как основного инструмента </a:t>
            </a:r>
            <a:r>
              <a:rPr lang="ru-RU" b="1" dirty="0">
                <a:solidFill>
                  <a:schemeClr val="tx1"/>
                </a:solidFill>
              </a:rPr>
              <a:t>культуры в целом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Осветить </a:t>
            </a:r>
            <a:r>
              <a:rPr lang="ru-RU" dirty="0">
                <a:solidFill>
                  <a:schemeClr val="tx1"/>
                </a:solidFill>
              </a:rPr>
              <a:t>содержание деятельности </a:t>
            </a:r>
            <a:r>
              <a:rPr lang="ru-RU" b="1" dirty="0">
                <a:solidFill>
                  <a:schemeClr val="tx1"/>
                </a:solidFill>
              </a:rPr>
              <a:t>педагога</a:t>
            </a:r>
            <a:r>
              <a:rPr lang="ru-RU" dirty="0">
                <a:solidFill>
                  <a:schemeClr val="tx1"/>
                </a:solidFill>
              </a:rPr>
              <a:t>, компоненты и требования к его профессиональной </a:t>
            </a:r>
            <a:r>
              <a:rPr lang="ru-RU" b="1" dirty="0">
                <a:solidFill>
                  <a:schemeClr val="tx1"/>
                </a:solidFill>
              </a:rPr>
              <a:t>речи</a:t>
            </a:r>
            <a:r>
              <a:rPr lang="ru-RU" dirty="0">
                <a:solidFill>
                  <a:schemeClr val="tx1"/>
                </a:solidFill>
              </a:rPr>
              <a:t>. </a:t>
            </a:r>
            <a:endParaRPr lang="ru-RU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Раскрыть </a:t>
            </a:r>
            <a:r>
              <a:rPr lang="ru-RU" dirty="0">
                <a:solidFill>
                  <a:schemeClr val="tx1"/>
                </a:solidFill>
              </a:rPr>
              <a:t>значение </a:t>
            </a:r>
            <a:r>
              <a:rPr lang="ru-RU" b="1" dirty="0">
                <a:solidFill>
                  <a:schemeClr val="tx1"/>
                </a:solidFill>
              </a:rPr>
              <a:t>культуры речи</a:t>
            </a:r>
            <a:r>
              <a:rPr lang="ru-RU" dirty="0">
                <a:solidFill>
                  <a:schemeClr val="tx1"/>
                </a:solidFill>
              </a:rPr>
              <a:t> воспитателя на формирование </a:t>
            </a:r>
            <a:r>
              <a:rPr lang="ru-RU" b="1" dirty="0">
                <a:solidFill>
                  <a:schemeClr val="tx1"/>
                </a:solidFill>
              </a:rPr>
              <a:t>речи</a:t>
            </a:r>
            <a:r>
              <a:rPr lang="ru-RU" dirty="0">
                <a:solidFill>
                  <a:schemeClr val="tx1"/>
                </a:solidFill>
              </a:rPr>
              <a:t> детей дошкольного возраста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Убедить в необходимости регулировать свое речевое поведение в общении с дошкольниками и другими людьми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457200" indent="-457200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Вызвать чувственный отклик и активное участие </a:t>
            </a:r>
            <a:r>
              <a:rPr lang="ru-RU" b="1" dirty="0">
                <a:solidFill>
                  <a:schemeClr val="tx1"/>
                </a:solidFill>
              </a:rPr>
              <a:t>педагогов</a:t>
            </a:r>
            <a:r>
              <a:rPr lang="ru-RU" dirty="0">
                <a:solidFill>
                  <a:schemeClr val="tx1"/>
                </a:solidFill>
              </a:rPr>
              <a:t> в обсуждении вопросов по рассматриваемой теме.</a:t>
            </a:r>
          </a:p>
        </p:txBody>
      </p:sp>
    </p:spTree>
    <p:extLst>
      <p:ext uri="{BB962C8B-B14F-4D97-AF65-F5344CB8AC3E}">
        <p14:creationId xmlns:p14="http://schemas.microsoft.com/office/powerpoint/2010/main" val="2260493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94C600"/>
                </a:solidFill>
              </a:rPr>
              <a:t>Найдите русский вариант иностранных пословиц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40077" y="2204582"/>
            <a:ext cx="4734838" cy="40960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«Вылетевшее слово и на четвёрке лошадей не догонишь»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«С богачом о бедности не говорят»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«Друга узнаёшь в опасности»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«Зонт готовь при ясной погоде»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«Из иголки делают палку»</a:t>
            </a:r>
            <a:endParaRPr lang="ru-RU" sz="2400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438378" y="2204582"/>
            <a:ext cx="4759890" cy="4096010"/>
          </a:xfrm>
          <a:prstGeom prst="flowChart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«Слово не воробей – вылетит не поймаешь»</a:t>
            </a:r>
          </a:p>
          <a:p>
            <a:pPr algn="just"/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«Сытый голодного не разумеет»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«Друг познаётся в беде»</a:t>
            </a:r>
          </a:p>
          <a:p>
            <a:pPr algn="just"/>
            <a:endParaRPr lang="ru-RU" sz="2400" b="1" dirty="0" smtClean="0"/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«Готовь сани летом, а телегу зимой»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ru-RU" sz="2400" b="1" dirty="0" smtClean="0"/>
              <a:t>«Делать из мухи слона»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70896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725980"/>
          </a:xfrm>
        </p:spPr>
        <p:txBody>
          <a:bodyPr/>
          <a:lstStyle/>
          <a:p>
            <a:r>
              <a:rPr lang="ru-RU" b="1" dirty="0" smtClean="0"/>
              <a:t>Скороговорка.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490597" y="2417522"/>
            <a:ext cx="9770302" cy="1027135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>
                <a:solidFill>
                  <a:schemeClr val="tx1"/>
                </a:solidFill>
              </a:rPr>
              <a:t>У Сени и Сани в сенях сом с усами.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90597" y="4233798"/>
            <a:ext cx="9770302" cy="10146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dirty="0"/>
          </a:p>
          <a:p>
            <a:r>
              <a:rPr lang="ru-RU" sz="3600" b="1" dirty="0" smtClean="0"/>
              <a:t>Около колодца кольцо не найдётся.</a:t>
            </a:r>
            <a:r>
              <a:rPr lang="ru-RU" sz="3600" b="1" dirty="0"/>
              <a:t/>
            </a:r>
            <a:br>
              <a:rPr lang="ru-RU" sz="3600" b="1" dirty="0"/>
            </a:b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0828821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7385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Игра «Расскажи сказку по-другому»</a:t>
            </a:r>
            <a:endParaRPr lang="ru-RU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578278" y="2642990"/>
            <a:ext cx="3482237" cy="1866380"/>
          </a:xfrm>
          <a:prstGeom prst="flowChartProcess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«Репка»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7152360" y="2642990"/>
            <a:ext cx="3331923" cy="1866380"/>
          </a:xfrm>
          <a:prstGeom prst="flowChartProcess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</a:rPr>
              <a:t>«Колобок»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09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524787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Правила для смелых и упорных </a:t>
            </a:r>
            <a:r>
              <a:rPr lang="ru-RU" sz="3200" b="1" dirty="0" smtClean="0"/>
              <a:t>педагогов: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764" y="1891430"/>
            <a:ext cx="9695145" cy="447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480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3"/>
            <a:ext cx="9366325" cy="528545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«Не </a:t>
            </a:r>
            <a:r>
              <a:rPr lang="ru-RU" b="1" i="1" dirty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знаю ничего прекраснее, чем умение силою слова приковывать к себе толпу слушателей, привлекать их расположение, направлять их волю куда хочешь и отвращать ее откуда </a:t>
            </a:r>
            <a:r>
              <a:rPr lang="ru-RU" b="1" i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хочешь»</a:t>
            </a:r>
            <a:br>
              <a:rPr lang="ru-RU" b="1" i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</a:br>
            <a:r>
              <a:rPr lang="ru-RU" b="1" i="1" dirty="0" smtClean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>                             (Марк Тулий Цицерон)</a:t>
            </a:r>
            <a:r>
              <a:rPr lang="ru-RU" sz="3200" b="1" dirty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schemeClr val="tx1"/>
                </a:solidFill>
                <a:latin typeface="+mn-lt"/>
                <a:ea typeface="Calibri"/>
                <a:cs typeface="Times New Roman"/>
              </a:rPr>
            </a:b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693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ьная выноска 2"/>
          <p:cNvSpPr/>
          <p:nvPr/>
        </p:nvSpPr>
        <p:spPr>
          <a:xfrm>
            <a:off x="2154477" y="1127342"/>
            <a:ext cx="5774498" cy="3920647"/>
          </a:xfrm>
          <a:prstGeom prst="wedgeEllipse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+mj-lt"/>
              </a:rPr>
              <a:t>«Слово – визитная карточка человека»</a:t>
            </a:r>
            <a:endParaRPr lang="ru-RU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516961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01721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Наши речевые ошибки</a:t>
            </a:r>
            <a:endParaRPr lang="ru-RU" sz="4800" b="1" dirty="0"/>
          </a:p>
        </p:txBody>
      </p:sp>
      <p:sp>
        <p:nvSpPr>
          <p:cNvPr id="3" name="Овал 2"/>
          <p:cNvSpPr/>
          <p:nvPr/>
        </p:nvSpPr>
        <p:spPr>
          <a:xfrm rot="19493412">
            <a:off x="1039660" y="5154459"/>
            <a:ext cx="2004164" cy="11273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ихНИЕ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20370645">
            <a:off x="1252601" y="3591841"/>
            <a:ext cx="1954061" cy="120249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нетУ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668027" y="2668044"/>
            <a:ext cx="1866378" cy="112734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оделиСЯ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 rot="1221153">
            <a:off x="7666819" y="5051283"/>
            <a:ext cx="1816273" cy="122128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ваЩЕ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1070515">
            <a:off x="707721" y="1929010"/>
            <a:ext cx="2041741" cy="1290181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коЛидор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941067">
            <a:off x="3532340" y="3839230"/>
            <a:ext cx="2392471" cy="111481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подокоЙник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20509557">
            <a:off x="6440178" y="3620156"/>
            <a:ext cx="2780778" cy="119623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подстругалка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194135" y="2260949"/>
            <a:ext cx="2129425" cy="1302707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ЗАместо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 rot="20457080">
            <a:off x="5386191" y="5138801"/>
            <a:ext cx="2091847" cy="126512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ложат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 rot="20255996">
            <a:off x="7998572" y="2019821"/>
            <a:ext cx="1841326" cy="124634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текёт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3344448" y="5220220"/>
            <a:ext cx="1853851" cy="118371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сгинать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 rot="20346806">
            <a:off x="9411359" y="4681601"/>
            <a:ext cx="1972849" cy="1077239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придти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 rot="549474">
            <a:off x="9364795" y="3067627"/>
            <a:ext cx="2204581" cy="118997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день шапку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0836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0325" y="1174750"/>
            <a:ext cx="9525000" cy="451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4170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78194" y="1841327"/>
            <a:ext cx="8849956" cy="3946288"/>
          </a:xfrm>
          <a:ln w="28575">
            <a:solidFill>
              <a:schemeClr val="bg2">
                <a:lumMod val="50000"/>
              </a:schemeClr>
            </a:solidFill>
            <a:prstDash val="lgDashDotDot"/>
          </a:ln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111111"/>
                </a:solidFill>
              </a:rPr>
              <a:t>“</a:t>
            </a:r>
            <a:r>
              <a:rPr lang="ru-RU" sz="2800" b="1" dirty="0">
                <a:solidFill>
                  <a:srgbClr val="111111"/>
                </a:solidFill>
              </a:rPr>
              <a:t>Культура речи</a:t>
            </a:r>
            <a:r>
              <a:rPr lang="ru-RU" sz="2800" dirty="0">
                <a:solidFill>
                  <a:srgbClr val="111111"/>
                </a:solidFill>
              </a:rPr>
              <a:t> – владение нормами устного и письменного литературного языка (правилами произношения, ударения, грамматики, словоупотребления и словоизменения и т. д., а также умение использовать выразительные языковые средства в разных условиях общения в соответствии с целями </a:t>
            </a:r>
            <a:r>
              <a:rPr lang="ru-RU" sz="2800" dirty="0" smtClean="0">
                <a:solidFill>
                  <a:srgbClr val="111111"/>
                </a:solidFill>
              </a:rPr>
              <a:t>и </a:t>
            </a:r>
            <a:r>
              <a:rPr lang="ru-RU" sz="2800" dirty="0">
                <a:solidFill>
                  <a:srgbClr val="111111"/>
                </a:solidFill>
              </a:rPr>
              <a:t>содержанием </a:t>
            </a:r>
            <a:r>
              <a:rPr lang="ru-RU" sz="2800" b="1" dirty="0">
                <a:solidFill>
                  <a:srgbClr val="111111"/>
                </a:solidFill>
              </a:rPr>
              <a:t>речи</a:t>
            </a:r>
            <a:r>
              <a:rPr lang="ru-RU" sz="2800" b="1" dirty="0" smtClean="0">
                <a:solidFill>
                  <a:srgbClr val="111111"/>
                </a:solidFill>
              </a:rPr>
              <a:t>”</a:t>
            </a:r>
            <a:r>
              <a:rPr lang="ru-RU" sz="2800" dirty="0" smtClean="0">
                <a:solidFill>
                  <a:srgbClr val="111111"/>
                </a:solidFill>
              </a:rPr>
              <a:t>.</a:t>
            </a:r>
          </a:p>
          <a:p>
            <a:pPr algn="r"/>
            <a:r>
              <a:rPr lang="ru-RU" sz="2800" dirty="0" smtClean="0">
                <a:solidFill>
                  <a:srgbClr val="111111"/>
                </a:solidFill>
              </a:rPr>
              <a:t>(</a:t>
            </a:r>
            <a:r>
              <a:rPr lang="ru-RU" sz="2800" dirty="0" err="1" smtClean="0">
                <a:solidFill>
                  <a:srgbClr val="111111"/>
                </a:solidFill>
              </a:rPr>
              <a:t>Л.И.Скворцов</a:t>
            </a:r>
            <a:r>
              <a:rPr lang="ru-RU" sz="2800" dirty="0" smtClean="0">
                <a:solidFill>
                  <a:srgbClr val="111111"/>
                </a:solidFill>
              </a:rPr>
              <a:t>)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194" y="713984"/>
            <a:ext cx="8849957" cy="839243"/>
          </a:xfrm>
        </p:spPr>
        <p:txBody>
          <a:bodyPr/>
          <a:lstStyle/>
          <a:p>
            <a:r>
              <a:rPr lang="ru-RU" b="1" dirty="0" smtClean="0"/>
              <a:t>Культура речи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3402473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2499" y="1027664"/>
            <a:ext cx="8605380" cy="1143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Компоненты профессиональной речи педагога:</a:t>
            </a:r>
            <a:endParaRPr lang="ru-RU" sz="3200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839244" y="2254685"/>
            <a:ext cx="10321446" cy="875695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Голос</a:t>
            </a:r>
            <a:r>
              <a:rPr lang="ru-RU" dirty="0" smtClean="0"/>
              <a:t> – </a:t>
            </a:r>
            <a:r>
              <a:rPr lang="ru-RU" b="1" dirty="0" smtClean="0"/>
              <a:t>важнейший элемент техники речи. Для педагога он является основным средством труда. </a:t>
            </a:r>
            <a:r>
              <a:rPr lang="ru-RU" b="1" u="sng" dirty="0" smtClean="0"/>
              <a:t>Требования к голосу: </a:t>
            </a:r>
            <a:r>
              <a:rPr lang="ru-RU" b="1" dirty="0" smtClean="0"/>
              <a:t>голос не должен вызывать неприятных ощущений, должен обладать благозвучностью.</a:t>
            </a:r>
            <a:endParaRPr lang="ru-RU" b="1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839244" y="3469710"/>
            <a:ext cx="10321446" cy="1002082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Дикция</a:t>
            </a:r>
            <a:r>
              <a:rPr lang="ru-RU" dirty="0" smtClean="0"/>
              <a:t> – </a:t>
            </a:r>
            <a:r>
              <a:rPr lang="ru-RU" b="1" dirty="0" smtClean="0"/>
              <a:t>чёткое и ясное произнесение звуков речи. Она облегчает понимание речи педагога.  </a:t>
            </a:r>
            <a:r>
              <a:rPr lang="ru-RU" b="1" u="sng" dirty="0" err="1" smtClean="0"/>
              <a:t>Деффекты</a:t>
            </a:r>
            <a:r>
              <a:rPr lang="ru-RU" b="1" u="sng" dirty="0" smtClean="0"/>
              <a:t>:</a:t>
            </a:r>
            <a:r>
              <a:rPr lang="ru-RU" b="1" dirty="0" smtClean="0"/>
              <a:t> невнятная, неразборчивая речь, небрежное произнесение окончаний слов («проглатывание», гнусавость)</a:t>
            </a:r>
            <a:endParaRPr lang="ru-RU" b="1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839244" y="4847573"/>
            <a:ext cx="10321446" cy="1152393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Орфоэпия</a:t>
            </a:r>
            <a:r>
              <a:rPr lang="ru-RU" dirty="0" smtClean="0"/>
              <a:t> – </a:t>
            </a:r>
            <a:r>
              <a:rPr lang="ru-RU" b="1" dirty="0" smtClean="0"/>
              <a:t>правильное литературное произношение всех слов родного языка. </a:t>
            </a:r>
            <a:r>
              <a:rPr lang="ru-RU" b="1" u="sng" dirty="0" smtClean="0"/>
              <a:t>Сложность усвоения </a:t>
            </a:r>
            <a:r>
              <a:rPr lang="ru-RU" b="1" dirty="0" smtClean="0"/>
              <a:t>правильного литературного произношения заключается в том, что произношение не всегда совпадает с правописанием. Поэтому общепринятым нормам литературного произношения следует учиться.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4136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/>
              <a:t>Компоненты профессиональной речи педагога</a:t>
            </a:r>
            <a:r>
              <a:rPr lang="ru-RU" b="1" dirty="0"/>
              <a:t>:</a:t>
            </a: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002082" y="2430050"/>
            <a:ext cx="10095978" cy="311898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Выразительность.</a:t>
            </a:r>
          </a:p>
          <a:p>
            <a:pPr algn="just"/>
            <a:r>
              <a:rPr lang="ru-RU" b="1" dirty="0" smtClean="0"/>
              <a:t>Выразительная речь наполнена эмоциональным и интеллектуальным содержанием, это обусловлено спецификой устной речи, в которой особое значение приобретает интонация, жесты, мимика. </a:t>
            </a:r>
          </a:p>
          <a:p>
            <a:pPr algn="just"/>
            <a:r>
              <a:rPr lang="ru-RU" b="1" u="sng" dirty="0" smtClean="0"/>
              <a:t>Интонационные средства выразительности:</a:t>
            </a:r>
            <a:r>
              <a:rPr lang="ru-RU" b="1" dirty="0" smtClean="0"/>
              <a:t> </a:t>
            </a:r>
            <a:r>
              <a:rPr lang="ru-RU" i="1" dirty="0" smtClean="0"/>
              <a:t>логическое ударение</a:t>
            </a:r>
            <a:r>
              <a:rPr lang="ru-RU" b="1" dirty="0" smtClean="0"/>
              <a:t> (выделение из фразы главных по смыслу слов и словосочетаний путем повышения или понижения голоса, изменения темпа, пауз (с помощью паузы можно увеличить интригующий смысл речи педагога). </a:t>
            </a:r>
            <a:r>
              <a:rPr lang="ru-RU" b="1" u="sng" dirty="0" smtClean="0"/>
              <a:t>Слишком быстрая речь</a:t>
            </a:r>
            <a:r>
              <a:rPr lang="ru-RU" b="1" dirty="0" smtClean="0"/>
              <a:t> – при ней детям очень трудно сосредоточиться на том, что говорит педагог, успеть «переварить» полученную информацию, </a:t>
            </a:r>
            <a:r>
              <a:rPr lang="ru-RU" b="1" u="sng" dirty="0" smtClean="0"/>
              <a:t>медленная речь</a:t>
            </a:r>
            <a:r>
              <a:rPr lang="ru-RU" b="1" dirty="0" smtClean="0"/>
              <a:t> – действует на детей усыпляюще.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31586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372" y="914400"/>
            <a:ext cx="9366325" cy="751561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Требования к речи педагога ДОО:</a:t>
            </a:r>
            <a:endParaRPr lang="ru-RU" sz="3200" b="1" dirty="0"/>
          </a:p>
        </p:txBody>
      </p:sp>
      <p:sp>
        <p:nvSpPr>
          <p:cNvPr id="3" name="Блок-схема: процесс 2"/>
          <p:cNvSpPr/>
          <p:nvPr/>
        </p:nvSpPr>
        <p:spPr>
          <a:xfrm>
            <a:off x="1215026" y="1728592"/>
            <a:ext cx="9970716" cy="789140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Точность</a:t>
            </a:r>
            <a:r>
              <a:rPr lang="ru-RU" dirty="0" smtClean="0"/>
              <a:t> 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(конкретность, немногословность при подаче инструкции ребёнку) -  </a:t>
            </a:r>
            <a:r>
              <a:rPr lang="ru-RU" b="1" dirty="0"/>
              <a:t>с</a:t>
            </a:r>
            <a:r>
              <a:rPr lang="ru-RU" b="1" dirty="0" smtClean="0"/>
              <a:t> детьми младшего возраста желательно говорить простыми, нераспространенными предложениями.</a:t>
            </a:r>
            <a:endParaRPr lang="ru-RU" b="1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1215026" y="2668044"/>
            <a:ext cx="9970716" cy="563671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Логичность - </a:t>
            </a:r>
            <a:r>
              <a:rPr lang="ru-RU" b="1" dirty="0" smtClean="0"/>
              <a:t>Именно в дошкольном возрасте закладываются представления о структурных компонентах связного высказывания.</a:t>
            </a:r>
            <a:endParaRPr lang="ru-RU" b="1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215026" y="3394553"/>
            <a:ext cx="9970716" cy="563672"/>
          </a:xfrm>
          <a:prstGeom prst="flowChartProcess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Уместность –</a:t>
            </a:r>
            <a:r>
              <a:rPr lang="ru-RU" dirty="0" smtClean="0"/>
              <a:t> </a:t>
            </a:r>
            <a:r>
              <a:rPr lang="ru-RU" b="1" dirty="0" smtClean="0"/>
              <a:t>соответствие речи условиям общения. С детьми используется один стиль общения, с родителями и педагогами  - другой (</a:t>
            </a:r>
            <a:r>
              <a:rPr lang="ru-RU" b="1" i="1" u="sng" dirty="0" smtClean="0"/>
              <a:t>деловой</a:t>
            </a:r>
            <a:r>
              <a:rPr lang="ru-RU" b="1" dirty="0" smtClean="0"/>
              <a:t>). 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15026" y="4121063"/>
            <a:ext cx="9970716" cy="11398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Выразительность –</a:t>
            </a:r>
            <a:r>
              <a:rPr lang="ru-RU" dirty="0" smtClean="0"/>
              <a:t> </a:t>
            </a:r>
            <a:r>
              <a:rPr lang="ru-RU" b="1" dirty="0" smtClean="0"/>
              <a:t>является мощным орудием воздействия на ребёнка. Владение педагогом различными средствами выразительности (интонация, темп речи, сила, высота голоса и т.п.) способствует формированию выразительности речи ребёнка, а также, более полному осознанию им содержания речи взрослого.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5035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769</TotalTime>
  <Words>1131</Words>
  <Application>Microsoft Office PowerPoint</Application>
  <PresentationFormat>Произвольный</PresentationFormat>
  <Paragraphs>176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Остин</vt:lpstr>
      <vt:lpstr>Семинар – практикум   «Речевая культура педагога» </vt:lpstr>
      <vt:lpstr>Цель: повышение культуры речи педагога.</vt:lpstr>
      <vt:lpstr>Презентация PowerPoint</vt:lpstr>
      <vt:lpstr>Наши речевые ошибки</vt:lpstr>
      <vt:lpstr>Презентация PowerPoint</vt:lpstr>
      <vt:lpstr>Культура речи</vt:lpstr>
      <vt:lpstr>Компоненты профессиональной речи педагога:</vt:lpstr>
      <vt:lpstr>Компоненты профессиональной речи педагога:</vt:lpstr>
      <vt:lpstr>Требования к речи педагога ДОО:</vt:lpstr>
      <vt:lpstr>Требования к речи педагога ДОО:</vt:lpstr>
      <vt:lpstr>Деловая игра   </vt:lpstr>
      <vt:lpstr>Упражнение.  «Что нас объединяет?»</vt:lpstr>
      <vt:lpstr>Разминка</vt:lpstr>
      <vt:lpstr>Конкурс «Ромашка»</vt:lpstr>
      <vt:lpstr>Образуйте форму родительного падежа множественного числа существительных</vt:lpstr>
      <vt:lpstr>Блиц-турнир</vt:lpstr>
      <vt:lpstr>Прочтите правильно и объясните почему.</vt:lpstr>
      <vt:lpstr>Расшифруй название сказки.</vt:lpstr>
      <vt:lpstr>Найдите русский вариант иностранных пословиц</vt:lpstr>
      <vt:lpstr>Найдите русский вариант иностранных пословиц</vt:lpstr>
      <vt:lpstr>Скороговорка.</vt:lpstr>
      <vt:lpstr>Игра «Расскажи сказку по-другому»</vt:lpstr>
      <vt:lpstr>Правила для смелых и упорных педагогов:          </vt:lpstr>
      <vt:lpstr>«Не знаю ничего прекраснее, чем умение силою слова приковывать к себе толпу слушателей, привлекать их расположение, направлять их волю куда хочешь и отвращать ее откуда хочешь»                              (Марк Тулий Цицерон)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 2</dc:creator>
  <cp:lastModifiedBy>max 2</cp:lastModifiedBy>
  <cp:revision>37</cp:revision>
  <dcterms:created xsi:type="dcterms:W3CDTF">2023-01-21T14:50:56Z</dcterms:created>
  <dcterms:modified xsi:type="dcterms:W3CDTF">2023-01-29T15:28:45Z</dcterms:modified>
</cp:coreProperties>
</file>