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477898" y="1508201"/>
            <a:ext cx="6188202" cy="13684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44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2/3/2023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2/3/2023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4428" y="2466289"/>
            <a:ext cx="8375142" cy="10020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0" i="0">
                <a:solidFill>
                  <a:schemeClr val="tx1"/>
                </a:solidFill>
                <a:latin typeface="Carlito"/>
                <a:cs typeface="Carlito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4540" y="1052829"/>
            <a:ext cx="7614919" cy="42906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2/3/2023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2.png"/><Relationship Id="rId4" Type="http://schemas.openxmlformats.org/officeDocument/2006/relationships/image" Target="../media/image3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4.jpg"/><Relationship Id="rId4" Type="http://schemas.openxmlformats.org/officeDocument/2006/relationships/image" Target="../media/image33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5.jpg"/><Relationship Id="rId4" Type="http://schemas.openxmlformats.org/officeDocument/2006/relationships/image" Target="../media/image33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79520" y="117347"/>
            <a:ext cx="4341876" cy="36713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6303" y="5417311"/>
            <a:ext cx="3339897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i="1" dirty="0" err="1" smtClean="0">
                <a:solidFill>
                  <a:srgbClr val="006FC0"/>
                </a:solidFill>
                <a:latin typeface="Carlito"/>
                <a:cs typeface="Carlito"/>
              </a:rPr>
              <a:t>Начинаем</a:t>
            </a:r>
            <a:r>
              <a:rPr sz="4400" b="1" i="1" dirty="0">
                <a:solidFill>
                  <a:srgbClr val="006FC0"/>
                </a:solidFill>
                <a:latin typeface="Carlito"/>
                <a:cs typeface="Carlito"/>
              </a:rPr>
              <a:t>!</a:t>
            </a:r>
            <a:endParaRPr sz="44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66516" y="114122"/>
            <a:ext cx="5863083" cy="75755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5240">
              <a:lnSpc>
                <a:spcPct val="100000"/>
              </a:lnSpc>
              <a:spcBef>
                <a:spcPts val="100"/>
              </a:spcBef>
            </a:pPr>
            <a:r>
              <a:rPr sz="2400" spc="-114" dirty="0"/>
              <a:t>Те </a:t>
            </a:r>
            <a:r>
              <a:rPr sz="2400" spc="-5" dirty="0"/>
              <a:t>животные </a:t>
            </a:r>
            <a:r>
              <a:rPr sz="2400" spc="-15" dirty="0"/>
              <a:t>которые </a:t>
            </a:r>
            <a:r>
              <a:rPr sz="2400" dirty="0"/>
              <a:t>не</a:t>
            </a:r>
            <a:r>
              <a:rPr sz="2400" spc="95" dirty="0"/>
              <a:t> </a:t>
            </a:r>
            <a:r>
              <a:rPr sz="2400" spc="-5" dirty="0"/>
              <a:t>засыпают</a:t>
            </a:r>
            <a:endParaRPr sz="2400" dirty="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2400" spc="-10" dirty="0"/>
              <a:t>меняют </a:t>
            </a:r>
            <a:r>
              <a:rPr sz="2400" spc="-5" dirty="0"/>
              <a:t>летнюю </a:t>
            </a:r>
            <a:r>
              <a:rPr sz="2400" dirty="0"/>
              <a:t>шубку на</a:t>
            </a:r>
            <a:r>
              <a:rPr sz="2400" spc="-60" dirty="0"/>
              <a:t> </a:t>
            </a:r>
            <a:r>
              <a:rPr sz="2400" dirty="0"/>
              <a:t>зимнюю</a:t>
            </a:r>
          </a:p>
        </p:txBody>
      </p:sp>
      <p:sp>
        <p:nvSpPr>
          <p:cNvPr id="3" name="object 3"/>
          <p:cNvSpPr/>
          <p:nvPr/>
        </p:nvSpPr>
        <p:spPr>
          <a:xfrm>
            <a:off x="251459" y="1053083"/>
            <a:ext cx="8676132" cy="561289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611248" y="297002"/>
            <a:ext cx="6542151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" dirty="0"/>
              <a:t>Некоторые </a:t>
            </a:r>
            <a:r>
              <a:rPr sz="2400" spc="-5" dirty="0"/>
              <a:t>животные </a:t>
            </a:r>
            <a:r>
              <a:rPr sz="2400" spc="-15" dirty="0"/>
              <a:t>делают </a:t>
            </a:r>
            <a:r>
              <a:rPr sz="2400" dirty="0"/>
              <a:t>запасы на</a:t>
            </a:r>
            <a:r>
              <a:rPr sz="2400" spc="-40" dirty="0"/>
              <a:t> </a:t>
            </a:r>
            <a:r>
              <a:rPr sz="2400" spc="-5" dirty="0"/>
              <a:t>зиму</a:t>
            </a:r>
            <a:endParaRPr sz="2400" dirty="0"/>
          </a:p>
        </p:txBody>
      </p:sp>
      <p:sp>
        <p:nvSpPr>
          <p:cNvPr id="3" name="object 3"/>
          <p:cNvSpPr/>
          <p:nvPr/>
        </p:nvSpPr>
        <p:spPr>
          <a:xfrm>
            <a:off x="179831" y="1196339"/>
            <a:ext cx="8726424" cy="532942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23088" y="188976"/>
            <a:ext cx="8461248" cy="64526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457705" y="304800"/>
            <a:ext cx="670560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pc="-5" dirty="0"/>
              <a:t>Осень </a:t>
            </a:r>
            <a:r>
              <a:rPr spc="-25" dirty="0"/>
              <a:t>это </a:t>
            </a:r>
            <a:r>
              <a:rPr spc="-20" dirty="0"/>
              <a:t>чудесное </a:t>
            </a:r>
            <a:r>
              <a:rPr spc="-10" dirty="0"/>
              <a:t>время</a:t>
            </a:r>
            <a:r>
              <a:rPr spc="-25" dirty="0"/>
              <a:t> </a:t>
            </a:r>
            <a:r>
              <a:rPr spc="-30" dirty="0"/>
              <a:t>года!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4" name="object 4"/>
            <p:cNvSpPr/>
            <p:nvPr/>
          </p:nvSpPr>
          <p:spPr>
            <a:xfrm>
              <a:off x="0" y="1092707"/>
              <a:ext cx="9143999" cy="5765288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0" y="188976"/>
              <a:ext cx="1476755" cy="9525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7452359" y="0"/>
              <a:ext cx="1476755" cy="9525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11123" y="3933444"/>
              <a:ext cx="1476756" cy="9525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804659" y="4869179"/>
              <a:ext cx="1475231" cy="952500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4540" y="174447"/>
            <a:ext cx="3583304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25" dirty="0">
                <a:latin typeface="Times New Roman"/>
                <a:cs typeface="Times New Roman"/>
              </a:rPr>
              <a:t>Пальчиковая</a:t>
            </a:r>
            <a:r>
              <a:rPr sz="2400" b="1" spc="-60" dirty="0">
                <a:latin typeface="Times New Roman"/>
                <a:cs typeface="Times New Roman"/>
              </a:rPr>
              <a:t> </a:t>
            </a:r>
            <a:r>
              <a:rPr sz="2400" b="1" spc="-10" dirty="0">
                <a:latin typeface="Times New Roman"/>
                <a:cs typeface="Times New Roman"/>
              </a:rPr>
              <a:t>гимнастика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800929" y="1167834"/>
            <a:ext cx="765615" cy="29551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64540" y="1052829"/>
            <a:ext cx="6440170" cy="42906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i="1" spc="-30" dirty="0">
                <a:solidFill>
                  <a:srgbClr val="6F2F9F"/>
                </a:solidFill>
                <a:latin typeface="Times New Roman"/>
                <a:cs typeface="Times New Roman"/>
              </a:rPr>
              <a:t>Тучка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3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sz="1800" i="1" spc="-20" dirty="0">
                <a:latin typeface="Times New Roman"/>
                <a:cs typeface="Times New Roman"/>
              </a:rPr>
              <a:t>Тучка </a:t>
            </a:r>
            <a:r>
              <a:rPr sz="1800" i="1" spc="-10" dirty="0">
                <a:latin typeface="Times New Roman"/>
                <a:cs typeface="Times New Roman"/>
              </a:rPr>
              <a:t>солнце</a:t>
            </a:r>
            <a:r>
              <a:rPr sz="1800" i="1" spc="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повстречала,</a:t>
            </a:r>
            <a:endParaRPr sz="1800">
              <a:latin typeface="Times New Roman"/>
              <a:cs typeface="Times New Roman"/>
            </a:endParaRPr>
          </a:p>
          <a:p>
            <a:pPr marL="355600" marR="66675" indent="-58419">
              <a:lnSpc>
                <a:spcPct val="100000"/>
              </a:lnSpc>
              <a:spcBef>
                <a:spcPts val="434"/>
              </a:spcBef>
              <a:tabLst>
                <a:tab pos="1613535" algn="l"/>
              </a:tabLst>
            </a:pPr>
            <a:r>
              <a:rPr sz="1800" spc="-10" dirty="0">
                <a:latin typeface="Times New Roman"/>
                <a:cs typeface="Times New Roman"/>
              </a:rPr>
              <a:t>Поочерёдное </a:t>
            </a:r>
            <a:r>
              <a:rPr sz="1800" spc="-5" dirty="0">
                <a:latin typeface="Times New Roman"/>
                <a:cs typeface="Times New Roman"/>
              </a:rPr>
              <a:t>сжимание </a:t>
            </a:r>
            <a:r>
              <a:rPr sz="1800" dirty="0">
                <a:latin typeface="Times New Roman"/>
                <a:cs typeface="Times New Roman"/>
              </a:rPr>
              <a:t>в </a:t>
            </a:r>
            <a:r>
              <a:rPr sz="1800" spc="-20" dirty="0">
                <a:latin typeface="Times New Roman"/>
                <a:cs typeface="Times New Roman"/>
              </a:rPr>
              <a:t>кулак </a:t>
            </a:r>
            <a:r>
              <a:rPr sz="1800" spc="-10" dirty="0">
                <a:latin typeface="Times New Roman"/>
                <a:cs typeface="Times New Roman"/>
              </a:rPr>
              <a:t>(«тучка») </a:t>
            </a:r>
            <a:r>
              <a:rPr sz="1800" dirty="0">
                <a:latin typeface="Times New Roman"/>
                <a:cs typeface="Times New Roman"/>
              </a:rPr>
              <a:t>и </a:t>
            </a:r>
            <a:r>
              <a:rPr sz="1800" spc="-5" dirty="0">
                <a:latin typeface="Times New Roman"/>
                <a:cs typeface="Times New Roman"/>
              </a:rPr>
              <a:t>разжимание  </a:t>
            </a:r>
            <a:r>
              <a:rPr sz="1800" spc="-20" dirty="0">
                <a:latin typeface="Times New Roman"/>
                <a:cs typeface="Times New Roman"/>
              </a:rPr>
              <a:t>(пальчики	</a:t>
            </a:r>
            <a:r>
              <a:rPr sz="1800" spc="-5" dirty="0">
                <a:latin typeface="Times New Roman"/>
                <a:cs typeface="Times New Roman"/>
              </a:rPr>
              <a:t>растопырены </a:t>
            </a:r>
            <a:r>
              <a:rPr sz="1800" dirty="0">
                <a:latin typeface="Times New Roman"/>
                <a:cs typeface="Times New Roman"/>
              </a:rPr>
              <a:t>– </a:t>
            </a:r>
            <a:r>
              <a:rPr sz="1800" spc="-15" dirty="0">
                <a:latin typeface="Times New Roman"/>
                <a:cs typeface="Times New Roman"/>
              </a:rPr>
              <a:t>«солнышко») </a:t>
            </a:r>
            <a:r>
              <a:rPr sz="1800" spc="-5" dirty="0">
                <a:latin typeface="Times New Roman"/>
                <a:cs typeface="Times New Roman"/>
              </a:rPr>
              <a:t>ладоней </a:t>
            </a:r>
            <a:r>
              <a:rPr sz="1800" spc="-10" dirty="0">
                <a:latin typeface="Times New Roman"/>
                <a:cs typeface="Times New Roman"/>
              </a:rPr>
              <a:t>обеих</a:t>
            </a:r>
            <a:r>
              <a:rPr sz="1800" spc="7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рук.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800" i="1" spc="-5" dirty="0">
                <a:latin typeface="Times New Roman"/>
                <a:cs typeface="Times New Roman"/>
              </a:rPr>
              <a:t>Погостить </a:t>
            </a:r>
            <a:r>
              <a:rPr sz="1800" i="1" dirty="0">
                <a:latin typeface="Times New Roman"/>
                <a:cs typeface="Times New Roman"/>
              </a:rPr>
              <a:t>его</a:t>
            </a:r>
            <a:r>
              <a:rPr sz="1800" i="1" spc="-1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позвала.</a:t>
            </a:r>
            <a:endParaRPr sz="1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430"/>
              </a:spcBef>
            </a:pPr>
            <a:r>
              <a:rPr sz="1800" spc="-10" dirty="0">
                <a:latin typeface="Times New Roman"/>
                <a:cs typeface="Times New Roman"/>
              </a:rPr>
              <a:t>Приглашающий» </a:t>
            </a:r>
            <a:r>
              <a:rPr sz="1800" spc="5" dirty="0">
                <a:latin typeface="Times New Roman"/>
                <a:cs typeface="Times New Roman"/>
              </a:rPr>
              <a:t>жест </a:t>
            </a:r>
            <a:r>
              <a:rPr sz="1800" spc="-5" dirty="0">
                <a:latin typeface="Times New Roman"/>
                <a:cs typeface="Times New Roman"/>
              </a:rPr>
              <a:t>правой </a:t>
            </a:r>
            <a:r>
              <a:rPr sz="1800" spc="-20" dirty="0">
                <a:latin typeface="Times New Roman"/>
                <a:cs typeface="Times New Roman"/>
              </a:rPr>
              <a:t>рукой. </a:t>
            </a:r>
            <a:r>
              <a:rPr sz="1800" spc="-15" dirty="0">
                <a:latin typeface="Times New Roman"/>
                <a:cs typeface="Times New Roman"/>
              </a:rPr>
              <a:t>Показать </a:t>
            </a:r>
            <a:r>
              <a:rPr sz="1800" spc="-5" dirty="0">
                <a:latin typeface="Times New Roman"/>
                <a:cs typeface="Times New Roman"/>
              </a:rPr>
              <a:t>ладошку</a:t>
            </a:r>
            <a:r>
              <a:rPr sz="1800" spc="-15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левой</a:t>
            </a:r>
            <a:endParaRPr sz="1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руки </a:t>
            </a:r>
            <a:r>
              <a:rPr sz="1800" spc="-20" dirty="0">
                <a:latin typeface="Times New Roman"/>
                <a:cs typeface="Times New Roman"/>
              </a:rPr>
              <a:t>(пальчики </a:t>
            </a:r>
            <a:r>
              <a:rPr sz="1800" spc="-5" dirty="0">
                <a:latin typeface="Times New Roman"/>
                <a:cs typeface="Times New Roman"/>
              </a:rPr>
              <a:t>растопырены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15" dirty="0">
                <a:latin typeface="Times New Roman"/>
                <a:cs typeface="Times New Roman"/>
              </a:rPr>
              <a:t>«солнышко»)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800" i="1" spc="-5" dirty="0">
                <a:latin typeface="Times New Roman"/>
                <a:cs typeface="Times New Roman"/>
              </a:rPr>
              <a:t>«Нет!» </a:t>
            </a:r>
            <a:r>
              <a:rPr sz="1800" i="1" dirty="0">
                <a:latin typeface="Times New Roman"/>
                <a:cs typeface="Times New Roman"/>
              </a:rPr>
              <a:t>- ей </a:t>
            </a:r>
            <a:r>
              <a:rPr sz="1800" i="1" spc="-25" dirty="0">
                <a:latin typeface="Times New Roman"/>
                <a:cs typeface="Times New Roman"/>
              </a:rPr>
              <a:t>солнышко </a:t>
            </a:r>
            <a:r>
              <a:rPr sz="1800" i="1" dirty="0">
                <a:latin typeface="Times New Roman"/>
                <a:cs typeface="Times New Roman"/>
              </a:rPr>
              <a:t>в</a:t>
            </a:r>
            <a:r>
              <a:rPr sz="1800" i="1" spc="2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ответ.</a:t>
            </a:r>
            <a:endParaRPr sz="1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Погрозить указательным пальцем правой</a:t>
            </a:r>
            <a:r>
              <a:rPr sz="1800" spc="-2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руки.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sz="1800" i="1" spc="-20" dirty="0">
                <a:latin typeface="Times New Roman"/>
                <a:cs typeface="Times New Roman"/>
              </a:rPr>
              <a:t>Тучка </a:t>
            </a:r>
            <a:r>
              <a:rPr sz="1800" i="1" spc="-5" dirty="0">
                <a:latin typeface="Times New Roman"/>
                <a:cs typeface="Times New Roman"/>
              </a:rPr>
              <a:t>закрывает</a:t>
            </a:r>
            <a:r>
              <a:rPr sz="1800" i="1" spc="5" dirty="0">
                <a:latin typeface="Times New Roman"/>
                <a:cs typeface="Times New Roman"/>
              </a:rPr>
              <a:t> </a:t>
            </a:r>
            <a:r>
              <a:rPr sz="1800" i="1" spc="-5" dirty="0">
                <a:latin typeface="Times New Roman"/>
                <a:cs typeface="Times New Roman"/>
              </a:rPr>
              <a:t>свет.</a:t>
            </a:r>
            <a:endParaRPr sz="1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  <a:spcBef>
                <a:spcPts val="430"/>
              </a:spcBef>
            </a:pPr>
            <a:r>
              <a:rPr sz="1800" spc="-5" dirty="0">
                <a:latin typeface="Times New Roman"/>
                <a:cs typeface="Times New Roman"/>
              </a:rPr>
              <a:t>Соединить </a:t>
            </a:r>
            <a:r>
              <a:rPr sz="1800" spc="-25" dirty="0">
                <a:latin typeface="Times New Roman"/>
                <a:cs typeface="Times New Roman"/>
              </a:rPr>
              <a:t>кулачок </a:t>
            </a:r>
            <a:r>
              <a:rPr sz="1800" spc="-5" dirty="0">
                <a:latin typeface="Times New Roman"/>
                <a:cs typeface="Times New Roman"/>
              </a:rPr>
              <a:t>правой руки </a:t>
            </a:r>
            <a:r>
              <a:rPr sz="1800" spc="-10" dirty="0">
                <a:latin typeface="Times New Roman"/>
                <a:cs typeface="Times New Roman"/>
              </a:rPr>
              <a:t>(«тучка») </a:t>
            </a:r>
            <a:r>
              <a:rPr sz="1800" dirty="0">
                <a:latin typeface="Times New Roman"/>
                <a:cs typeface="Times New Roman"/>
              </a:rPr>
              <a:t>с </a:t>
            </a:r>
            <a:r>
              <a:rPr sz="1800" spc="-15" dirty="0">
                <a:latin typeface="Times New Roman"/>
                <a:cs typeface="Times New Roman"/>
              </a:rPr>
              <a:t>ладошкой</a:t>
            </a:r>
            <a:r>
              <a:rPr sz="1800" spc="-10" dirty="0">
                <a:latin typeface="Times New Roman"/>
                <a:cs typeface="Times New Roman"/>
              </a:rPr>
              <a:t> </a:t>
            </a:r>
            <a:r>
              <a:rPr sz="1800" spc="-5" dirty="0">
                <a:latin typeface="Times New Roman"/>
                <a:cs typeface="Times New Roman"/>
              </a:rPr>
              <a:t>левой</a:t>
            </a:r>
            <a:endParaRPr sz="1800">
              <a:latin typeface="Times New Roman"/>
              <a:cs typeface="Times New Roman"/>
            </a:endParaRPr>
          </a:p>
          <a:p>
            <a:pPr marL="355600">
              <a:lnSpc>
                <a:spcPct val="100000"/>
              </a:lnSpc>
            </a:pPr>
            <a:r>
              <a:rPr sz="1800" spc="-5" dirty="0">
                <a:latin typeface="Times New Roman"/>
                <a:cs typeface="Times New Roman"/>
              </a:rPr>
              <a:t>руки </a:t>
            </a:r>
            <a:r>
              <a:rPr sz="1800" spc="-20" dirty="0">
                <a:latin typeface="Times New Roman"/>
                <a:cs typeface="Times New Roman"/>
              </a:rPr>
              <a:t>(пальчики </a:t>
            </a:r>
            <a:r>
              <a:rPr sz="1800" spc="-5" dirty="0">
                <a:latin typeface="Times New Roman"/>
                <a:cs typeface="Times New Roman"/>
              </a:rPr>
              <a:t>растопырены </a:t>
            </a:r>
            <a:r>
              <a:rPr sz="1800" dirty="0">
                <a:latin typeface="Times New Roman"/>
                <a:cs typeface="Times New Roman"/>
              </a:rPr>
              <a:t>–</a:t>
            </a:r>
            <a:r>
              <a:rPr sz="1800" spc="-15" dirty="0">
                <a:latin typeface="Times New Roman"/>
                <a:cs typeface="Times New Roman"/>
              </a:rPr>
              <a:t> «солнышко»).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6777228" y="44196"/>
            <a:ext cx="2348483" cy="22890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xfrm>
            <a:off x="1477898" y="1508201"/>
            <a:ext cx="7361302" cy="136768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536065" marR="5080" indent="-1523365">
              <a:lnSpc>
                <a:spcPct val="100000"/>
              </a:lnSpc>
              <a:spcBef>
                <a:spcPts val="105"/>
              </a:spcBef>
            </a:pPr>
            <a:r>
              <a:rPr spc="-5" dirty="0"/>
              <a:t>Работа </a:t>
            </a:r>
            <a:r>
              <a:rPr dirty="0"/>
              <a:t>с </a:t>
            </a:r>
            <a:r>
              <a:rPr spc="-5" dirty="0"/>
              <a:t>«зашумленными  </a:t>
            </a:r>
            <a:r>
              <a:rPr spc="-15" dirty="0"/>
              <a:t>картинками»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2016632" y="3533978"/>
            <a:ext cx="5831968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2800" spc="-10" dirty="0">
                <a:latin typeface="Carlito"/>
                <a:cs typeface="Carlito"/>
              </a:rPr>
              <a:t>(ищем </a:t>
            </a:r>
            <a:r>
              <a:rPr sz="2800" spc="-5" dirty="0">
                <a:latin typeface="Carlito"/>
                <a:cs typeface="Carlito"/>
              </a:rPr>
              <a:t>спрятанные</a:t>
            </a:r>
            <a:r>
              <a:rPr sz="2800" spc="-70" dirty="0">
                <a:latin typeface="Carlito"/>
                <a:cs typeface="Carlito"/>
              </a:rPr>
              <a:t> </a:t>
            </a:r>
            <a:r>
              <a:rPr sz="2800" spc="-5" dirty="0">
                <a:latin typeface="Carlito"/>
                <a:cs typeface="Carlito"/>
              </a:rPr>
              <a:t>изображения)</a:t>
            </a:r>
            <a:endParaRPr sz="28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143999" cy="68579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" y="2466289"/>
            <a:ext cx="8683370" cy="1002029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3706495" marR="5080" indent="-3239135">
              <a:lnSpc>
                <a:spcPct val="100000"/>
              </a:lnSpc>
              <a:spcBef>
                <a:spcPts val="105"/>
              </a:spcBef>
            </a:pPr>
            <a:r>
              <a:rPr dirty="0"/>
              <a:t>Выкладываем узоры </a:t>
            </a:r>
            <a:r>
              <a:rPr spc="-5" dirty="0"/>
              <a:t>счетными палочками </a:t>
            </a:r>
            <a:r>
              <a:rPr dirty="0"/>
              <a:t>по  </a:t>
            </a:r>
            <a:r>
              <a:rPr spc="-10" dirty="0"/>
              <a:t>образцу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39011" y="96010"/>
            <a:ext cx="6667500" cy="666749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15567" y="0"/>
            <a:ext cx="7560564" cy="6857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406" y="2253233"/>
            <a:ext cx="7328534" cy="100139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b="1" i="1" spc="-5" dirty="0">
                <a:solidFill>
                  <a:srgbClr val="6F2F9F"/>
                </a:solidFill>
                <a:latin typeface="Carlito"/>
                <a:cs typeface="Carlito"/>
              </a:rPr>
              <a:t>Работа по </a:t>
            </a:r>
            <a:r>
              <a:rPr b="1" i="1" dirty="0">
                <a:solidFill>
                  <a:srgbClr val="6F2F9F"/>
                </a:solidFill>
                <a:latin typeface="Carlito"/>
                <a:cs typeface="Carlito"/>
              </a:rPr>
              <a:t>теме: «Времена </a:t>
            </a:r>
            <a:r>
              <a:rPr b="1" i="1" spc="-5" dirty="0">
                <a:solidFill>
                  <a:srgbClr val="6F2F9F"/>
                </a:solidFill>
                <a:latin typeface="Carlito"/>
                <a:cs typeface="Carlito"/>
              </a:rPr>
              <a:t>года. Осень.  </a:t>
            </a:r>
            <a:r>
              <a:rPr b="1" i="1" dirty="0">
                <a:solidFill>
                  <a:srgbClr val="6F2F9F"/>
                </a:solidFill>
                <a:latin typeface="Carlito"/>
                <a:cs typeface="Carlito"/>
              </a:rPr>
              <a:t>Признаки</a:t>
            </a:r>
            <a:r>
              <a:rPr b="1" i="1" spc="-40" dirty="0">
                <a:solidFill>
                  <a:srgbClr val="6F2F9F"/>
                </a:solidFill>
                <a:latin typeface="Carlito"/>
                <a:cs typeface="Carlito"/>
              </a:rPr>
              <a:t> </a:t>
            </a:r>
            <a:r>
              <a:rPr b="1" i="1" spc="-5" dirty="0">
                <a:solidFill>
                  <a:srgbClr val="6F2F9F"/>
                </a:solidFill>
                <a:latin typeface="Carlito"/>
                <a:cs typeface="Carlito"/>
              </a:rPr>
              <a:t>осени»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590800" y="908303"/>
            <a:ext cx="5791200" cy="5715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35940" y="303987"/>
            <a:ext cx="776986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5" dirty="0">
                <a:solidFill>
                  <a:srgbClr val="6F2F9F"/>
                </a:solidFill>
                <a:latin typeface="Carlito"/>
                <a:cs typeface="Carlito"/>
              </a:rPr>
              <a:t>Музыкальная </a:t>
            </a:r>
            <a:r>
              <a:rPr sz="2400" b="1" spc="-10" dirty="0">
                <a:solidFill>
                  <a:srgbClr val="6F2F9F"/>
                </a:solidFill>
                <a:latin typeface="Carlito"/>
                <a:cs typeface="Carlito"/>
              </a:rPr>
              <a:t>разминка «Зайка </a:t>
            </a:r>
            <a:r>
              <a:rPr sz="2400" b="1" spc="-5" dirty="0">
                <a:solidFill>
                  <a:srgbClr val="6F2F9F"/>
                </a:solidFill>
                <a:latin typeface="Carlito"/>
                <a:cs typeface="Carlito"/>
              </a:rPr>
              <a:t>прыгал,</a:t>
            </a:r>
            <a:r>
              <a:rPr sz="2400" b="1" spc="10" dirty="0">
                <a:solidFill>
                  <a:srgbClr val="6F2F9F"/>
                </a:solidFill>
                <a:latin typeface="Carlito"/>
                <a:cs typeface="Carlito"/>
              </a:rPr>
              <a:t> </a:t>
            </a:r>
            <a:r>
              <a:rPr sz="2400" b="1" spc="-5" dirty="0">
                <a:solidFill>
                  <a:srgbClr val="6F2F9F"/>
                </a:solidFill>
                <a:latin typeface="Carlito"/>
                <a:cs typeface="Carlito"/>
              </a:rPr>
              <a:t>прыгал»</a:t>
            </a:r>
            <a:endParaRPr sz="24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392612" y="836674"/>
            <a:ext cx="8751570" cy="5963920"/>
            <a:chOff x="392612" y="836674"/>
            <a:chExt cx="8751570" cy="5963920"/>
          </a:xfrm>
        </p:grpSpPr>
        <p:sp>
          <p:nvSpPr>
            <p:cNvPr id="3" name="object 3"/>
            <p:cNvSpPr/>
            <p:nvPr/>
          </p:nvSpPr>
          <p:spPr>
            <a:xfrm>
              <a:off x="392612" y="981454"/>
              <a:ext cx="4790511" cy="5818630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715255" y="836674"/>
              <a:ext cx="4428744" cy="5903973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/>
          <p:nvPr/>
        </p:nvSpPr>
        <p:spPr>
          <a:xfrm>
            <a:off x="348995" y="297179"/>
            <a:ext cx="4200144" cy="24993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6240" y="3788664"/>
            <a:ext cx="2231136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419855" y="1845564"/>
            <a:ext cx="2386583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371844" y="3357371"/>
            <a:ext cx="2232659" cy="256184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2353055" y="574548"/>
            <a:ext cx="4334256" cy="304800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7868" y="327659"/>
            <a:ext cx="22326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131820" y="327659"/>
            <a:ext cx="2386584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67868" y="3860291"/>
            <a:ext cx="2232660" cy="2563368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7868" y="327659"/>
            <a:ext cx="22326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131820" y="327659"/>
            <a:ext cx="2386584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155435" y="327659"/>
            <a:ext cx="2232660" cy="25618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67868" y="327659"/>
            <a:ext cx="22326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467868" y="4005071"/>
            <a:ext cx="2386584" cy="256184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03448" y="327659"/>
            <a:ext cx="2232660" cy="25618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97351" y="327659"/>
            <a:ext cx="23850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9852" y="3429000"/>
            <a:ext cx="2231136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03448" y="3342132"/>
            <a:ext cx="2508504" cy="2735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964" y="449580"/>
            <a:ext cx="2776728" cy="24399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97351" y="327659"/>
            <a:ext cx="23850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9852" y="3429000"/>
            <a:ext cx="2231136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92964" y="449580"/>
            <a:ext cx="2776728" cy="243992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97351" y="327659"/>
            <a:ext cx="23850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9852" y="3429000"/>
            <a:ext cx="2231136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6228588" y="3429000"/>
            <a:ext cx="2506980" cy="2735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964" y="449580"/>
            <a:ext cx="2776728" cy="24399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97351" y="327659"/>
            <a:ext cx="23850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9852" y="3429000"/>
            <a:ext cx="2231136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03448" y="3342132"/>
            <a:ext cx="2508504" cy="2735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964" y="449580"/>
            <a:ext cx="2776728" cy="24399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899160" y="1524000"/>
            <a:ext cx="7345680" cy="533399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86334" y="62941"/>
            <a:ext cx="3434079" cy="69723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b="1" i="1" dirty="0">
                <a:solidFill>
                  <a:srgbClr val="244060"/>
                </a:solidFill>
                <a:latin typeface="Carlito"/>
                <a:cs typeface="Carlito"/>
              </a:rPr>
              <a:t>Времена</a:t>
            </a:r>
            <a:r>
              <a:rPr sz="4400" b="1" i="1" spc="-75" dirty="0">
                <a:solidFill>
                  <a:srgbClr val="244060"/>
                </a:solidFill>
                <a:latin typeface="Carlito"/>
                <a:cs typeface="Carlito"/>
              </a:rPr>
              <a:t> </a:t>
            </a:r>
            <a:r>
              <a:rPr sz="4400" b="1" i="1" spc="-5" dirty="0">
                <a:solidFill>
                  <a:srgbClr val="244060"/>
                </a:solidFill>
                <a:latin typeface="Carlito"/>
                <a:cs typeface="Carlito"/>
              </a:rPr>
              <a:t>года</a:t>
            </a:r>
            <a:endParaRPr sz="4400">
              <a:latin typeface="Carlito"/>
              <a:cs typeface="Carlito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99160" y="0"/>
            <a:ext cx="8244840" cy="12070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97351" y="327659"/>
            <a:ext cx="23850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9852" y="3429000"/>
            <a:ext cx="2231136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03448" y="3342132"/>
            <a:ext cx="2508504" cy="2735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92964" y="449580"/>
            <a:ext cx="2776728" cy="243992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97351" y="327659"/>
            <a:ext cx="23850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9852" y="3429000"/>
            <a:ext cx="2231136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03448" y="3342132"/>
            <a:ext cx="2508504" cy="2735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197351" y="327659"/>
            <a:ext cx="2385060" cy="25618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339852" y="3429000"/>
            <a:ext cx="2231136" cy="25618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203448" y="3342132"/>
            <a:ext cx="2508504" cy="27355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6044184" y="3429000"/>
            <a:ext cx="2779775" cy="267614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779520" y="117347"/>
            <a:ext cx="4341876" cy="367131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46302" y="5417311"/>
            <a:ext cx="5549697" cy="6965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4400" b="1" i="1" dirty="0">
                <a:solidFill>
                  <a:srgbClr val="006FC0"/>
                </a:solidFill>
                <a:latin typeface="Carlito"/>
                <a:cs typeface="Carlito"/>
              </a:rPr>
              <a:t>Занятие</a:t>
            </a:r>
            <a:r>
              <a:rPr sz="4400" b="1" i="1" spc="-50" dirty="0">
                <a:solidFill>
                  <a:srgbClr val="006FC0"/>
                </a:solidFill>
                <a:latin typeface="Carlito"/>
                <a:cs typeface="Carlito"/>
              </a:rPr>
              <a:t> </a:t>
            </a:r>
            <a:r>
              <a:rPr sz="4400" b="1" i="1" spc="-15" dirty="0">
                <a:solidFill>
                  <a:srgbClr val="006FC0"/>
                </a:solidFill>
                <a:latin typeface="Carlito"/>
                <a:cs typeface="Carlito"/>
              </a:rPr>
              <a:t>окончено</a:t>
            </a:r>
            <a:endParaRPr sz="4400" dirty="0">
              <a:latin typeface="Carlito"/>
              <a:cs typeface="Carli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52400" y="35814"/>
            <a:ext cx="8534400" cy="136640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635" algn="ctr">
              <a:lnSpc>
                <a:spcPct val="100000"/>
              </a:lnSpc>
              <a:spcBef>
                <a:spcPts val="95"/>
              </a:spcBef>
            </a:pPr>
            <a:r>
              <a:rPr sz="2200" spc="-5" dirty="0">
                <a:latin typeface="Carlito"/>
                <a:cs typeface="Carlito"/>
              </a:rPr>
              <a:t>Осенью </a:t>
            </a:r>
            <a:r>
              <a:rPr sz="2200" spc="-20" dirty="0">
                <a:latin typeface="Carlito"/>
                <a:cs typeface="Carlito"/>
              </a:rPr>
              <a:t>погода </a:t>
            </a:r>
            <a:r>
              <a:rPr sz="2200" spc="-10" dirty="0">
                <a:latin typeface="Carlito"/>
                <a:cs typeface="Carlito"/>
              </a:rPr>
              <a:t>меняется </a:t>
            </a:r>
            <a:r>
              <a:rPr sz="2200" spc="-5" dirty="0">
                <a:latin typeface="Carlito"/>
                <a:cs typeface="Carlito"/>
              </a:rPr>
              <a:t>очень</a:t>
            </a:r>
            <a:r>
              <a:rPr sz="2200" spc="95" dirty="0">
                <a:latin typeface="Carlito"/>
                <a:cs typeface="Carlito"/>
              </a:rPr>
              <a:t> </a:t>
            </a:r>
            <a:r>
              <a:rPr sz="2200" spc="-5" dirty="0">
                <a:latin typeface="Carlito"/>
                <a:cs typeface="Carlito"/>
              </a:rPr>
              <a:t>быстро.</a:t>
            </a:r>
            <a:endParaRPr sz="22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</a:pPr>
            <a:r>
              <a:rPr sz="2200" spc="-5" dirty="0">
                <a:latin typeface="Carlito"/>
                <a:cs typeface="Carlito"/>
              </a:rPr>
              <a:t>Все </a:t>
            </a:r>
            <a:r>
              <a:rPr sz="2200" spc="-10" dirty="0">
                <a:latin typeface="Carlito"/>
                <a:cs typeface="Carlito"/>
              </a:rPr>
              <a:t>чаще льют </a:t>
            </a:r>
            <a:r>
              <a:rPr sz="2200" spc="-25" dirty="0">
                <a:latin typeface="Carlito"/>
                <a:cs typeface="Carlito"/>
              </a:rPr>
              <a:t>холодные</a:t>
            </a:r>
            <a:r>
              <a:rPr sz="2200" spc="60" dirty="0">
                <a:latin typeface="Carlito"/>
                <a:cs typeface="Carlito"/>
              </a:rPr>
              <a:t> </a:t>
            </a:r>
            <a:r>
              <a:rPr sz="2200" spc="-15" dirty="0">
                <a:latin typeface="Carlito"/>
                <a:cs typeface="Carlito"/>
              </a:rPr>
              <a:t>дожди,</a:t>
            </a:r>
            <a:endParaRPr sz="22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</a:pPr>
            <a:r>
              <a:rPr sz="2200" spc="-10" dirty="0">
                <a:latin typeface="Carlito"/>
                <a:cs typeface="Carlito"/>
              </a:rPr>
              <a:t>появляются </a:t>
            </a:r>
            <a:r>
              <a:rPr sz="2200" spc="-5" dirty="0">
                <a:latin typeface="Carlito"/>
                <a:cs typeface="Carlito"/>
              </a:rPr>
              <a:t>первые заморозки. Листья на </a:t>
            </a:r>
            <a:r>
              <a:rPr sz="2200" spc="-10" dirty="0">
                <a:latin typeface="Carlito"/>
                <a:cs typeface="Carlito"/>
              </a:rPr>
              <a:t>деревьях </a:t>
            </a:r>
            <a:r>
              <a:rPr sz="2200" spc="-20" dirty="0">
                <a:latin typeface="Carlito"/>
                <a:cs typeface="Carlito"/>
              </a:rPr>
              <a:t>желтеют</a:t>
            </a:r>
            <a:r>
              <a:rPr sz="2200" spc="114" dirty="0">
                <a:latin typeface="Carlito"/>
                <a:cs typeface="Carlito"/>
              </a:rPr>
              <a:t> </a:t>
            </a:r>
            <a:r>
              <a:rPr sz="2200" spc="-5" dirty="0">
                <a:latin typeface="Carlito"/>
                <a:cs typeface="Carlito"/>
              </a:rPr>
              <a:t>и</a:t>
            </a:r>
            <a:endParaRPr sz="2200" dirty="0">
              <a:latin typeface="Carlito"/>
              <a:cs typeface="Carlito"/>
            </a:endParaRPr>
          </a:p>
          <a:p>
            <a:pPr algn="ctr">
              <a:lnSpc>
                <a:spcPct val="100000"/>
              </a:lnSpc>
            </a:pPr>
            <a:r>
              <a:rPr sz="2200" spc="-5" dirty="0">
                <a:latin typeface="Carlito"/>
                <a:cs typeface="Carlito"/>
              </a:rPr>
              <a:t>опадают</a:t>
            </a:r>
            <a:endParaRPr sz="2200" dirty="0">
              <a:latin typeface="Carlito"/>
              <a:cs typeface="Carlito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79831" y="1484375"/>
            <a:ext cx="8712835" cy="5066030"/>
            <a:chOff x="179831" y="1484375"/>
            <a:chExt cx="8712835" cy="5066030"/>
          </a:xfrm>
        </p:grpSpPr>
        <p:sp>
          <p:nvSpPr>
            <p:cNvPr id="4" name="object 4"/>
            <p:cNvSpPr/>
            <p:nvPr/>
          </p:nvSpPr>
          <p:spPr>
            <a:xfrm>
              <a:off x="1331976" y="1484375"/>
              <a:ext cx="6031991" cy="4608576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516623" y="3572255"/>
              <a:ext cx="2375916" cy="2961131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179831" y="3717036"/>
              <a:ext cx="2232660" cy="2833116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89482" y="631063"/>
            <a:ext cx="716407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5" dirty="0"/>
              <a:t>На </a:t>
            </a:r>
            <a:r>
              <a:rPr sz="2400" spc="-25" dirty="0"/>
              <a:t>улице холодает </a:t>
            </a:r>
            <a:r>
              <a:rPr sz="2400" dirty="0"/>
              <a:t>и </a:t>
            </a:r>
            <a:r>
              <a:rPr sz="2400" spc="-25" dirty="0"/>
              <a:t>люди </a:t>
            </a:r>
            <a:r>
              <a:rPr sz="2400" spc="-5" dirty="0"/>
              <a:t>начинают </a:t>
            </a:r>
            <a:r>
              <a:rPr sz="2400" spc="-15" dirty="0"/>
              <a:t>одеваться</a:t>
            </a:r>
            <a:r>
              <a:rPr sz="2400" spc="35" dirty="0"/>
              <a:t> </a:t>
            </a:r>
            <a:r>
              <a:rPr sz="2400" spc="-5" dirty="0"/>
              <a:t>теплее.</a:t>
            </a:r>
            <a:endParaRPr sz="2400"/>
          </a:p>
        </p:txBody>
      </p:sp>
      <p:sp>
        <p:nvSpPr>
          <p:cNvPr id="3" name="object 3"/>
          <p:cNvSpPr/>
          <p:nvPr/>
        </p:nvSpPr>
        <p:spPr>
          <a:xfrm>
            <a:off x="323088" y="1437132"/>
            <a:ext cx="3753612" cy="496366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474464" y="1412747"/>
            <a:ext cx="4181855" cy="4962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0920" y="347598"/>
            <a:ext cx="3810203" cy="1031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37285" marR="5080" indent="-1125220">
              <a:lnSpc>
                <a:spcPct val="100000"/>
              </a:lnSpc>
              <a:spcBef>
                <a:spcPts val="95"/>
              </a:spcBef>
            </a:pPr>
            <a:r>
              <a:rPr sz="2200" spc="-5" dirty="0"/>
              <a:t>Осенью в </a:t>
            </a:r>
            <a:r>
              <a:rPr sz="2200" spc="-10" dirty="0"/>
              <a:t>садах, </a:t>
            </a:r>
            <a:r>
              <a:rPr sz="2200" spc="-20" dirty="0"/>
              <a:t>огородах </a:t>
            </a:r>
            <a:r>
              <a:rPr sz="2200" spc="-5" dirty="0"/>
              <a:t>и  на </a:t>
            </a:r>
            <a:r>
              <a:rPr sz="2200" spc="-15" dirty="0"/>
              <a:t>полях</a:t>
            </a:r>
            <a:endParaRPr sz="2200" dirty="0"/>
          </a:p>
          <a:p>
            <a:pPr marL="22860">
              <a:lnSpc>
                <a:spcPct val="100000"/>
              </a:lnSpc>
            </a:pPr>
            <a:r>
              <a:rPr sz="2200" spc="-5" dirty="0"/>
              <a:t>начинают </a:t>
            </a:r>
            <a:r>
              <a:rPr sz="2200" spc="-10" dirty="0"/>
              <a:t>собирать</a:t>
            </a:r>
            <a:r>
              <a:rPr sz="2200" spc="-30" dirty="0"/>
              <a:t> </a:t>
            </a:r>
            <a:r>
              <a:rPr sz="2200" spc="-15" dirty="0"/>
              <a:t>урожай</a:t>
            </a:r>
            <a:endParaRPr sz="2200" dirty="0"/>
          </a:p>
        </p:txBody>
      </p:sp>
      <p:sp>
        <p:nvSpPr>
          <p:cNvPr id="3" name="object 3"/>
          <p:cNvSpPr/>
          <p:nvPr/>
        </p:nvSpPr>
        <p:spPr>
          <a:xfrm>
            <a:off x="611123" y="1629155"/>
            <a:ext cx="3810000" cy="47426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4715255" y="1629155"/>
            <a:ext cx="3892296" cy="474268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5087752" y="510540"/>
            <a:ext cx="3428489" cy="3352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80997" y="412496"/>
            <a:ext cx="5891403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442845" algn="l"/>
              </a:tabLst>
            </a:pPr>
            <a:r>
              <a:rPr sz="2400" spc="-5" dirty="0"/>
              <a:t>Меняется</a:t>
            </a:r>
            <a:r>
              <a:rPr sz="2400" spc="-10" dirty="0"/>
              <a:t> </a:t>
            </a:r>
            <a:r>
              <a:rPr sz="2400" spc="-5" dirty="0"/>
              <a:t>осенью	</a:t>
            </a:r>
            <a:r>
              <a:rPr sz="2400" dirty="0"/>
              <a:t>жизнь </a:t>
            </a:r>
            <a:r>
              <a:rPr sz="2400" spc="-5" dirty="0"/>
              <a:t>животных,</a:t>
            </a:r>
            <a:r>
              <a:rPr sz="2400" spc="-90" dirty="0"/>
              <a:t> </a:t>
            </a:r>
            <a:r>
              <a:rPr sz="2400" spc="-5" dirty="0"/>
              <a:t>птиц</a:t>
            </a:r>
            <a:endParaRPr sz="2400" dirty="0"/>
          </a:p>
        </p:txBody>
      </p:sp>
      <p:sp>
        <p:nvSpPr>
          <p:cNvPr id="3" name="object 3"/>
          <p:cNvSpPr/>
          <p:nvPr/>
        </p:nvSpPr>
        <p:spPr>
          <a:xfrm>
            <a:off x="396240" y="1053083"/>
            <a:ext cx="8208264" cy="534314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47112" y="244856"/>
            <a:ext cx="5725287" cy="86360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01090" marR="5080" indent="-1089025">
              <a:lnSpc>
                <a:spcPct val="114599"/>
              </a:lnSpc>
              <a:spcBef>
                <a:spcPts val="100"/>
              </a:spcBef>
            </a:pPr>
            <a:r>
              <a:rPr sz="2400" spc="-10" dirty="0"/>
              <a:t>Перелетные </a:t>
            </a:r>
            <a:r>
              <a:rPr sz="2400" spc="-5" dirty="0"/>
              <a:t>птицы собираются </a:t>
            </a:r>
            <a:r>
              <a:rPr sz="2400" dirty="0"/>
              <a:t>в стаи</a:t>
            </a:r>
            <a:r>
              <a:rPr sz="2400" spc="-65" dirty="0"/>
              <a:t> </a:t>
            </a:r>
            <a:r>
              <a:rPr sz="2400" dirty="0"/>
              <a:t>и  </a:t>
            </a:r>
            <a:r>
              <a:rPr sz="2400" spc="-20" dirty="0"/>
              <a:t>улетают </a:t>
            </a:r>
            <a:r>
              <a:rPr sz="2400" dirty="0"/>
              <a:t>в </a:t>
            </a:r>
            <a:r>
              <a:rPr sz="2400" spc="-5" dirty="0"/>
              <a:t>теплые</a:t>
            </a:r>
            <a:r>
              <a:rPr sz="2400" spc="-15" dirty="0"/>
              <a:t> </a:t>
            </a:r>
            <a:r>
              <a:rPr sz="2400" dirty="0"/>
              <a:t>края</a:t>
            </a:r>
          </a:p>
        </p:txBody>
      </p:sp>
      <p:sp>
        <p:nvSpPr>
          <p:cNvPr id="3" name="object 3"/>
          <p:cNvSpPr/>
          <p:nvPr/>
        </p:nvSpPr>
        <p:spPr>
          <a:xfrm>
            <a:off x="972311" y="1053083"/>
            <a:ext cx="7344156" cy="55138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98345" y="412496"/>
            <a:ext cx="56978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spc="-15" dirty="0"/>
              <a:t>Некоторые </a:t>
            </a:r>
            <a:r>
              <a:rPr sz="2400" spc="-5" dirty="0"/>
              <a:t>животные впадают </a:t>
            </a:r>
            <a:r>
              <a:rPr sz="2400" dirty="0"/>
              <a:t>в</a:t>
            </a:r>
            <a:r>
              <a:rPr sz="2400" spc="-40" dirty="0"/>
              <a:t> </a:t>
            </a:r>
            <a:r>
              <a:rPr sz="2400" dirty="0"/>
              <a:t>спячку</a:t>
            </a:r>
          </a:p>
        </p:txBody>
      </p:sp>
      <p:sp>
        <p:nvSpPr>
          <p:cNvPr id="3" name="object 3"/>
          <p:cNvSpPr/>
          <p:nvPr/>
        </p:nvSpPr>
        <p:spPr>
          <a:xfrm>
            <a:off x="827532" y="1053083"/>
            <a:ext cx="7705344" cy="55123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</TotalTime>
  <Words>143</Words>
  <Application>Microsoft Office PowerPoint</Application>
  <PresentationFormat>Экран (4:3)</PresentationFormat>
  <Paragraphs>35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Office Theme</vt:lpstr>
      <vt:lpstr>Начинаем!</vt:lpstr>
      <vt:lpstr>Работа по теме: «Времена года. Осень.  Признаки осени»</vt:lpstr>
      <vt:lpstr>Времена года</vt:lpstr>
      <vt:lpstr>Презентация PowerPoint</vt:lpstr>
      <vt:lpstr>На улице холодает и люди начинают одеваться теплее.</vt:lpstr>
      <vt:lpstr>Осенью в садах, огородах и  на полях начинают собирать урожай</vt:lpstr>
      <vt:lpstr>Меняется осенью жизнь животных, птиц</vt:lpstr>
      <vt:lpstr>Перелетные птицы собираются в стаи и  улетают в теплые края</vt:lpstr>
      <vt:lpstr>Некоторые животные впадают в спячку</vt:lpstr>
      <vt:lpstr>Те животные которые не засыпают меняют летнюю шубку на зимнюю</vt:lpstr>
      <vt:lpstr>Некоторые животные делают запасы на зиму</vt:lpstr>
      <vt:lpstr>Презентация PowerPoint</vt:lpstr>
      <vt:lpstr>Осень это чудесное время года!</vt:lpstr>
      <vt:lpstr>Пальчиковая гимнастика</vt:lpstr>
      <vt:lpstr>Работа с «зашумленными  картинками»</vt:lpstr>
      <vt:lpstr>Презентация PowerPoint</vt:lpstr>
      <vt:lpstr>Выкладываем узоры счетными палочками по  образцу</vt:lpstr>
      <vt:lpstr>Презентация PowerPoint</vt:lpstr>
      <vt:lpstr>Презентация PowerPoint</vt:lpstr>
      <vt:lpstr>Музыкальная разминка «Зайка прыгал, прыгал»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Занятие окончено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Начинаем!</dc:title>
  <cp:lastModifiedBy>admin</cp:lastModifiedBy>
  <cp:revision>1</cp:revision>
  <dcterms:created xsi:type="dcterms:W3CDTF">2023-02-03T06:40:19Z</dcterms:created>
  <dcterms:modified xsi:type="dcterms:W3CDTF">2023-02-03T06:44:20Z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2023-02-03T00:00:00Z</vt:filetime>
  </property>
  <property fmtid="{D5CDD505-2E9C-101B-9397-08002B2CF9AE}" pid="3" name="Creator">
    <vt:lpwstr>Microsoft® PowerPoint® for Microsoft 365</vt:lpwstr>
  </property>
  <property fmtid="{D5CDD505-2E9C-101B-9397-08002B2CF9AE}" pid="4" name="LastSaved">
    <vt:filetime>2023-02-03T00:00:00Z</vt:filetime>
  </property>
</Properties>
</file>