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6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5298B3E-A197-4DA1-97C7-04FA05FEE1A3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6"/>
            <p14:sldId id="280"/>
            <p14:sldId id="281"/>
            <p14:sldId id="282"/>
            <p14:sldId id="283"/>
            <p14:sldId id="284"/>
            <p14:sldId id="285"/>
          </p14:sldIdLst>
        </p14:section>
      </p14:section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ome" initials="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835" autoAdjust="0"/>
    <p:restoredTop sz="94660"/>
  </p:normalViewPr>
  <p:slideViewPr>
    <p:cSldViewPr>
      <p:cViewPr varScale="1">
        <p:scale>
          <a:sx n="64" d="100"/>
          <a:sy n="64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78B75-4206-4293-89B6-0872F5C5AF80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01AB38-46F7-477A-A7E2-1CC0FCDEBE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gif"/><Relationship Id="rId4" Type="http://schemas.openxmlformats.org/officeDocument/2006/relationships/image" Target="../media/image39.gi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1-001-Mify-Drevnej-Grets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214950"/>
            <a:ext cx="3419872" cy="142876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Тихомирова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Ксения Александровна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38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642919"/>
            <a:ext cx="8001000" cy="257176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lvl="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"Из белоснежной морской пены я родилась. Куда ни ступаю я, всюду благоухают цветы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Волнами плещется вокруг меня красота.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Дикие звери - львы, волки, пантеры - следуют за мной, как ручные. Я добра и нежна со всеми, кроме тех, кто любит самого себя"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Гера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Артемида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Афродита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4 0.00694 L -0.04271 -0.07616 C -0.05104 -0.09421 -0.06649 -0.11227 -0.08541 -0.12662 C -0.1059 -0.14306 -0.12569 -0.14977 -0.14149 -0.15 L -0.21493 -0.15278 " pathEditMode="relative" rAng="12567408" ptsTypes="FffFF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10" y="-1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71472" y="642919"/>
            <a:ext cx="8001000" cy="27146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lang="ru-RU" sz="2800" dirty="0"/>
              <a:t>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еня называют самым мрачным из богов. Глубоко под землей мое царство. Вход в него там, где заходит солнце. Нет возврата из моего царства. Там текут реки Стикс и Лета. Перевозчик Харон перевозит через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эти реки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души мертвых"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2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Посейдон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755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Аид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29322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Гермес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0017 -0.1162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" y="-17647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642919"/>
            <a:ext cx="8001000" cy="24288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"Я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бог огня 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кузнечного ремесла, родился хилым и болезненным, и Гера в гневе сбросила меня, своего сына, с Олимпа. Так и остался я хромым на всю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жизнь".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Гефест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Арес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Дионис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91 0.01435 L 0.07448 -0.00347 C 0.08907 -0.00648 0.10869 -0.01806 0.12709 -0.03148 C 0.14775 -0.04861 0.16355 -0.06621 0.17257 -0.08125 L 0.21754 -0.15394 " pathEditMode="relative" rAng="-1842756" ptsTypes="FffFF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6" y="-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47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064896" cy="93610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Крылатые выражения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8990" y="1700808"/>
            <a:ext cx="4608513" cy="504055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1.Самовлюбленный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Нарцисс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8991" y="2357707"/>
            <a:ext cx="46085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2.Самовлюблённый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Тюльпан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8991" y="3068960"/>
            <a:ext cx="46085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3.Самовлюблённый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Ландыш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70978" y="2357707"/>
            <a:ext cx="4804537" cy="344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21238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064896" cy="99898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Крылатые выражения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2379850"/>
            <a:ext cx="46085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2.Олимпийское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спокойствие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2996952"/>
            <a:ext cx="417646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3.Тихое спокойствие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46175" y="1799238"/>
            <a:ext cx="405165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1.Райское спокойствие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08369" y="2519341"/>
            <a:ext cx="5127261" cy="341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237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0 -0.09514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064896" cy="10709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91680" y="2564904"/>
            <a:ext cx="6048672" cy="3216357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9552" y="620688"/>
            <a:ext cx="8064896" cy="998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Крылатые выражения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2379850"/>
            <a:ext cx="46085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Костяная нога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2996952"/>
            <a:ext cx="417646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Ахиллесова пята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6175" y="1799238"/>
            <a:ext cx="405165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1.Умная голова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5360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638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539552" y="620688"/>
            <a:ext cx="8064896" cy="998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Крылатые выражения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2379850"/>
            <a:ext cx="46085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Африканский ёж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83768" y="2996952"/>
            <a:ext cx="417646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Персидский кот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2368897"/>
            <a:ext cx="3600400" cy="3606401"/>
          </a:xfrm>
        </p:spPr>
      </p:pic>
      <p:sp>
        <p:nvSpPr>
          <p:cNvPr id="9" name="TextBox 8"/>
          <p:cNvSpPr txBox="1"/>
          <p:nvPr/>
        </p:nvSpPr>
        <p:spPr>
          <a:xfrm>
            <a:off x="2546175" y="1799238"/>
            <a:ext cx="405165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Троянский конь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3278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20688"/>
            <a:ext cx="8064896" cy="998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Крылатые выражения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6175" y="2379850"/>
            <a:ext cx="405165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Сизифов труд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2996952"/>
            <a:ext cx="4176464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Рутинная работа 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" y="2612116"/>
            <a:ext cx="7620000" cy="3524250"/>
          </a:xfrm>
        </p:spPr>
      </p:pic>
      <p:sp>
        <p:nvSpPr>
          <p:cNvPr id="8" name="TextBox 7"/>
          <p:cNvSpPr txBox="1"/>
          <p:nvPr/>
        </p:nvSpPr>
        <p:spPr>
          <a:xfrm>
            <a:off x="2546175" y="1799238"/>
            <a:ext cx="405165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Апрельский субботник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9430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0 -0.0636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064896" cy="79695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древнего мира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1157311" y="1484784"/>
            <a:ext cx="6829377" cy="4608512"/>
          </a:xfrm>
        </p:spPr>
      </p:pic>
    </p:spTree>
    <p:extLst>
      <p:ext uri="{BB962C8B-B14F-4D97-AF65-F5344CB8AC3E}">
        <p14:creationId xmlns:p14="http://schemas.microsoft.com/office/powerpoint/2010/main" xmlns="" val="255753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904898">
            <a:off x="1057299" y="1798265"/>
            <a:ext cx="2174675" cy="16303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20688"/>
            <a:ext cx="8064896" cy="998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Древний Египет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73526" y="1700808"/>
            <a:ext cx="2396947" cy="1658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4400" y="3717032"/>
            <a:ext cx="7315200" cy="24384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489498">
            <a:off x="5871588" y="1774007"/>
            <a:ext cx="2311394" cy="1589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1998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642918"/>
            <a:ext cx="8001056" cy="557216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Миф 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повествование, передающее представления людей о мире, месте человека 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нём,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 богах 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героях.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Мы часто сталкиваемся с мифами в жизни, даже не задумываясь об этом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Мифы поучительны</a:t>
            </a:r>
          </a:p>
          <a:p>
            <a:pPr marL="0" indent="0" algn="just">
              <a:spcBef>
                <a:spcPts val="0"/>
              </a:spcBef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оздавались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народом на протяжении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веков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4576" y="1988840"/>
            <a:ext cx="7714848" cy="3911563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620688"/>
            <a:ext cx="8064896" cy="998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Египетская мифология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8603" y="5150541"/>
            <a:ext cx="816491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 солнца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75094" y="5250567"/>
            <a:ext cx="972795" cy="2923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Бог-творец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47889" y="5150537"/>
            <a:ext cx="792087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 мертвых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5855" y="5050511"/>
            <a:ext cx="1319731" cy="692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 художников и ремесленников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23579" y="5057969"/>
            <a:ext cx="1390670" cy="692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 плодородия и потусторонней жизни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78296" y="5088214"/>
            <a:ext cx="714126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Богиня истины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92422" y="5050512"/>
            <a:ext cx="980761" cy="6924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Богиня любви и радости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76365" y="5065632"/>
            <a:ext cx="912060" cy="4924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 мудрости</a:t>
            </a: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65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20800" y="620688"/>
            <a:ext cx="8064896" cy="998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Египетская мифология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800" y="1650689"/>
            <a:ext cx="8064896" cy="4586623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just"/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5-6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тысячелетия до нашей эры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невозможно соединить в единый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</a:t>
            </a:r>
          </a:p>
          <a:p>
            <a:pPr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 и те же события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изображаются по-разному</a:t>
            </a: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мифы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богах</a:t>
            </a:r>
          </a:p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32124" y="3023967"/>
            <a:ext cx="2059766" cy="2989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83039" y="3023967"/>
            <a:ext cx="2232248" cy="2989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757381" y="3796145"/>
            <a:ext cx="2881745" cy="18657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7428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804" y="620688"/>
            <a:ext cx="7992888" cy="93610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Чему учат мифы?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2428868"/>
            <a:ext cx="230425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Благородству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5143512"/>
            <a:ext cx="230425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Доброте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4214818"/>
            <a:ext cx="230425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3286124"/>
            <a:ext cx="2304256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Справедливости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 descr="04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72198" y="1857364"/>
            <a:ext cx="2298318" cy="3857652"/>
          </a:xfrm>
          <a:prstGeom prst="rect">
            <a:avLst/>
          </a:prstGeom>
        </p:spPr>
      </p:pic>
      <p:pic>
        <p:nvPicPr>
          <p:cNvPr id="10" name="Рисунок 9" descr="i (15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5" y="1857364"/>
            <a:ext cx="2618327" cy="385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460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992888" cy="93610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Керинейская лань (3 подвиг Геракла)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4762" y="1883900"/>
            <a:ext cx="3129218" cy="4102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883900"/>
            <a:ext cx="3010783" cy="4102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2106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3" y="620688"/>
            <a:ext cx="8064896" cy="864096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«Звездный» герой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00200"/>
            <a:ext cx="7992888" cy="463711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Созвездие Персея расположено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северном небесном полушарии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7151" y="2129688"/>
            <a:ext cx="7752193" cy="38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5264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Содержимое 4" descr="9ecd61191d1b55c4a2ba0b486793f6fc_i-1003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1071546"/>
            <a:ext cx="3017136" cy="442915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img2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000496" y="1537225"/>
            <a:ext cx="4429156" cy="3320535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6804" y="620688"/>
            <a:ext cx="7992888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Метеоритный поток Персеиды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838395"/>
            <a:ext cx="8028384" cy="444428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838395"/>
            <a:ext cx="1595028" cy="171317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34580" y="1728196"/>
            <a:ext cx="1800225" cy="193357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0181" y="3093748"/>
            <a:ext cx="1800225" cy="19335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67711" y="1835412"/>
            <a:ext cx="1800225" cy="193357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20072" y="1682219"/>
            <a:ext cx="1800225" cy="1933575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45883" y="3661771"/>
            <a:ext cx="1800225" cy="193357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2815" y="3429000"/>
            <a:ext cx="18002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796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0800" y="620688"/>
            <a:ext cx="8064896" cy="561662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горизонтали: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Мифология этой страны не приобрела особой популярности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Богиня охоты и Луны, сестра Аполлона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Этого зверя победил Геракл в первом подвиге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Самовлюбленный юноша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Яркая звезда в созвездии Персея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богиня, жена Зевса</a:t>
            </a:r>
          </a:p>
          <a:p>
            <a:pPr marL="0" indent="0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вертикали: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подвигов совершил Геракл?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было главных богов в Древней Греции?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одолел медузу Горгону?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Священная гора, на которой жили боги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Животное Артемиды, которое забрал Геракл</a:t>
            </a:r>
          </a:p>
          <a:p>
            <a:pPr>
              <a:buAutoNum type="arabicParenR"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Воин, уязвимым местом которого была пятка</a:t>
            </a:r>
            <a:endParaRPr lang="ru-RU" sz="2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93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-7919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4" name="Группа 23"/>
          <p:cNvGrpSpPr/>
          <p:nvPr/>
        </p:nvGrpSpPr>
        <p:grpSpPr>
          <a:xfrm>
            <a:off x="601316" y="1027531"/>
            <a:ext cx="7903864" cy="3988060"/>
            <a:chOff x="587896" y="911738"/>
            <a:chExt cx="8209383" cy="4282550"/>
          </a:xfrm>
          <a:noFill/>
        </p:grpSpPr>
        <p:sp>
          <p:nvSpPr>
            <p:cNvPr id="8" name="Прямоугольник 7"/>
            <p:cNvSpPr/>
            <p:nvPr/>
          </p:nvSpPr>
          <p:spPr>
            <a:xfrm>
              <a:off x="587896" y="911738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87896" y="1343786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87896" y="1775834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587896" y="2207882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87896" y="2639930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87896" y="3056031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87896" y="3454334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87896" y="3886382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87896" y="4330192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87896" y="4762240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1019944" y="1775834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451992" y="1775834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1884040" y="1775834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316088" y="1775834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743378" y="1775834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1451992" y="1343786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1451992" y="911738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1884040" y="2207882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1884040" y="2624909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1884040" y="3039797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1885821" y="3466130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1884040" y="3898178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453773" y="3466130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317869" y="3466130"/>
              <a:ext cx="432048" cy="43204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1451992" y="2624908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317869" y="2624907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736737" y="2624781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3168785" y="2624780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603072" y="2620913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4035120" y="2620912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Прямоугольник 39"/>
            <p:cNvSpPr/>
            <p:nvPr/>
          </p:nvSpPr>
          <p:spPr>
            <a:xfrm>
              <a:off x="4468020" y="2620913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3600833" y="2206023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3603072" y="1792993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603924" y="3035802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3600833" y="3450691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4468020" y="2206022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4468020" y="3039445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4468020" y="3462913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4900068" y="3047745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5340895" y="3047744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772943" y="3046626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6204991" y="3046625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6637039" y="3046624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7069087" y="3046626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6204991" y="2639930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6204991" y="2225041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636542" y="2225040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069087" y="2227812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501135" y="2227812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7933183" y="2227812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8365231" y="2225039"/>
              <a:ext cx="432048" cy="417662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6204991" y="3450691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6204494" y="3865580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6204991" y="4281876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6204494" y="4696765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5772446" y="4281876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6637039" y="4281876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7069087" y="4281876"/>
              <a:ext cx="432048" cy="414889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9" name="Группа 68"/>
          <p:cNvGrpSpPr/>
          <p:nvPr/>
        </p:nvGrpSpPr>
        <p:grpSpPr>
          <a:xfrm>
            <a:off x="601313" y="1044034"/>
            <a:ext cx="421708" cy="3971203"/>
            <a:chOff x="601313" y="1044034"/>
            <a:chExt cx="421708" cy="3971203"/>
          </a:xfrm>
        </p:grpSpPr>
        <p:sp>
          <p:nvSpPr>
            <p:cNvPr id="68" name="TextBox 67"/>
            <p:cNvSpPr txBox="1"/>
            <p:nvPr/>
          </p:nvSpPr>
          <p:spPr>
            <a:xfrm>
              <a:off x="601316" y="1044034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Д</a:t>
              </a:r>
              <a:endParaRPr lang="ru-RU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01316" y="1429869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07052" y="1832207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Е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07051" y="2240034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Н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07050" y="2636884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А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07049" y="3033942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Д</a:t>
              </a:r>
              <a:endParaRPr lang="ru-RU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01315" y="3439276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Ц</a:t>
              </a:r>
              <a:endParaRPr lang="ru-RU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07048" y="3835572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А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601314" y="424392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Т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01313" y="4645905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Ь</a:t>
              </a:r>
            </a:p>
          </p:txBody>
        </p:sp>
      </p:grpSp>
      <p:grpSp>
        <p:nvGrpSpPr>
          <p:cNvPr id="1024" name="Группа 1023"/>
          <p:cNvGrpSpPr/>
          <p:nvPr/>
        </p:nvGrpSpPr>
        <p:grpSpPr>
          <a:xfrm>
            <a:off x="1431039" y="1044034"/>
            <a:ext cx="419899" cy="1166553"/>
            <a:chOff x="1431039" y="1044034"/>
            <a:chExt cx="419899" cy="1166553"/>
          </a:xfrm>
        </p:grpSpPr>
        <p:sp>
          <p:nvSpPr>
            <p:cNvPr id="79" name="TextBox 78"/>
            <p:cNvSpPr txBox="1"/>
            <p:nvPr/>
          </p:nvSpPr>
          <p:spPr>
            <a:xfrm>
              <a:off x="1434969" y="1044034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Т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431039" y="1438917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Р</a:t>
              </a:r>
              <a:endParaRPr lang="ru-RU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434969" y="1841255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И</a:t>
              </a:r>
              <a:endParaRPr lang="ru-RU" dirty="0"/>
            </a:p>
          </p:txBody>
        </p:sp>
      </p:grpSp>
      <p:grpSp>
        <p:nvGrpSpPr>
          <p:cNvPr id="1030" name="Группа 1029"/>
          <p:cNvGrpSpPr/>
          <p:nvPr/>
        </p:nvGrpSpPr>
        <p:grpSpPr>
          <a:xfrm>
            <a:off x="1015070" y="1832207"/>
            <a:ext cx="2083775" cy="378380"/>
            <a:chOff x="1015070" y="1832207"/>
            <a:chExt cx="2083775" cy="378380"/>
          </a:xfrm>
        </p:grpSpPr>
        <p:sp>
          <p:nvSpPr>
            <p:cNvPr id="82" name="TextBox 81"/>
            <p:cNvSpPr txBox="1"/>
            <p:nvPr/>
          </p:nvSpPr>
          <p:spPr>
            <a:xfrm>
              <a:off x="1015070" y="1841255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Г</a:t>
              </a:r>
              <a:endParaRPr lang="ru-RU" dirty="0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266907" y="1832207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Е</a:t>
              </a:r>
              <a:endParaRPr lang="ru-RU" dirty="0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2682876" y="1832207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Т</a:t>
              </a:r>
            </a:p>
          </p:txBody>
        </p:sp>
      </p:grpSp>
      <p:grpSp>
        <p:nvGrpSpPr>
          <p:cNvPr id="1025" name="Группа 1024"/>
          <p:cNvGrpSpPr/>
          <p:nvPr/>
        </p:nvGrpSpPr>
        <p:grpSpPr>
          <a:xfrm>
            <a:off x="1847007" y="1832207"/>
            <a:ext cx="419900" cy="2367754"/>
            <a:chOff x="1847007" y="1832207"/>
            <a:chExt cx="419900" cy="2367754"/>
          </a:xfrm>
        </p:grpSpPr>
        <p:sp>
          <p:nvSpPr>
            <p:cNvPr id="83" name="TextBox 82"/>
            <p:cNvSpPr txBox="1"/>
            <p:nvPr/>
          </p:nvSpPr>
          <p:spPr>
            <a:xfrm>
              <a:off x="1847007" y="1832207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</a:t>
              </a:r>
              <a:endParaRPr lang="ru-RU" dirty="0"/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850938" y="226161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Е</a:t>
              </a:r>
              <a:endParaRPr lang="ru-RU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850938" y="265261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Р</a:t>
              </a:r>
              <a:endParaRPr lang="ru-RU" dirty="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1850938" y="304885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С</a:t>
              </a:r>
              <a:endParaRPr lang="ru-RU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850938" y="342620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Е</a:t>
              </a:r>
              <a:endParaRPr lang="ru-RU" dirty="0"/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850938" y="3830629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Й</a:t>
              </a:r>
            </a:p>
          </p:txBody>
        </p:sp>
      </p:grpSp>
      <p:grpSp>
        <p:nvGrpSpPr>
          <p:cNvPr id="1031" name="Группа 1030"/>
          <p:cNvGrpSpPr/>
          <p:nvPr/>
        </p:nvGrpSpPr>
        <p:grpSpPr>
          <a:xfrm>
            <a:off x="1431038" y="2631288"/>
            <a:ext cx="2906000" cy="384325"/>
            <a:chOff x="1431038" y="2631288"/>
            <a:chExt cx="2906000" cy="384325"/>
          </a:xfrm>
        </p:grpSpPr>
        <p:sp>
          <p:nvSpPr>
            <p:cNvPr id="91" name="TextBox 90"/>
            <p:cNvSpPr txBox="1"/>
            <p:nvPr/>
          </p:nvSpPr>
          <p:spPr>
            <a:xfrm>
              <a:off x="1431038" y="263128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А</a:t>
              </a: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2266907" y="263128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Т</a:t>
              </a: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678118" y="264628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Е</a:t>
              </a:r>
              <a:endParaRPr lang="ru-RU" dirty="0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086154" y="264015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М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3921069" y="264015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Д</a:t>
              </a:r>
            </a:p>
          </p:txBody>
        </p:sp>
      </p:grpSp>
      <p:grpSp>
        <p:nvGrpSpPr>
          <p:cNvPr id="1032" name="Группа 1031"/>
          <p:cNvGrpSpPr/>
          <p:nvPr/>
        </p:nvGrpSpPr>
        <p:grpSpPr>
          <a:xfrm>
            <a:off x="1431037" y="3420301"/>
            <a:ext cx="1251839" cy="375024"/>
            <a:chOff x="1431037" y="3420301"/>
            <a:chExt cx="1251839" cy="375024"/>
          </a:xfrm>
        </p:grpSpPr>
        <p:sp>
          <p:nvSpPr>
            <p:cNvPr id="98" name="TextBox 97"/>
            <p:cNvSpPr txBox="1"/>
            <p:nvPr/>
          </p:nvSpPr>
          <p:spPr>
            <a:xfrm>
              <a:off x="1431037" y="342030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Л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266907" y="3425993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В</a:t>
              </a:r>
              <a:endParaRPr lang="ru-RU" dirty="0"/>
            </a:p>
          </p:txBody>
        </p:sp>
      </p:grpSp>
      <p:grpSp>
        <p:nvGrpSpPr>
          <p:cNvPr id="1027" name="Группа 1026"/>
          <p:cNvGrpSpPr/>
          <p:nvPr/>
        </p:nvGrpSpPr>
        <p:grpSpPr>
          <a:xfrm>
            <a:off x="3502122" y="1863814"/>
            <a:ext cx="418947" cy="1897411"/>
            <a:chOff x="3502122" y="1863814"/>
            <a:chExt cx="418947" cy="1897411"/>
          </a:xfrm>
        </p:grpSpPr>
        <p:sp>
          <p:nvSpPr>
            <p:cNvPr id="95" name="TextBox 94"/>
            <p:cNvSpPr txBox="1"/>
            <p:nvPr/>
          </p:nvSpPr>
          <p:spPr>
            <a:xfrm>
              <a:off x="3505100" y="264015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И</a:t>
              </a:r>
              <a:endParaRPr lang="ru-RU" dirty="0"/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3505100" y="1863814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О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502123" y="2232813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Л</a:t>
              </a: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502122" y="3023243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М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3505099" y="3391893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П</a:t>
              </a:r>
              <a:endParaRPr lang="ru-RU" dirty="0"/>
            </a:p>
          </p:txBody>
        </p:sp>
      </p:grpSp>
      <p:grpSp>
        <p:nvGrpSpPr>
          <p:cNvPr id="1028" name="Группа 1027"/>
          <p:cNvGrpSpPr/>
          <p:nvPr/>
        </p:nvGrpSpPr>
        <p:grpSpPr>
          <a:xfrm>
            <a:off x="4322758" y="2240034"/>
            <a:ext cx="438474" cy="1524308"/>
            <a:chOff x="4322758" y="2240034"/>
            <a:chExt cx="438474" cy="1524308"/>
          </a:xfrm>
        </p:grpSpPr>
        <p:sp>
          <p:nvSpPr>
            <p:cNvPr id="97" name="TextBox 96"/>
            <p:cNvSpPr txBox="1"/>
            <p:nvPr/>
          </p:nvSpPr>
          <p:spPr>
            <a:xfrm>
              <a:off x="4322758" y="264015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А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345263" y="2240034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Л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336218" y="3039222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Н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4345263" y="3395010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Ь</a:t>
              </a:r>
            </a:p>
          </p:txBody>
        </p:sp>
      </p:grpSp>
      <p:grpSp>
        <p:nvGrpSpPr>
          <p:cNvPr id="1033" name="Группа 1032"/>
          <p:cNvGrpSpPr/>
          <p:nvPr/>
        </p:nvGrpSpPr>
        <p:grpSpPr>
          <a:xfrm>
            <a:off x="4761459" y="3023243"/>
            <a:ext cx="2495814" cy="385311"/>
            <a:chOff x="4761459" y="3023243"/>
            <a:chExt cx="2495814" cy="385311"/>
          </a:xfrm>
        </p:grpSpPr>
        <p:sp>
          <p:nvSpPr>
            <p:cNvPr id="107" name="TextBox 106"/>
            <p:cNvSpPr txBox="1"/>
            <p:nvPr/>
          </p:nvSpPr>
          <p:spPr>
            <a:xfrm>
              <a:off x="4761459" y="3023243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А</a:t>
              </a: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5177428" y="3032640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Р</a:t>
              </a:r>
              <a:endParaRPr lang="ru-RU" dirty="0"/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5593397" y="3023243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Ц</a:t>
              </a:r>
              <a:endParaRPr lang="ru-RU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425335" y="3025757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С</a:t>
              </a:r>
              <a:endParaRPr lang="ru-RU" dirty="0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841304" y="3039222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С</a:t>
              </a:r>
              <a:endParaRPr lang="ru-RU" dirty="0"/>
            </a:p>
          </p:txBody>
        </p:sp>
      </p:grpSp>
      <p:grpSp>
        <p:nvGrpSpPr>
          <p:cNvPr id="1034" name="Группа 1033"/>
          <p:cNvGrpSpPr/>
          <p:nvPr/>
        </p:nvGrpSpPr>
        <p:grpSpPr>
          <a:xfrm>
            <a:off x="6424856" y="2249840"/>
            <a:ext cx="2080324" cy="387043"/>
            <a:chOff x="6424856" y="2249840"/>
            <a:chExt cx="2080324" cy="387043"/>
          </a:xfrm>
        </p:grpSpPr>
        <p:sp>
          <p:nvSpPr>
            <p:cNvPr id="115" name="TextBox 114"/>
            <p:cNvSpPr txBox="1"/>
            <p:nvPr/>
          </p:nvSpPr>
          <p:spPr>
            <a:xfrm>
              <a:off x="6424856" y="226755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Л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841304" y="226755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Г</a:t>
              </a:r>
              <a:endParaRPr lang="ru-RU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7257273" y="2259037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</a:t>
              </a:r>
              <a:endParaRPr lang="ru-RU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7673242" y="2256735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Л</a:t>
              </a:r>
              <a:endParaRPr lang="ru-RU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8089211" y="2249840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Ь</a:t>
              </a:r>
              <a:endParaRPr lang="ru-RU" dirty="0"/>
            </a:p>
          </p:txBody>
        </p:sp>
      </p:grpSp>
      <p:grpSp>
        <p:nvGrpSpPr>
          <p:cNvPr id="1029" name="Группа 1028"/>
          <p:cNvGrpSpPr/>
          <p:nvPr/>
        </p:nvGrpSpPr>
        <p:grpSpPr>
          <a:xfrm>
            <a:off x="6008886" y="2252771"/>
            <a:ext cx="430265" cy="2668841"/>
            <a:chOff x="6008886" y="2252771"/>
            <a:chExt cx="430265" cy="2668841"/>
          </a:xfrm>
        </p:grpSpPr>
        <p:sp>
          <p:nvSpPr>
            <p:cNvPr id="110" name="TextBox 109"/>
            <p:cNvSpPr txBox="1"/>
            <p:nvPr/>
          </p:nvSpPr>
          <p:spPr>
            <a:xfrm>
              <a:off x="6009366" y="3014047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И</a:t>
              </a:r>
              <a:endParaRPr lang="ru-RU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008887" y="225277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А</a:t>
              </a: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6009366" y="2636200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Х</a:t>
              </a:r>
              <a:endParaRPr lang="ru-RU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6008886" y="342108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Л</a:t>
              </a:r>
              <a:endParaRPr lang="ru-RU" dirty="0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6009366" y="3795279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Л</a:t>
              </a:r>
              <a:endParaRPr lang="ru-RU" dirty="0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6023182" y="416461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Е</a:t>
              </a: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023182" y="4552280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С</a:t>
              </a:r>
            </a:p>
          </p:txBody>
        </p:sp>
      </p:grpSp>
      <p:grpSp>
        <p:nvGrpSpPr>
          <p:cNvPr id="1035" name="Группа 1034"/>
          <p:cNvGrpSpPr/>
          <p:nvPr/>
        </p:nvGrpSpPr>
        <p:grpSpPr>
          <a:xfrm>
            <a:off x="5607213" y="4164611"/>
            <a:ext cx="1650060" cy="379155"/>
            <a:chOff x="5607213" y="4164611"/>
            <a:chExt cx="1650060" cy="379155"/>
          </a:xfrm>
        </p:grpSpPr>
        <p:sp>
          <p:nvSpPr>
            <p:cNvPr id="125" name="TextBox 124"/>
            <p:cNvSpPr txBox="1"/>
            <p:nvPr/>
          </p:nvSpPr>
          <p:spPr>
            <a:xfrm>
              <a:off x="5607213" y="4174434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Г</a:t>
              </a: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6425335" y="4172318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Р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6841304" y="4164611"/>
              <a:ext cx="4159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dirty="0"/>
                <a:t>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9967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992888" cy="93610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2048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7190" y="1772816"/>
            <a:ext cx="6192115" cy="1448002"/>
          </a:xfrm>
        </p:spPr>
      </p:pic>
      <p:sp>
        <p:nvSpPr>
          <p:cNvPr id="9" name="TextBox 8"/>
          <p:cNvSpPr txBox="1"/>
          <p:nvPr/>
        </p:nvSpPr>
        <p:spPr>
          <a:xfrm>
            <a:off x="539552" y="3573016"/>
            <a:ext cx="7992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АПОЛЛОН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002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42918"/>
            <a:ext cx="8001056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возникли мифы?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Содержимое 12" descr="i (5).jpg"/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00364" y="3857628"/>
            <a:ext cx="3133150" cy="2333618"/>
          </a:xfrm>
        </p:spPr>
      </p:pic>
      <p:sp>
        <p:nvSpPr>
          <p:cNvPr id="14" name="TextBox 13"/>
          <p:cNvSpPr txBox="1"/>
          <p:nvPr/>
        </p:nvSpPr>
        <p:spPr>
          <a:xfrm>
            <a:off x="3807411" y="521495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spc="1300" dirty="0" smtClean="0">
                <a:solidFill>
                  <a:schemeClr val="bg1"/>
                </a:solidFill>
                <a:latin typeface="Segoe Print" pitchFamily="2" charset="0"/>
                <a:cs typeface="Times New Roman" pitchFamily="18" charset="0"/>
              </a:rPr>
              <a:t>Миф</a:t>
            </a:r>
            <a:endParaRPr lang="ru-RU" sz="3200" spc="1300" dirty="0">
              <a:solidFill>
                <a:schemeClr val="bg1"/>
              </a:solidFill>
              <a:latin typeface="Segoe Print" pitchFamily="2" charset="0"/>
              <a:cs typeface="Times New Roman" pitchFamily="18" charset="0"/>
            </a:endParaRPr>
          </a:p>
        </p:txBody>
      </p:sp>
      <p:grpSp>
        <p:nvGrpSpPr>
          <p:cNvPr id="24" name="Группа 23"/>
          <p:cNvGrpSpPr/>
          <p:nvPr/>
        </p:nvGrpSpPr>
        <p:grpSpPr>
          <a:xfrm rot="579128">
            <a:off x="1080384" y="4441811"/>
            <a:ext cx="1950298" cy="1122329"/>
            <a:chOff x="960278" y="4567267"/>
            <a:chExt cx="1950298" cy="1122329"/>
          </a:xfrm>
        </p:grpSpPr>
        <p:sp>
          <p:nvSpPr>
            <p:cNvPr id="15" name="Стрелка вправо 14"/>
            <p:cNvSpPr/>
            <p:nvPr/>
          </p:nvSpPr>
          <p:spPr>
            <a:xfrm rot="20800778">
              <a:off x="960278" y="4567267"/>
              <a:ext cx="1950298" cy="11223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TextBox 15"/>
            <p:cNvSpPr txBox="1"/>
            <p:nvPr/>
          </p:nvSpPr>
          <p:spPr>
            <a:xfrm rot="20805902">
              <a:off x="1043323" y="4840122"/>
              <a:ext cx="17859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Правда</a:t>
              </a:r>
              <a:endParaRPr lang="ru-RU" sz="3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 rot="20696159">
            <a:off x="6173465" y="4419860"/>
            <a:ext cx="1950298" cy="1122329"/>
            <a:chOff x="6127828" y="4564675"/>
            <a:chExt cx="1950298" cy="1122329"/>
          </a:xfrm>
        </p:grpSpPr>
        <p:sp>
          <p:nvSpPr>
            <p:cNvPr id="17" name="Стрелка вправо 16"/>
            <p:cNvSpPr/>
            <p:nvPr/>
          </p:nvSpPr>
          <p:spPr>
            <a:xfrm rot="11900801">
              <a:off x="6127828" y="4564675"/>
              <a:ext cx="1950298" cy="11223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TextBox 17"/>
            <p:cNvSpPr txBox="1"/>
            <p:nvPr/>
          </p:nvSpPr>
          <p:spPr>
            <a:xfrm rot="1058617">
              <a:off x="6385295" y="4862555"/>
              <a:ext cx="16465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Вымысел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 rot="20147308">
            <a:off x="1473977" y="2826150"/>
            <a:ext cx="1950298" cy="1684144"/>
            <a:chOff x="1687980" y="2195650"/>
            <a:chExt cx="1950298" cy="1684144"/>
          </a:xfrm>
        </p:grpSpPr>
        <p:sp>
          <p:nvSpPr>
            <p:cNvPr id="19" name="Стрелка вправо 18"/>
            <p:cNvSpPr/>
            <p:nvPr/>
          </p:nvSpPr>
          <p:spPr>
            <a:xfrm rot="2636946">
              <a:off x="1687980" y="2519861"/>
              <a:ext cx="1950298" cy="11223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TextBox 20"/>
            <p:cNvSpPr txBox="1"/>
            <p:nvPr/>
          </p:nvSpPr>
          <p:spPr>
            <a:xfrm rot="2714388">
              <a:off x="1858839" y="2776112"/>
              <a:ext cx="16841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Хорошее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 rot="1468983">
            <a:off x="6140114" y="2716622"/>
            <a:ext cx="1122329" cy="1950298"/>
            <a:chOff x="5622791" y="2139779"/>
            <a:chExt cx="1122329" cy="1950298"/>
          </a:xfrm>
        </p:grpSpPr>
        <p:sp>
          <p:nvSpPr>
            <p:cNvPr id="20" name="Стрелка вправо 19"/>
            <p:cNvSpPr/>
            <p:nvPr/>
          </p:nvSpPr>
          <p:spPr>
            <a:xfrm rot="7973061">
              <a:off x="5208807" y="2553763"/>
              <a:ext cx="1950298" cy="11223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TextBox 21"/>
            <p:cNvSpPr txBox="1"/>
            <p:nvPr/>
          </p:nvSpPr>
          <p:spPr>
            <a:xfrm rot="18770665">
              <a:off x="5678227" y="2654627"/>
              <a:ext cx="142876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Плохое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1" name="Группа 30"/>
          <p:cNvGrpSpPr/>
          <p:nvPr/>
        </p:nvGrpSpPr>
        <p:grpSpPr>
          <a:xfrm>
            <a:off x="2617941" y="2375506"/>
            <a:ext cx="1950298" cy="1122329"/>
            <a:chOff x="2617941" y="2375506"/>
            <a:chExt cx="1950298" cy="1122329"/>
          </a:xfrm>
        </p:grpSpPr>
        <p:sp>
          <p:nvSpPr>
            <p:cNvPr id="27" name="Стрелка вправо 26"/>
            <p:cNvSpPr/>
            <p:nvPr/>
          </p:nvSpPr>
          <p:spPr>
            <a:xfrm rot="2620800">
              <a:off x="2617941" y="2375506"/>
              <a:ext cx="1950298" cy="11223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 rot="2683388">
              <a:off x="2794815" y="2552366"/>
              <a:ext cx="13307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Добро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2" name="Группа 31"/>
          <p:cNvGrpSpPr/>
          <p:nvPr/>
        </p:nvGrpSpPr>
        <p:grpSpPr>
          <a:xfrm>
            <a:off x="5014075" y="1907266"/>
            <a:ext cx="1122329" cy="1950298"/>
            <a:chOff x="5014075" y="1907266"/>
            <a:chExt cx="1122329" cy="1950298"/>
          </a:xfrm>
        </p:grpSpPr>
        <p:sp>
          <p:nvSpPr>
            <p:cNvPr id="28" name="Стрелка вправо 27"/>
            <p:cNvSpPr/>
            <p:nvPr/>
          </p:nvSpPr>
          <p:spPr>
            <a:xfrm rot="7971904">
              <a:off x="4600091" y="2321250"/>
              <a:ext cx="1950298" cy="1122329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TextBox 29"/>
            <p:cNvSpPr txBox="1"/>
            <p:nvPr/>
          </p:nvSpPr>
          <p:spPr>
            <a:xfrm rot="18851408">
              <a:off x="5226277" y="2409556"/>
              <a:ext cx="116350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800" dirty="0" smtClean="0">
                  <a:latin typeface="Times New Roman" pitchFamily="18" charset="0"/>
                  <a:cs typeface="Times New Roman" pitchFamily="18" charset="0"/>
                </a:rPr>
                <a:t>Зло</a:t>
              </a:r>
              <a:endParaRPr lang="ru-RU" sz="28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992888" cy="93610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99346" y="1700808"/>
            <a:ext cx="2307804" cy="2348292"/>
          </a:xfrm>
        </p:spPr>
      </p:pic>
      <p:sp>
        <p:nvSpPr>
          <p:cNvPr id="6" name="TextBox 5"/>
          <p:cNvSpPr txBox="1"/>
          <p:nvPr/>
        </p:nvSpPr>
        <p:spPr>
          <a:xfrm>
            <a:off x="539552" y="4509120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ДАНАЯ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6469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875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92888" cy="100811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Ребусы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4855" y="1700808"/>
            <a:ext cx="7056785" cy="2559927"/>
          </a:xfrm>
        </p:spPr>
      </p:pic>
      <p:sp>
        <p:nvSpPr>
          <p:cNvPr id="6" name="TextBox 5"/>
          <p:cNvSpPr txBox="1"/>
          <p:nvPr/>
        </p:nvSpPr>
        <p:spPr>
          <a:xfrm>
            <a:off x="539552" y="4509120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ПОСЕЙДОН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82774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001056" cy="107157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Главные боги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88796_zevs-bog-foto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3143240" y="2714620"/>
            <a:ext cx="2357454" cy="3469846"/>
          </a:xfr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6" name="Рисунок 5" descr="i (9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4348" y="2714620"/>
            <a:ext cx="2314575" cy="3471860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pic>
        <p:nvPicPr>
          <p:cNvPr id="7" name="Рисунок 6" descr="i (7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43570" y="2714620"/>
            <a:ext cx="2762250" cy="3509964"/>
          </a:xfrm>
          <a:prstGeom prst="rect">
            <a:avLst/>
          </a:prstGeom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714348" y="2071678"/>
            <a:ext cx="235745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ПОСЕЙДОН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43240" y="2071678"/>
            <a:ext cx="235745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ЗЕВС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43570" y="2071678"/>
            <a:ext cx="2786082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АИД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001056" cy="1000124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Боги Древней Греции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i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000372"/>
            <a:ext cx="1752600" cy="3071834"/>
          </a:xfrm>
          <a:prstGeom prst="rect">
            <a:avLst/>
          </a:prstGeom>
        </p:spPr>
      </p:pic>
      <p:pic>
        <p:nvPicPr>
          <p:cNvPr id="7" name="Рисунок 6" descr="i (1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0" y="3000372"/>
            <a:ext cx="1743075" cy="3119437"/>
          </a:xfrm>
          <a:prstGeom prst="rect">
            <a:avLst/>
          </a:prstGeom>
        </p:spPr>
      </p:pic>
      <p:pic>
        <p:nvPicPr>
          <p:cNvPr id="8" name="Рисунок 7" descr="840360_record-3586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388" y="3000371"/>
            <a:ext cx="1785950" cy="3122973"/>
          </a:xfrm>
          <a:prstGeom prst="rect">
            <a:avLst/>
          </a:prstGeom>
        </p:spPr>
      </p:pic>
      <p:pic>
        <p:nvPicPr>
          <p:cNvPr id="10" name="Содержимое 9" descr="375134_ares-bog-kartinka.jpg"/>
          <p:cNvPicPr>
            <a:picLocks noGrp="1" noChangeAspect="1"/>
          </p:cNvPicPr>
          <p:nvPr>
            <p:ph idx="1"/>
          </p:nvPr>
        </p:nvPicPr>
        <p:blipFill>
          <a:blip r:embed="rId6" cstate="email"/>
          <a:stretch>
            <a:fillRect/>
          </a:stretch>
        </p:blipFill>
        <p:spPr>
          <a:xfrm>
            <a:off x="714348" y="3000372"/>
            <a:ext cx="1857388" cy="3100795"/>
          </a:xfrm>
        </p:spPr>
      </p:pic>
      <p:sp>
        <p:nvSpPr>
          <p:cNvPr id="11" name="TextBox 10"/>
          <p:cNvSpPr txBox="1"/>
          <p:nvPr/>
        </p:nvSpPr>
        <p:spPr>
          <a:xfrm>
            <a:off x="714348" y="2357430"/>
            <a:ext cx="17859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АРЕС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43174" y="2357430"/>
            <a:ext cx="17859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ГЕФЕСТ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2357430"/>
            <a:ext cx="17859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АПОЛЛОН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00826" y="2357430"/>
            <a:ext cx="178595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ДИОНИС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001056" cy="1143000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Богини Древней Греции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42291_risunok-bogini-demetry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3214686"/>
            <a:ext cx="1638300" cy="2990850"/>
          </a:xfrm>
        </p:spPr>
      </p:pic>
      <p:pic>
        <p:nvPicPr>
          <p:cNvPr id="6" name="Рисунок 5" descr="1940575_gera-bog-che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0232" y="3214686"/>
            <a:ext cx="1657350" cy="2990852"/>
          </a:xfrm>
          <a:prstGeom prst="rect">
            <a:avLst/>
          </a:prstGeom>
        </p:spPr>
      </p:pic>
      <p:pic>
        <p:nvPicPr>
          <p:cNvPr id="7" name="Рисунок 6" descr="i (10)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643306" y="3214686"/>
            <a:ext cx="1781175" cy="2971800"/>
          </a:xfrm>
          <a:prstGeom prst="rect">
            <a:avLst/>
          </a:prstGeom>
        </p:spPr>
      </p:pic>
      <p:pic>
        <p:nvPicPr>
          <p:cNvPr id="8" name="Рисунок 7" descr="214482_kak-vyglyadit-boginya-afin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05296" y="3214686"/>
            <a:ext cx="1628775" cy="2960751"/>
          </a:xfrm>
          <a:prstGeom prst="rect">
            <a:avLst/>
          </a:prstGeom>
        </p:spPr>
      </p:pic>
      <p:pic>
        <p:nvPicPr>
          <p:cNvPr id="9" name="Рисунок 8" descr="афина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00892" y="3214686"/>
            <a:ext cx="1626002" cy="29765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00034" y="2714620"/>
            <a:ext cx="8072494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ДЕМЕТРА        ГЕРА             АРТЕМИДА      АФРОДИТА    АФИНА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571472" y="642919"/>
            <a:ext cx="8001000" cy="3143272"/>
          </a:xfr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"Ударю я трезубцем - и поднимается на море страшная буря, вздымаются огромные волны, которые бросают на скалы корабли, как легкие скорлупки. Отложу я трезубец - и утихают волны, спокойна бескрайняя гладь моря, а я на колеснице, запряженной златогривыми конями, спускаюсь на дно моря в великолепный дворец"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722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Посейдон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Гефест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Зевс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99 -0.01366 L 0.14167 0.00949 C 0.154 0.01458 0.17205 0.01597 0.19028 0.01273 C 0.21094 0.00903 0.22726 0.00185 0.23803 -0.00718 L 0.29098 -0.05 " pathEditMode="fixed" rAng="-445751" ptsTypes="FffFF">
                                      <p:cBhvr>
                                        <p:cTn id="12" dur="20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8" y="3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99 -0.01366 L 0.14167 0.00949 C 0.154 0.01458 0.17205 0.01597 0.19028 0.01273 C 0.21094 0.00903 0.22726 0.00185 0.23803 -0.00718 L 0.29098 -0.05 " pathEditMode="fixed" rAng="-445751" ptsTypes="FffFF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08" y="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642919"/>
            <a:ext cx="8001000" cy="30003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Я сильнейший из всех богов. Бури и грозы, ветры и дожди, молнии и гром - все это происходит по моей воле. Горе тому, кто нарушит порядок, установленный мною на земле. Взмахну рукой - и поражу клятвопреступника пламенной молнией"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Аид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Зевс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4643446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Арес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-0.00017 -0.105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5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0005-006-Drevnij-mi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642919"/>
            <a:ext cx="8001000" cy="21431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lvl="0" algn="just"/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"Когда я, блистая красотой, в пышном наряде вхожу в пиршественный зал, все боги встают и склоняются перед женой громовержца Зевса". </a:t>
            </a:r>
            <a:endParaRPr kumimoji="0" lang="ru-RU" sz="3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3857628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А) Афина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3857628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Деметра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29322" y="3857628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Гера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8794" y="4786322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Г) Артемида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43438" y="4786322"/>
            <a:ext cx="2000264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 Афродита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7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111 -0.00717 L -0.10729 -0.05347 C -0.11684 -0.06458 -0.13194 -0.07592 -0.1493 -0.08333 C -0.16875 -0.09328 -0.18507 -0.09652 -0.19722 -0.09675 L -0.25625 -0.09745 " pathEditMode="relative" rAng="11948303" ptsTypes="FffFF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40" y="-61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678</Words>
  <Application>Microsoft Office PowerPoint</Application>
  <PresentationFormat>Экран (4:3)</PresentationFormat>
  <Paragraphs>176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Как возникли мифы?</vt:lpstr>
      <vt:lpstr>Главные боги</vt:lpstr>
      <vt:lpstr>Боги Древней Греции</vt:lpstr>
      <vt:lpstr>Богини Древней Греции</vt:lpstr>
      <vt:lpstr>Слайд 7</vt:lpstr>
      <vt:lpstr>Слайд 8</vt:lpstr>
      <vt:lpstr>Слайд 9</vt:lpstr>
      <vt:lpstr>Слайд 10</vt:lpstr>
      <vt:lpstr>Слайд 11</vt:lpstr>
      <vt:lpstr>Слайд 12</vt:lpstr>
      <vt:lpstr>Крылатые выражения</vt:lpstr>
      <vt:lpstr>Крылатые выражения</vt:lpstr>
      <vt:lpstr>Слайд 15</vt:lpstr>
      <vt:lpstr>Слайд 16</vt:lpstr>
      <vt:lpstr>Слайд 17</vt:lpstr>
      <vt:lpstr>Карта древнего мира</vt:lpstr>
      <vt:lpstr>Слайд 19</vt:lpstr>
      <vt:lpstr>Слайд 20</vt:lpstr>
      <vt:lpstr>Слайд 21</vt:lpstr>
      <vt:lpstr>Чему учат мифы?</vt:lpstr>
      <vt:lpstr>Керинейская лань (3 подвиг Геракла)</vt:lpstr>
      <vt:lpstr>«Звездный» герой</vt:lpstr>
      <vt:lpstr>Слайд 25</vt:lpstr>
      <vt:lpstr>Метеоритный поток Персеиды</vt:lpstr>
      <vt:lpstr>Слайд 27</vt:lpstr>
      <vt:lpstr>Слайд 28</vt:lpstr>
      <vt:lpstr>Ребусы</vt:lpstr>
      <vt:lpstr>Ребусы</vt:lpstr>
      <vt:lpstr>Ребусы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60</cp:revision>
  <dcterms:created xsi:type="dcterms:W3CDTF">2017-03-09T13:49:14Z</dcterms:created>
  <dcterms:modified xsi:type="dcterms:W3CDTF">2023-02-03T13:54:16Z</dcterms:modified>
</cp:coreProperties>
</file>