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256" r:id="rId2"/>
    <p:sldId id="269" r:id="rId3"/>
    <p:sldId id="257" r:id="rId4"/>
    <p:sldId id="270" r:id="rId5"/>
    <p:sldId id="258" r:id="rId6"/>
    <p:sldId id="271" r:id="rId7"/>
    <p:sldId id="259" r:id="rId8"/>
    <p:sldId id="273" r:id="rId9"/>
    <p:sldId id="260" r:id="rId10"/>
    <p:sldId id="261" r:id="rId11"/>
    <p:sldId id="264" r:id="rId12"/>
    <p:sldId id="265" r:id="rId13"/>
    <p:sldId id="266" r:id="rId14"/>
    <p:sldId id="267" r:id="rId15"/>
    <p:sldId id="275" r:id="rId16"/>
    <p:sldId id="276" r:id="rId17"/>
    <p:sldId id="268" r:id="rId1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Book Antiqua"/>
        <a:ea typeface="Book Antiqua"/>
        <a:cs typeface="Book Antiqua"/>
        <a:sym typeface="Book Antiqu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Book Antiqua"/>
          <a:ea typeface="Book Antiqua"/>
          <a:cs typeface="Book Antiqu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93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9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102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Текст заголовка</a:t>
            </a:r>
          </a:p>
        </p:txBody>
      </p:sp>
      <p:sp>
        <p:nvSpPr>
          <p:cNvPr id="3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Текст заголовка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430260" y="6404292"/>
            <a:ext cx="256541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Lucida Sans"/>
          <a:ea typeface="Lucida Sans"/>
          <a:cs typeface="Lucida Sans"/>
          <a:sym typeface="Lucida Sans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Book Antiqua"/>
          <a:ea typeface="Book Antiqua"/>
          <a:cs typeface="Book Antiqua"/>
          <a:sym typeface="Book Antiqu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Book Antiqu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gif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9" Type="http://schemas.openxmlformats.org/officeDocument/2006/relationships/image" Target="../media/image3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14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Рисунок 8" descr="Рисунок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27" y="0"/>
            <a:ext cx="9122673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Заголовок 1"/>
          <p:cNvSpPr txBox="1">
            <a:spLocks noGrp="1"/>
          </p:cNvSpPr>
          <p:nvPr>
            <p:ph type="ctrTitle"/>
          </p:nvPr>
        </p:nvSpPr>
        <p:spPr>
          <a:xfrm>
            <a:off x="925646" y="553930"/>
            <a:ext cx="8143933" cy="1285885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758951">
              <a:defRPr sz="2241" b="1">
                <a:latin typeface="Book Antiqua"/>
                <a:ea typeface="Book Antiqua"/>
                <a:cs typeface="Book Antiqua"/>
                <a:sym typeface="Book Antiqua"/>
              </a:defRPr>
            </a:pPr>
            <a:r>
              <a:rPr dirty="0" smtClean="0"/>
              <a:t>К</a:t>
            </a:r>
            <a:r>
              <a:rPr lang="ru-RU" dirty="0" err="1" smtClean="0"/>
              <a:t>онспект</a:t>
            </a:r>
            <a:r>
              <a:rPr lang="ru-RU" dirty="0" smtClean="0"/>
              <a:t> занятия</a:t>
            </a:r>
            <a:r>
              <a:rPr dirty="0" smtClean="0"/>
              <a:t> </a:t>
            </a:r>
            <a:r>
              <a:rPr lang="ru-RU" dirty="0" smtClean="0"/>
              <a:t>в</a:t>
            </a:r>
            <a:r>
              <a:rPr dirty="0" smtClean="0"/>
              <a:t> </a:t>
            </a:r>
            <a:r>
              <a:rPr lang="ru-RU" dirty="0" smtClean="0"/>
              <a:t>подготовительной</a:t>
            </a:r>
            <a:r>
              <a:rPr dirty="0" smtClean="0"/>
              <a:t> </a:t>
            </a:r>
            <a:r>
              <a:rPr lang="ru-RU" dirty="0" smtClean="0"/>
              <a:t>группе</a:t>
            </a:r>
            <a:r>
              <a:rPr lang="ru-RU" dirty="0"/>
              <a:t>.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dirty="0" smtClean="0"/>
              <a:t>ФЭМП</a:t>
            </a:r>
            <a:r>
              <a:rPr lang="ru-RU" dirty="0" smtClean="0"/>
              <a:t> (повторение)</a:t>
            </a:r>
            <a:r>
              <a:rPr sz="2075" dirty="0"/>
              <a:t/>
            </a:r>
            <a:br>
              <a:rPr sz="2075" dirty="0"/>
            </a:br>
            <a:r>
              <a:rPr sz="2075" dirty="0" smtClean="0"/>
              <a:t>«</a:t>
            </a:r>
            <a:r>
              <a:rPr lang="ru-RU" sz="2656" dirty="0" smtClean="0"/>
              <a:t>Игра-путешествие в страну</a:t>
            </a:r>
            <a:r>
              <a:rPr sz="2656" dirty="0" smtClean="0"/>
              <a:t> </a:t>
            </a:r>
            <a:r>
              <a:rPr sz="2656" dirty="0" err="1" smtClean="0"/>
              <a:t>Смешарик</a:t>
            </a:r>
            <a:r>
              <a:rPr lang="ru-RU" sz="2656" dirty="0" err="1" smtClean="0"/>
              <a:t>ов</a:t>
            </a:r>
            <a:r>
              <a:rPr sz="2075" dirty="0" smtClean="0"/>
              <a:t>»</a:t>
            </a:r>
            <a:endParaRPr sz="2075" dirty="0"/>
          </a:p>
        </p:txBody>
      </p:sp>
      <p:pic>
        <p:nvPicPr>
          <p:cNvPr id="114" name="Рисунок 5" descr="Рисунок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43702" y="3143248"/>
            <a:ext cx="2286017" cy="22860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Рисунок 6" descr="Рисунок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4282" y="4000503"/>
            <a:ext cx="2083058" cy="25003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Рисунок 7" descr="Рисунок 7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071802" y="2214553"/>
            <a:ext cx="2500330" cy="2500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kruglaya_pesenka_-_minus_(iPlayer.fm).mp3" descr="kruglaya_pesenka_-_minus_(iPlayer.fm).mp3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flipV="1">
            <a:off x="285720" y="6357958"/>
            <a:ext cx="304801" cy="285753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Подготовила Базовая А.А., воспитатель"/>
          <p:cNvSpPr txBox="1"/>
          <p:nvPr/>
        </p:nvSpPr>
        <p:spPr>
          <a:xfrm>
            <a:off x="5680364" y="5723729"/>
            <a:ext cx="3211510" cy="523220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b="1" i="1"/>
            </a:lvl1pPr>
          </a:lstStyle>
          <a:p>
            <a:r>
              <a:rPr sz="2800" dirty="0" smtClean="0">
                <a:solidFill>
                  <a:srgbClr val="FF0000"/>
                </a:solidFill>
              </a:rPr>
              <a:t> </a:t>
            </a:r>
            <a:endParaRPr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011223"/>
          </a:xfrm>
          <a:prstGeom prst="rect">
            <a:avLst/>
          </a:prstGeom>
        </p:spPr>
        <p:txBody>
          <a:bodyPr/>
          <a:lstStyle>
            <a:lvl1pPr defTabSz="786384">
              <a:defRPr sz="3354" b="1"/>
            </a:lvl1pPr>
          </a:lstStyle>
          <a:p>
            <a:r>
              <a:t>Сколько фруктов на каждом дереве?</a:t>
            </a:r>
          </a:p>
        </p:txBody>
      </p:sp>
      <p:pic>
        <p:nvPicPr>
          <p:cNvPr id="166" name="Содержимое 3" descr="Содержимое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500173"/>
            <a:ext cx="9144000" cy="535782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  <a:prstGeom prst="rect">
            <a:avLst/>
          </a:prstGeom>
        </p:spPr>
        <p:txBody>
          <a:bodyPr>
            <a:normAutofit fontScale="90000"/>
          </a:bodyPr>
          <a:lstStyle>
            <a:lvl1pPr defTabSz="841247">
              <a:defRPr sz="3680" b="1"/>
            </a:lvl1pPr>
          </a:lstStyle>
          <a:p>
            <a:r>
              <a:t>Реши задачку</a:t>
            </a:r>
          </a:p>
        </p:txBody>
      </p:sp>
      <p:pic>
        <p:nvPicPr>
          <p:cNvPr id="192" name="Содержимое 5" descr="Содержимое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10543" y="690554"/>
            <a:ext cx="7469414" cy="59293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Содержимое 4" descr="Содержимое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5000635"/>
            <a:ext cx="1714481" cy="161925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Рисунок 16" descr="Рисунок 1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282" y="214289"/>
            <a:ext cx="8643967" cy="64829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6" name="Picture 6" descr="Picture 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4413" y="5429263"/>
            <a:ext cx="1285885" cy="765577"/>
          </a:xfrm>
          <a:prstGeom prst="rect">
            <a:avLst/>
          </a:prstGeom>
          <a:ln w="12700">
            <a:miter lim="400000"/>
          </a:ln>
        </p:spPr>
      </p:pic>
      <p:sp>
        <p:nvSpPr>
          <p:cNvPr id="197" name="Rectangle 1"/>
          <p:cNvSpPr txBox="1"/>
          <p:nvPr/>
        </p:nvSpPr>
        <p:spPr>
          <a:xfrm>
            <a:off x="789280" y="145362"/>
            <a:ext cx="5543551" cy="1564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/>
          <a:p>
            <a:pPr>
              <a:defRPr sz="2400" b="1"/>
            </a:pPr>
            <a:r>
              <a:t>Четыре гусёнка и двое утят </a:t>
            </a:r>
            <a:br/>
            <a:r>
              <a:t>В озере плавают, громко кричат. </a:t>
            </a:r>
            <a:br/>
            <a:r>
              <a:t>А ну, посчитай поскорей - </a:t>
            </a:r>
            <a:br/>
            <a:r>
              <a:t>Сколько всего в воде малышей?</a:t>
            </a:r>
          </a:p>
        </p:txBody>
      </p:sp>
      <p:pic>
        <p:nvPicPr>
          <p:cNvPr id="198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72395" y="5000635"/>
            <a:ext cx="1143009" cy="680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Picture 10" descr="Picture 10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715008" y="5072074"/>
            <a:ext cx="857257" cy="73713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Picture 10" descr="Picture 10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786182" y="5357826"/>
            <a:ext cx="1071571" cy="92141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1" name="Прямоугольник 21" descr="Прямоугольник 2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396330" y="603948"/>
            <a:ext cx="2322513" cy="20415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Рисунок 14" descr="Рисунок 14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 flipH="1">
            <a:off x="3214678" y="5072074"/>
            <a:ext cx="714380" cy="60631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Рисунок 15" descr="Рисунок 15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858016" y="5572140"/>
            <a:ext cx="866776" cy="9620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" grpId="1" animBg="1" advAuto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804672">
              <a:defRPr sz="3432"/>
            </a:lvl1pPr>
          </a:lstStyle>
          <a:p>
            <a:r>
              <a:t/>
            </a:r>
            <a:br/>
            <a:endParaRPr/>
          </a:p>
        </p:txBody>
      </p:sp>
      <p:pic>
        <p:nvPicPr>
          <p:cNvPr id="206" name="Содержимое 4" descr="Содержимое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7374" y="1019481"/>
            <a:ext cx="8143875" cy="5143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Содержимое 5" descr="Содержимое 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62495" y="4784742"/>
            <a:ext cx="2010264" cy="2068349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extBox 6"/>
          <p:cNvSpPr txBox="1"/>
          <p:nvPr/>
        </p:nvSpPr>
        <p:spPr>
          <a:xfrm rot="435178" flipH="1">
            <a:off x="5869488" y="5176725"/>
            <a:ext cx="993754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3200" b="1"/>
            </a:lvl1pPr>
          </a:lstStyle>
          <a:p>
            <a:r>
              <a:rPr sz="6000" dirty="0">
                <a:solidFill>
                  <a:srgbClr val="FFFF00"/>
                </a:solidFill>
              </a:rPr>
              <a:t>3</a:t>
            </a:r>
          </a:p>
        </p:txBody>
      </p:sp>
      <p:sp>
        <p:nvSpPr>
          <p:cNvPr id="209" name="TextBox 9"/>
          <p:cNvSpPr txBox="1"/>
          <p:nvPr/>
        </p:nvSpPr>
        <p:spPr>
          <a:xfrm flipH="1">
            <a:off x="4339921" y="5101700"/>
            <a:ext cx="57878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4400" b="1"/>
            </a:lvl1pPr>
          </a:lstStyle>
          <a:p>
            <a:r>
              <a:rPr sz="6000" dirty="0" smtClean="0">
                <a:solidFill>
                  <a:srgbClr val="0070C0"/>
                </a:solidFill>
              </a:rPr>
              <a:t>5</a:t>
            </a:r>
            <a:endParaRPr sz="6000" dirty="0">
              <a:solidFill>
                <a:srgbClr val="0070C0"/>
              </a:solidFill>
            </a:endParaRPr>
          </a:p>
        </p:txBody>
      </p:sp>
      <p:sp>
        <p:nvSpPr>
          <p:cNvPr id="210" name="TextBox 10"/>
          <p:cNvSpPr txBox="1"/>
          <p:nvPr/>
        </p:nvSpPr>
        <p:spPr>
          <a:xfrm rot="1761465">
            <a:off x="5058392" y="5308115"/>
            <a:ext cx="679203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4000" b="1"/>
            </a:lvl1pPr>
          </a:lstStyle>
          <a:p>
            <a:r>
              <a:rPr sz="6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11" name="Прямоугольник 14"/>
          <p:cNvSpPr txBox="1"/>
          <p:nvPr/>
        </p:nvSpPr>
        <p:spPr>
          <a:xfrm>
            <a:off x="214282" y="142852"/>
            <a:ext cx="6929485" cy="916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5400" b="1">
                <a:effectLst>
                  <a:outerShdw blurRad="50800" dist="39000" dir="5460000" rotWithShape="0">
                    <a:srgbClr val="000000">
                      <a:alpha val="38000"/>
                    </a:srgbClr>
                  </a:outerShdw>
                </a:effectLst>
              </a:defRPr>
            </a:lvl1pPr>
          </a:lstStyle>
          <a:p>
            <a:r>
              <a:t>Реши задачку</a:t>
            </a:r>
          </a:p>
        </p:txBody>
      </p:sp>
      <p:sp>
        <p:nvSpPr>
          <p:cNvPr id="212" name="TextBox 16"/>
          <p:cNvSpPr txBox="1"/>
          <p:nvPr/>
        </p:nvSpPr>
        <p:spPr>
          <a:xfrm flipH="1">
            <a:off x="6456066" y="5118058"/>
            <a:ext cx="37753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>
                <a:solidFill>
                  <a:srgbClr val="FF0000"/>
                </a:solidFill>
              </a:defRPr>
            </a:lvl1pPr>
          </a:lstStyle>
          <a:p>
            <a:r>
              <a:rPr dirty="0"/>
              <a:t>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Рисунок 4" descr="Рисунок 4"/>
          <p:cNvPicPr>
            <a:picLocks noGrp="1" noChangeAspect="1"/>
          </p:cNvPicPr>
          <p:nvPr>
            <p:ph type="pic" idx="13"/>
          </p:nvPr>
        </p:nvPicPr>
        <p:blipFill>
          <a:blip r:embed="rId2">
            <a:extLst/>
          </a:blip>
          <a:stretch>
            <a:fillRect/>
          </a:stretch>
        </p:blipFill>
        <p:spPr>
          <a:xfrm>
            <a:off x="-484909" y="138545"/>
            <a:ext cx="9628909" cy="5237019"/>
          </a:xfrm>
          <a:prstGeom prst="rect">
            <a:avLst/>
          </a:prstGeom>
        </p:spPr>
      </p:pic>
      <p:sp>
        <p:nvSpPr>
          <p:cNvPr id="215" name="Текст 3"/>
          <p:cNvSpPr txBox="1">
            <a:spLocks noGrp="1"/>
          </p:cNvSpPr>
          <p:nvPr>
            <p:ph type="body" sz="quarter" idx="1"/>
          </p:nvPr>
        </p:nvSpPr>
        <p:spPr>
          <a:xfrm>
            <a:off x="214281" y="5214949"/>
            <a:ext cx="8286810" cy="1285885"/>
          </a:xfrm>
          <a:prstGeom prst="rect">
            <a:avLst/>
          </a:prstGeom>
        </p:spPr>
        <p:txBody>
          <a:bodyPr/>
          <a:lstStyle/>
          <a:p>
            <a:pPr algn="ctr" defTabSz="795527">
              <a:spcBef>
                <a:spcPts val="800"/>
              </a:spcBef>
              <a:defRPr sz="3480" b="1"/>
            </a:pPr>
            <a:r>
              <a:t>Чего больше: листьев </a:t>
            </a:r>
          </a:p>
          <a:p>
            <a:pPr algn="ctr" defTabSz="795527">
              <a:spcBef>
                <a:spcPts val="800"/>
              </a:spcBef>
              <a:defRPr sz="3480" b="1"/>
            </a:pPr>
            <a:r>
              <a:t>или грибочков?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Графический диктант.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70C0"/>
                </a:solidFill>
              </a:rPr>
              <a:t>1 клетка вверх, 3 клетки влево, 3 клетки вниз, 2 клетки вправо, 2 клетки вниз, 1 клетка влево, 1 клетка вверх, 1 клетка влево, 2 клетки вниз, 3 клетки вправо, 4 клетки вверх, 2 клетки влево, 1 клетка вверх, 2 клетки вправо. Что у вас получилось? </a:t>
            </a:r>
            <a:r>
              <a:rPr lang="ru-RU" dirty="0" smtClean="0">
                <a:solidFill>
                  <a:srgbClr val="FF0000"/>
                </a:solidFill>
              </a:rPr>
              <a:t>(цифра 5)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7" descr="Рисунок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19262" y="4378036"/>
            <a:ext cx="2719938" cy="23275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181348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rgbClr val="FF0000"/>
                </a:solidFill>
              </a:rPr>
              <a:t>С </a:t>
            </a:r>
            <a:r>
              <a:rPr lang="ru-RU" sz="4800" b="1" i="1" dirty="0">
                <a:solidFill>
                  <a:srgbClr val="FF0000"/>
                </a:solidFill>
              </a:rPr>
              <a:t>математикой дружите,</a:t>
            </a:r>
          </a:p>
          <a:p>
            <a:pPr marL="0" indent="0">
              <a:buNone/>
            </a:pPr>
            <a:r>
              <a:rPr lang="ru-RU" sz="4800" b="1" i="1" dirty="0">
                <a:solidFill>
                  <a:srgbClr val="FF0000"/>
                </a:solidFill>
              </a:rPr>
              <a:t>Знания свои копите.</a:t>
            </a:r>
          </a:p>
          <a:p>
            <a:pPr marL="0" indent="0">
              <a:buNone/>
            </a:pPr>
            <a:r>
              <a:rPr lang="ru-RU" sz="4800" b="1" i="1" dirty="0">
                <a:solidFill>
                  <a:srgbClr val="FF0000"/>
                </a:solidFill>
              </a:rPr>
              <a:t>Пригодится вам везде,</a:t>
            </a:r>
          </a:p>
          <a:p>
            <a:pPr marL="0" indent="0">
              <a:buNone/>
            </a:pPr>
            <a:r>
              <a:rPr lang="ru-RU" sz="4800" b="1" i="1" dirty="0">
                <a:solidFill>
                  <a:srgbClr val="FF0000"/>
                </a:solidFill>
              </a:rPr>
              <a:t>В космосе и на земле.</a:t>
            </a:r>
          </a:p>
          <a:p>
            <a:pPr marL="0" indent="0">
              <a:buNone/>
            </a:pPr>
            <a:endParaRPr lang="ru-RU" b="1" i="1" dirty="0" smtClean="0">
              <a:solidFill>
                <a:srgbClr val="FF0000"/>
              </a:solidFill>
            </a:endParaRPr>
          </a:p>
        </p:txBody>
      </p:sp>
      <p:pic>
        <p:nvPicPr>
          <p:cNvPr id="8" name="Рисунок 2" descr="Рисунок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37564" y="4707230"/>
            <a:ext cx="2673927" cy="215076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308923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138546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rf-sp.ru/8e/97/8e973d09cf8535d0dec9632808f076d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0166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extBox 3"/>
          <p:cNvSpPr txBox="1"/>
          <p:nvPr/>
        </p:nvSpPr>
        <p:spPr>
          <a:xfrm>
            <a:off x="1634836" y="1440874"/>
            <a:ext cx="6179128" cy="3170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just">
              <a:defRPr sz="4000" b="1"/>
            </a:pP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«Здравствуйте, дорогие ребята группы «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! Пишет вам Ежик. Мне рассказали, вашу группу называли в честь нашей страны «</a:t>
            </a:r>
            <a:r>
              <a:rPr lang="ru-RU"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Смешарики</a:t>
            </a:r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что вы самые веселые, сообразительные и смелые ребята. Поэтому я приглашаю вас к нам в гости. Вы знаете, что я очень люблю разные задачки, вот и для вас я и мои друзья приготовили несколько интересных заданий.»</a:t>
            </a:r>
          </a:p>
          <a:p>
            <a:pPr algn="ctr">
              <a:defRPr sz="4000" b="1"/>
            </a:pPr>
            <a:r>
              <a:rPr sz="2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Приглашаем</a:t>
            </a:r>
            <a:r>
              <a:rPr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гости</a:t>
            </a:r>
            <a:r>
              <a:rPr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Смешарикам</a:t>
            </a:r>
            <a:endParaRPr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стол выше стула, то стул? </a:t>
            </a:r>
            <a:r>
              <a:rPr lang="ru-RU" sz="1900" dirty="0" smtClean="0">
                <a:solidFill>
                  <a:srgbClr val="FF0000"/>
                </a:solidFill>
              </a:rPr>
              <a:t>(Ниже стола)</a:t>
            </a:r>
          </a:p>
          <a:p>
            <a:r>
              <a:rPr lang="ru-RU" dirty="0" smtClean="0"/>
              <a:t>Если дорога шире тропинки, то тропинка? </a:t>
            </a:r>
            <a:r>
              <a:rPr lang="ru-RU" sz="1900" dirty="0" smtClean="0">
                <a:solidFill>
                  <a:srgbClr val="FF0000"/>
                </a:solidFill>
              </a:rPr>
              <a:t>(Уже дороги)</a:t>
            </a:r>
          </a:p>
          <a:p>
            <a:r>
              <a:rPr lang="ru-RU" dirty="0" smtClean="0"/>
              <a:t>Если линейка длиннее карандаша, то карандаш? </a:t>
            </a:r>
            <a:r>
              <a:rPr lang="ru-RU" sz="1800" dirty="0" smtClean="0">
                <a:solidFill>
                  <a:srgbClr val="FF0000"/>
                </a:solidFill>
              </a:rPr>
              <a:t>(Короче линейки)</a:t>
            </a:r>
          </a:p>
          <a:p>
            <a:r>
              <a:rPr lang="ru-RU" dirty="0" smtClean="0"/>
              <a:t>Если веревка толще нитки, то нитка? </a:t>
            </a:r>
            <a:r>
              <a:rPr lang="ru-RU" sz="1800" dirty="0" smtClean="0">
                <a:solidFill>
                  <a:srgbClr val="FF0000"/>
                </a:solidFill>
              </a:rPr>
              <a:t>(Тоньше веревки)</a:t>
            </a:r>
          </a:p>
          <a:p>
            <a:r>
              <a:rPr lang="ru-RU" dirty="0" smtClean="0"/>
              <a:t>Если сестра старше брата, то брат? </a:t>
            </a:r>
          </a:p>
          <a:p>
            <a:pPr marL="0" indent="0">
              <a:buNone/>
            </a:pPr>
            <a:r>
              <a:rPr lang="ru-RU" sz="1800" dirty="0">
                <a:solidFill>
                  <a:srgbClr val="FF0000"/>
                </a:solidFill>
              </a:rPr>
              <a:t> </a:t>
            </a:r>
            <a:r>
              <a:rPr lang="ru-RU" sz="1800" dirty="0" smtClean="0">
                <a:solidFill>
                  <a:srgbClr val="FF0000"/>
                </a:solidFill>
              </a:rPr>
              <a:t>     (младше сестры)</a:t>
            </a:r>
            <a:endParaRPr lang="ru-RU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6340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Рисунок 1" descr="Рисунок 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8194" y="0"/>
            <a:ext cx="9144000" cy="6858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4" name="Рисунок 2" descr="Рисунок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31797" y="3404893"/>
            <a:ext cx="1981645" cy="15924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Рисунок 3" descr="Рисунок 3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726978" y="4838668"/>
            <a:ext cx="2071703" cy="174023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Рисунок 4" descr="Рисунок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014" y="1339352"/>
            <a:ext cx="1357322" cy="15855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Рисунок 5" descr="Рисунок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12264" y="3253511"/>
            <a:ext cx="1423987" cy="14763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Рисунок 6" descr="Рисунок 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70130" y="5185704"/>
            <a:ext cx="1460289" cy="142876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Рисунок 7" descr="Рисунок 7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248899" y="4838668"/>
            <a:ext cx="1928827" cy="169564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Рисунок 8" descr="Рисунок 8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627944" y="5052815"/>
            <a:ext cx="1428761" cy="1480839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Рисунок 10" descr="Рисунок 10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6602121" y="1781467"/>
            <a:ext cx="1851367" cy="1708143"/>
          </a:xfrm>
          <a:prstGeom prst="rect">
            <a:avLst/>
          </a:prstGeom>
          <a:ln w="12700">
            <a:miter lim="400000"/>
          </a:ln>
        </p:spPr>
      </p:pic>
      <p:sp>
        <p:nvSpPr>
          <p:cNvPr id="132" name="Прямая со стрелкой 12"/>
          <p:cNvSpPr/>
          <p:nvPr/>
        </p:nvSpPr>
        <p:spPr>
          <a:xfrm>
            <a:off x="-2071734" y="785793"/>
            <a:ext cx="914401" cy="914402"/>
          </a:xfrm>
          <a:prstGeom prst="line">
            <a:avLst/>
          </a:prstGeom>
          <a:ln>
            <a:solidFill>
              <a:srgbClr val="4480C8"/>
            </a:solidFill>
            <a:tailEnd type="triangle"/>
          </a:ln>
        </p:spPr>
        <p:txBody>
          <a:bodyPr lIns="45719" rIns="45719"/>
          <a:lstStyle/>
          <a:p>
            <a:endParaRPr dirty="0"/>
          </a:p>
        </p:txBody>
      </p:sp>
      <p:sp>
        <p:nvSpPr>
          <p:cNvPr id="134" name="Стрелка вправо 15"/>
          <p:cNvSpPr/>
          <p:nvPr/>
        </p:nvSpPr>
        <p:spPr>
          <a:xfrm>
            <a:off x="1995054" y="1001472"/>
            <a:ext cx="4726914" cy="110013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ru-RU" b="1" i="1" dirty="0" smtClean="0">
                <a:solidFill>
                  <a:srgbClr val="FF0000"/>
                </a:solidFill>
              </a:rPr>
              <a:t>Назовите лишнее слово в ряду слов:</a:t>
            </a:r>
            <a:endParaRPr b="1" i="1" dirty="0">
              <a:solidFill>
                <a:srgbClr val="FF0000"/>
              </a:solidFill>
            </a:endParaRPr>
          </a:p>
        </p:txBody>
      </p:sp>
      <p:grpSp>
        <p:nvGrpSpPr>
          <p:cNvPr id="138" name="Выгнутая влево стрелка 19"/>
          <p:cNvGrpSpPr/>
          <p:nvPr/>
        </p:nvGrpSpPr>
        <p:grpSpPr>
          <a:xfrm>
            <a:off x="1167666" y="2003547"/>
            <a:ext cx="452210" cy="843463"/>
            <a:chOff x="0" y="0"/>
            <a:chExt cx="588723" cy="1200348"/>
          </a:xfrm>
        </p:grpSpPr>
        <p:sp>
          <p:nvSpPr>
            <p:cNvPr id="135" name="Фигура"/>
            <p:cNvSpPr/>
            <p:nvPr/>
          </p:nvSpPr>
          <p:spPr>
            <a:xfrm>
              <a:off x="0" y="0"/>
              <a:ext cx="588724" cy="1200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7" h="21600" extrusionOk="0">
                  <a:moveTo>
                    <a:pt x="3" y="8956"/>
                  </a:moveTo>
                  <a:cubicBezTo>
                    <a:pt x="3" y="13040"/>
                    <a:pt x="6226" y="16607"/>
                    <a:pt x="15133" y="17628"/>
                  </a:cubicBezTo>
                  <a:lnTo>
                    <a:pt x="15133" y="16304"/>
                  </a:lnTo>
                  <a:lnTo>
                    <a:pt x="20177" y="19236"/>
                  </a:lnTo>
                  <a:lnTo>
                    <a:pt x="15133" y="21600"/>
                  </a:lnTo>
                  <a:lnTo>
                    <a:pt x="15133" y="20276"/>
                  </a:lnTo>
                  <a:cubicBezTo>
                    <a:pt x="6226" y="19255"/>
                    <a:pt x="3" y="15688"/>
                    <a:pt x="3" y="11604"/>
                  </a:cubicBezTo>
                  <a:close/>
                  <a:moveTo>
                    <a:pt x="20177" y="2648"/>
                  </a:moveTo>
                  <a:cubicBezTo>
                    <a:pt x="10187" y="2648"/>
                    <a:pt x="1701" y="5894"/>
                    <a:pt x="224" y="10280"/>
                  </a:cubicBezTo>
                  <a:lnTo>
                    <a:pt x="224" y="10280"/>
                  </a:lnTo>
                  <a:cubicBezTo>
                    <a:pt x="-1423" y="5388"/>
                    <a:pt x="6175" y="830"/>
                    <a:pt x="17194" y="98"/>
                  </a:cubicBezTo>
                  <a:cubicBezTo>
                    <a:pt x="18182" y="33"/>
                    <a:pt x="19179" y="0"/>
                    <a:pt x="20177" y="0"/>
                  </a:cubicBezTo>
                  <a:close/>
                </a:path>
              </a:pathLst>
            </a:custGeom>
            <a:solidFill>
              <a:srgbClr val="FFFF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 dirty="0"/>
            </a:p>
          </p:txBody>
        </p:sp>
        <p:sp>
          <p:nvSpPr>
            <p:cNvPr id="136" name="Фигура"/>
            <p:cNvSpPr/>
            <p:nvPr/>
          </p:nvSpPr>
          <p:spPr>
            <a:xfrm>
              <a:off x="0" y="0"/>
              <a:ext cx="588724" cy="5712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77" h="21600" extrusionOk="0">
                  <a:moveTo>
                    <a:pt x="20177" y="5564"/>
                  </a:moveTo>
                  <a:cubicBezTo>
                    <a:pt x="10187" y="5564"/>
                    <a:pt x="1701" y="12384"/>
                    <a:pt x="224" y="21600"/>
                  </a:cubicBezTo>
                  <a:lnTo>
                    <a:pt x="224" y="21600"/>
                  </a:lnTo>
                  <a:cubicBezTo>
                    <a:pt x="-1423" y="11321"/>
                    <a:pt x="6175" y="1743"/>
                    <a:pt x="17194" y="207"/>
                  </a:cubicBezTo>
                  <a:cubicBezTo>
                    <a:pt x="18182" y="69"/>
                    <a:pt x="19179" y="0"/>
                    <a:pt x="20177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 dirty="0"/>
            </a:p>
          </p:txBody>
        </p:sp>
        <p:sp>
          <p:nvSpPr>
            <p:cNvPr id="137" name="Линия"/>
            <p:cNvSpPr/>
            <p:nvPr/>
          </p:nvSpPr>
          <p:spPr>
            <a:xfrm>
              <a:off x="79" y="0"/>
              <a:ext cx="588645" cy="12003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956"/>
                  </a:moveTo>
                  <a:cubicBezTo>
                    <a:pt x="0" y="13040"/>
                    <a:pt x="6663" y="16607"/>
                    <a:pt x="16200" y="17628"/>
                  </a:cubicBezTo>
                  <a:lnTo>
                    <a:pt x="16200" y="16304"/>
                  </a:lnTo>
                  <a:lnTo>
                    <a:pt x="21600" y="19236"/>
                  </a:lnTo>
                  <a:lnTo>
                    <a:pt x="16200" y="21600"/>
                  </a:lnTo>
                  <a:lnTo>
                    <a:pt x="16200" y="20276"/>
                  </a:lnTo>
                  <a:cubicBezTo>
                    <a:pt x="6663" y="19255"/>
                    <a:pt x="0" y="15688"/>
                    <a:pt x="0" y="11604"/>
                  </a:cubicBezTo>
                  <a:lnTo>
                    <a:pt x="0" y="8956"/>
                  </a:lnTo>
                  <a:cubicBezTo>
                    <a:pt x="0" y="4010"/>
                    <a:pt x="9671" y="0"/>
                    <a:pt x="21600" y="0"/>
                  </a:cubicBezTo>
                  <a:lnTo>
                    <a:pt x="21600" y="2648"/>
                  </a:lnTo>
                  <a:cubicBezTo>
                    <a:pt x="10904" y="2648"/>
                    <a:pt x="1819" y="5894"/>
                    <a:pt x="237" y="10280"/>
                  </a:cubicBezTo>
                </a:path>
              </a:pathLst>
            </a:custGeom>
            <a:noFill/>
            <a:ln w="25400" cap="flat">
              <a:solidFill>
                <a:srgbClr val="3A5E8A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 dirty="0"/>
            </a:p>
          </p:txBody>
        </p:sp>
      </p:grpSp>
      <p:sp>
        <p:nvSpPr>
          <p:cNvPr id="139" name="Стрелка влево 20"/>
          <p:cNvSpPr/>
          <p:nvPr/>
        </p:nvSpPr>
        <p:spPr>
          <a:xfrm>
            <a:off x="1515304" y="2727098"/>
            <a:ext cx="4941250" cy="670129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ru-RU" dirty="0" smtClean="0">
                <a:solidFill>
                  <a:srgbClr val="FF0000"/>
                </a:solidFill>
              </a:rPr>
              <a:t>      Б) Один, два, три, </a:t>
            </a:r>
            <a:r>
              <a:rPr lang="ru-RU" dirty="0" smtClean="0">
                <a:solidFill>
                  <a:srgbClr val="00B050"/>
                </a:solidFill>
              </a:rPr>
              <a:t>круг,</a:t>
            </a:r>
            <a:r>
              <a:rPr lang="ru-RU" dirty="0" smtClean="0">
                <a:solidFill>
                  <a:srgbClr val="FF0000"/>
                </a:solidFill>
              </a:rPr>
              <a:t> четыре, пять;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140" name="Стрелка влево 21"/>
          <p:cNvSpPr/>
          <p:nvPr/>
        </p:nvSpPr>
        <p:spPr>
          <a:xfrm>
            <a:off x="1524903" y="2132135"/>
            <a:ext cx="4901170" cy="612307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ru-RU" dirty="0" smtClean="0">
                <a:solidFill>
                  <a:srgbClr val="FF0000"/>
                </a:solidFill>
              </a:rPr>
              <a:t>А) Зима, </a:t>
            </a:r>
            <a:r>
              <a:rPr lang="ru-RU" dirty="0" smtClean="0">
                <a:solidFill>
                  <a:srgbClr val="00B050"/>
                </a:solidFill>
              </a:rPr>
              <a:t>среда,</a:t>
            </a:r>
            <a:r>
              <a:rPr lang="ru-RU" dirty="0" smtClean="0">
                <a:solidFill>
                  <a:srgbClr val="FF0000"/>
                </a:solidFill>
              </a:rPr>
              <a:t> весна, лето, осень;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0" name="Стрелка влево 20"/>
          <p:cNvSpPr/>
          <p:nvPr/>
        </p:nvSpPr>
        <p:spPr>
          <a:xfrm>
            <a:off x="1498064" y="3420327"/>
            <a:ext cx="4942509" cy="694154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ru-RU" dirty="0" smtClean="0">
                <a:solidFill>
                  <a:srgbClr val="FF0000"/>
                </a:solidFill>
              </a:rPr>
              <a:t>В) Плюс, минус, </a:t>
            </a:r>
            <a:r>
              <a:rPr lang="ru-RU" dirty="0" smtClean="0">
                <a:solidFill>
                  <a:srgbClr val="00B050"/>
                </a:solidFill>
              </a:rPr>
              <a:t>пятница, </a:t>
            </a:r>
            <a:r>
              <a:rPr lang="ru-RU" dirty="0" smtClean="0">
                <a:solidFill>
                  <a:srgbClr val="FF0000"/>
                </a:solidFill>
              </a:rPr>
              <a:t>равно;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21" name="Стрелка влево 20"/>
          <p:cNvSpPr/>
          <p:nvPr/>
        </p:nvSpPr>
        <p:spPr>
          <a:xfrm>
            <a:off x="1482085" y="4132210"/>
            <a:ext cx="5375851" cy="606045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5400">
            <a:solidFill>
              <a:srgbClr val="3A5E8A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ru-RU" dirty="0" smtClean="0">
                <a:solidFill>
                  <a:srgbClr val="FF0000"/>
                </a:solidFill>
              </a:rPr>
              <a:t>Г) Круг, квадрат, </a:t>
            </a:r>
            <a:r>
              <a:rPr lang="ru-RU" dirty="0" smtClean="0">
                <a:solidFill>
                  <a:srgbClr val="00B050"/>
                </a:solidFill>
              </a:rPr>
              <a:t>декабрь, </a:t>
            </a:r>
            <a:r>
              <a:rPr lang="ru-RU" dirty="0" smtClean="0">
                <a:solidFill>
                  <a:srgbClr val="FF0000"/>
                </a:solidFill>
              </a:rPr>
              <a:t>многоугольник;</a:t>
            </a:r>
            <a:endParaRPr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2" descr="Рисунок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795280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Box 23"/>
          <p:cNvSpPr txBox="1"/>
          <p:nvPr/>
        </p:nvSpPr>
        <p:spPr>
          <a:xfrm>
            <a:off x="785785" y="1928802"/>
            <a:ext cx="792962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rPr lang="ru-RU" dirty="0" smtClean="0"/>
              <a:t>«Назови число»</a:t>
            </a:r>
            <a:endParaRPr dirty="0"/>
          </a:p>
        </p:txBody>
      </p:sp>
      <p:pic>
        <p:nvPicPr>
          <p:cNvPr id="143" name="Рисунок 29" descr="Рисунок 2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24811" y="1066799"/>
            <a:ext cx="1428745" cy="214311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Рисунок 1" descr="Рисунок 1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091" y="2081202"/>
            <a:ext cx="1192793" cy="1000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5" name="Рисунок 2" descr="Рисунок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1674" y="123820"/>
            <a:ext cx="1022420" cy="12144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Рисунок 4" descr="Рисунок 4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015208" y="95501"/>
            <a:ext cx="1448428" cy="1080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Рисунок 5" descr="Рисунок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512002" y="43313"/>
            <a:ext cx="1656672" cy="1317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8" name="Рисунок 6" descr="Рисунок 6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072065" y="0"/>
            <a:ext cx="1766489" cy="14287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49" name="Рисунок 7" descr="Рисунок 7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963990" y="172390"/>
            <a:ext cx="1071571" cy="1000133"/>
          </a:xfrm>
          <a:prstGeom prst="rect">
            <a:avLst/>
          </a:prstGeom>
          <a:ln w="12700">
            <a:miter lim="400000"/>
          </a:ln>
        </p:spPr>
      </p:pic>
      <p:sp>
        <p:nvSpPr>
          <p:cNvPr id="150" name="TextBox 11"/>
          <p:cNvSpPr txBox="1"/>
          <p:nvPr/>
        </p:nvSpPr>
        <p:spPr>
          <a:xfrm rot="20196665">
            <a:off x="696917" y="3877008"/>
            <a:ext cx="807612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/>
            </a:lvl1pPr>
          </a:lstStyle>
          <a:p>
            <a:r>
              <a:rPr dirty="0" smtClean="0">
                <a:solidFill>
                  <a:srgbClr val="7030A0"/>
                </a:solidFill>
              </a:rPr>
              <a:t>1</a:t>
            </a:r>
            <a:endParaRPr dirty="0">
              <a:solidFill>
                <a:srgbClr val="7030A0"/>
              </a:solidFill>
            </a:endParaRPr>
          </a:p>
        </p:txBody>
      </p:sp>
      <p:sp>
        <p:nvSpPr>
          <p:cNvPr id="152" name="Прямоугольник 13"/>
          <p:cNvSpPr txBox="1"/>
          <p:nvPr/>
        </p:nvSpPr>
        <p:spPr>
          <a:xfrm rot="588484" flipH="1">
            <a:off x="2227504" y="2464020"/>
            <a:ext cx="639274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/>
            </a:lvl1pPr>
          </a:lstStyle>
          <a:p>
            <a:r>
              <a:rPr dirty="0">
                <a:solidFill>
                  <a:srgbClr val="00B0F0"/>
                </a:solidFill>
              </a:rPr>
              <a:t>3</a:t>
            </a:r>
          </a:p>
        </p:txBody>
      </p:sp>
      <p:sp>
        <p:nvSpPr>
          <p:cNvPr id="153" name="TextBox 14"/>
          <p:cNvSpPr txBox="1"/>
          <p:nvPr/>
        </p:nvSpPr>
        <p:spPr>
          <a:xfrm>
            <a:off x="3099592" y="2786058"/>
            <a:ext cx="919984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/>
            </a:lvl1pPr>
          </a:lstStyle>
          <a:p>
            <a:r>
              <a:rPr dirty="0"/>
              <a:t>4</a:t>
            </a:r>
          </a:p>
        </p:txBody>
      </p:sp>
      <p:sp>
        <p:nvSpPr>
          <p:cNvPr id="154" name="TextBox 16"/>
          <p:cNvSpPr txBox="1"/>
          <p:nvPr/>
        </p:nvSpPr>
        <p:spPr>
          <a:xfrm>
            <a:off x="4754180" y="2610815"/>
            <a:ext cx="714381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 b="1"/>
            </a:lvl1pPr>
          </a:lstStyle>
          <a:p>
            <a:r>
              <a:rPr dirty="0">
                <a:solidFill>
                  <a:srgbClr val="00B0F0"/>
                </a:solidFill>
              </a:rPr>
              <a:t>6</a:t>
            </a:r>
          </a:p>
        </p:txBody>
      </p:sp>
      <p:sp>
        <p:nvSpPr>
          <p:cNvPr id="155" name="TextBox 25"/>
          <p:cNvSpPr txBox="1"/>
          <p:nvPr/>
        </p:nvSpPr>
        <p:spPr>
          <a:xfrm>
            <a:off x="5649092" y="2706967"/>
            <a:ext cx="1000133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6000" b="1"/>
            </a:lvl1pPr>
          </a:lstStyle>
          <a:p>
            <a:r>
              <a:rPr lang="ru-RU" dirty="0" smtClean="0">
                <a:solidFill>
                  <a:schemeClr val="accent6"/>
                </a:solidFill>
              </a:rPr>
              <a:t>7</a:t>
            </a:r>
            <a:r>
              <a:rPr lang="ru-RU" dirty="0" smtClean="0"/>
              <a:t>  </a:t>
            </a:r>
            <a:endParaRPr dirty="0"/>
          </a:p>
        </p:txBody>
      </p:sp>
      <p:pic>
        <p:nvPicPr>
          <p:cNvPr id="156" name="Рисунок 26" descr="Рисунок 26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5476875"/>
            <a:ext cx="9144000" cy="1381125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TextBox 30"/>
          <p:cNvSpPr txBox="1"/>
          <p:nvPr/>
        </p:nvSpPr>
        <p:spPr>
          <a:xfrm flipH="1">
            <a:off x="3821553" y="2899055"/>
            <a:ext cx="939858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>
                <a:solidFill>
                  <a:schemeClr val="accent2"/>
                </a:solidFill>
              </a:defRPr>
            </a:lvl1pPr>
          </a:lstStyle>
          <a:p>
            <a:r>
              <a:rPr dirty="0"/>
              <a:t>5</a:t>
            </a:r>
          </a:p>
        </p:txBody>
      </p:sp>
      <p:sp>
        <p:nvSpPr>
          <p:cNvPr id="19" name="TextBox 23"/>
          <p:cNvSpPr txBox="1"/>
          <p:nvPr/>
        </p:nvSpPr>
        <p:spPr>
          <a:xfrm>
            <a:off x="938185" y="2081202"/>
            <a:ext cx="7929620" cy="701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0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endParaRPr dirty="0"/>
          </a:p>
        </p:txBody>
      </p:sp>
      <p:sp>
        <p:nvSpPr>
          <p:cNvPr id="22" name="Прямоугольник 12"/>
          <p:cNvSpPr txBox="1"/>
          <p:nvPr/>
        </p:nvSpPr>
        <p:spPr>
          <a:xfrm rot="19798956">
            <a:off x="1148612" y="2559741"/>
            <a:ext cx="790064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>
                <a:ln w="12699">
                  <a:solidFill>
                    <a:srgbClr val="054697"/>
                  </a:solidFill>
                </a:ln>
                <a:solidFill>
                  <a:srgbClr val="F4F1E3"/>
                </a:solidFill>
                <a:effectLst>
                  <a:outerShdw blurRad="38100" dist="20320" dir="1800000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dirty="0"/>
              <a:t>2</a:t>
            </a:r>
          </a:p>
        </p:txBody>
      </p:sp>
      <p:sp>
        <p:nvSpPr>
          <p:cNvPr id="23" name="Прямоугольник 13"/>
          <p:cNvSpPr txBox="1"/>
          <p:nvPr/>
        </p:nvSpPr>
        <p:spPr>
          <a:xfrm rot="588484">
            <a:off x="1992229" y="2399316"/>
            <a:ext cx="787098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/>
            </a:lvl1pPr>
          </a:lstStyle>
          <a:p>
            <a:endParaRPr dirty="0"/>
          </a:p>
        </p:txBody>
      </p:sp>
      <p:sp>
        <p:nvSpPr>
          <p:cNvPr id="24" name="TextBox 14"/>
          <p:cNvSpPr txBox="1"/>
          <p:nvPr/>
        </p:nvSpPr>
        <p:spPr>
          <a:xfrm>
            <a:off x="5153028" y="2938458"/>
            <a:ext cx="638940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6000" b="1"/>
            </a:lvl1pPr>
          </a:lstStyle>
          <a:p>
            <a:endParaRPr dirty="0"/>
          </a:p>
        </p:txBody>
      </p:sp>
      <p:sp>
        <p:nvSpPr>
          <p:cNvPr id="25" name="TextBox 16"/>
          <p:cNvSpPr txBox="1"/>
          <p:nvPr/>
        </p:nvSpPr>
        <p:spPr>
          <a:xfrm>
            <a:off x="4591078" y="2652705"/>
            <a:ext cx="741835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/>
            </a:lvl1pPr>
          </a:lstStyle>
          <a:p>
            <a:endParaRPr dirty="0"/>
          </a:p>
        </p:txBody>
      </p:sp>
      <p:sp>
        <p:nvSpPr>
          <p:cNvPr id="26" name="TextBox 30"/>
          <p:cNvSpPr txBox="1"/>
          <p:nvPr/>
        </p:nvSpPr>
        <p:spPr>
          <a:xfrm flipH="1">
            <a:off x="2522585" y="3862501"/>
            <a:ext cx="1068330" cy="1591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6000" b="1">
                <a:solidFill>
                  <a:schemeClr val="accent2"/>
                </a:solidFill>
              </a:defRPr>
            </a:lvl1pPr>
          </a:lstStyle>
          <a:p>
            <a:endParaRPr dirty="0"/>
          </a:p>
        </p:txBody>
      </p:sp>
      <p:sp>
        <p:nvSpPr>
          <p:cNvPr id="5" name="Прямоугольник 4"/>
          <p:cNvSpPr/>
          <p:nvPr/>
        </p:nvSpPr>
        <p:spPr>
          <a:xfrm flipH="1">
            <a:off x="6829756" y="2883842"/>
            <a:ext cx="67002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FF00"/>
                </a:solidFill>
              </a:rPr>
              <a:t>8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499776" y="3042609"/>
            <a:ext cx="12156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7" name="Прямоугольник 6"/>
          <p:cNvSpPr/>
          <p:nvPr/>
        </p:nvSpPr>
        <p:spPr>
          <a:xfrm flipH="1">
            <a:off x="7896613" y="3998601"/>
            <a:ext cx="10660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rgbClr val="00B050"/>
                </a:solidFill>
              </a:rPr>
              <a:t>10</a:t>
            </a:r>
            <a:endParaRPr lang="ru-RU" sz="6000" b="1" i="1" dirty="0">
              <a:solidFill>
                <a:srgbClr val="00B050"/>
              </a:solidFill>
            </a:endParaRPr>
          </a:p>
        </p:txBody>
      </p:sp>
      <p:pic>
        <p:nvPicPr>
          <p:cNvPr id="34" name="Рисунок 6" descr="Рисунок 6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463636" y="3693780"/>
            <a:ext cx="3366120" cy="308474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0316 -0.4719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" y="-2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5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3.7037E-7 L -0.07084 -0.2412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-1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5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7.40741E-7 L 0.29132 -0.5034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5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-0.0158 -0.3041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-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1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0 L -0.00782 -0.241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13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4.81481E-6 L -0.00781 -0.22014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70830 -0.241210" pathEditMode="relative">
                                      <p:cBhvr>
                                        <p:cTn id="58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2.22222E-6 L 0.07083 -0.2201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42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33333E-6 L 0.29132 -0.50348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66" y="-25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8" dur="20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-0.0158 -0.30417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99" y="-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6" dur="2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4.81481E-6 L -0.00781 -0.22014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1" animBg="1" advAuto="0"/>
      <p:bldP spid="152" grpId="9" animBg="1" advAuto="0"/>
      <p:bldP spid="153" grpId="3" animBg="1" advAuto="0"/>
      <p:bldP spid="154" grpId="13" animBg="1" advAuto="0"/>
      <p:bldP spid="155" grpId="11" animBg="1" advAuto="0"/>
      <p:bldP spid="157" grpId="7" animBg="1" advAuto="0"/>
      <p:bldP spid="22" grpId="0" animBg="1" advAuto="0"/>
      <p:bldP spid="23" grpId="0" animBg="1" advAuto="0"/>
      <p:bldP spid="24" grpId="0" animBg="1" advAuto="0"/>
      <p:bldP spid="25" grpId="0" animBg="1" advAuto="0"/>
      <p:bldP spid="26" grpId="0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Заголовок 1"/>
          <p:cNvSpPr txBox="1">
            <a:spLocks noGrp="1"/>
          </p:cNvSpPr>
          <p:nvPr>
            <p:ph type="title"/>
          </p:nvPr>
        </p:nvSpPr>
        <p:spPr>
          <a:xfrm>
            <a:off x="0" y="274638"/>
            <a:ext cx="8686800" cy="1143001"/>
          </a:xfrm>
          <a:prstGeom prst="rect">
            <a:avLst/>
          </a:prstGeom>
        </p:spPr>
        <p:txBody>
          <a:bodyPr/>
          <a:lstStyle>
            <a:lvl1pPr defTabSz="804672">
              <a:defRPr sz="3432" b="1"/>
            </a:lvl1pPr>
          </a:lstStyle>
          <a:p>
            <a:r>
              <a:rPr dirty="0" err="1"/>
              <a:t>Назови</a:t>
            </a:r>
            <a:r>
              <a:rPr dirty="0"/>
              <a:t> </a:t>
            </a:r>
            <a:r>
              <a:rPr dirty="0" err="1"/>
              <a:t>соседей</a:t>
            </a:r>
            <a:r>
              <a:rPr dirty="0"/>
              <a:t> </a:t>
            </a:r>
            <a:r>
              <a:rPr dirty="0" err="1"/>
              <a:t>или</a:t>
            </a:r>
            <a:r>
              <a:rPr dirty="0"/>
              <a:t> </a:t>
            </a:r>
            <a:r>
              <a:rPr dirty="0" err="1"/>
              <a:t>пропущенное</a:t>
            </a:r>
            <a:r>
              <a:rPr dirty="0"/>
              <a:t> </a:t>
            </a:r>
            <a:r>
              <a:rPr dirty="0" err="1"/>
              <a:t>число</a:t>
            </a:r>
            <a:endParaRPr dirty="0"/>
          </a:p>
        </p:txBody>
      </p:sp>
      <p:sp>
        <p:nvSpPr>
          <p:cNvPr id="169" name="TextBox 4"/>
          <p:cNvSpPr txBox="1"/>
          <p:nvPr/>
        </p:nvSpPr>
        <p:spPr>
          <a:xfrm>
            <a:off x="554" y="2845686"/>
            <a:ext cx="2571807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6…8</a:t>
            </a:r>
          </a:p>
        </p:txBody>
      </p:sp>
      <p:sp>
        <p:nvSpPr>
          <p:cNvPr id="170" name="TextBox 5"/>
          <p:cNvSpPr txBox="1"/>
          <p:nvPr/>
        </p:nvSpPr>
        <p:spPr>
          <a:xfrm>
            <a:off x="3857619" y="4630458"/>
            <a:ext cx="2214579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7…9</a:t>
            </a:r>
          </a:p>
        </p:txBody>
      </p:sp>
      <p:sp>
        <p:nvSpPr>
          <p:cNvPr id="171" name="TextBox 6"/>
          <p:cNvSpPr txBox="1"/>
          <p:nvPr/>
        </p:nvSpPr>
        <p:spPr>
          <a:xfrm>
            <a:off x="6715139" y="2071678"/>
            <a:ext cx="2428861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5…7</a:t>
            </a:r>
          </a:p>
        </p:txBody>
      </p:sp>
      <p:sp>
        <p:nvSpPr>
          <p:cNvPr id="172" name="TextBox 7"/>
          <p:cNvSpPr txBox="1"/>
          <p:nvPr/>
        </p:nvSpPr>
        <p:spPr>
          <a:xfrm>
            <a:off x="3786182" y="2357429"/>
            <a:ext cx="2143140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FF000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 ...2…</a:t>
            </a:r>
          </a:p>
        </p:txBody>
      </p:sp>
      <p:sp>
        <p:nvSpPr>
          <p:cNvPr id="173" name="TextBox 9"/>
          <p:cNvSpPr txBox="1"/>
          <p:nvPr/>
        </p:nvSpPr>
        <p:spPr>
          <a:xfrm>
            <a:off x="3464711" y="4284702"/>
            <a:ext cx="2643206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 8…10</a:t>
            </a:r>
          </a:p>
        </p:txBody>
      </p:sp>
      <p:sp>
        <p:nvSpPr>
          <p:cNvPr id="174" name="TextBox 10"/>
          <p:cNvSpPr txBox="1"/>
          <p:nvPr/>
        </p:nvSpPr>
        <p:spPr>
          <a:xfrm>
            <a:off x="3143239" y="3429000"/>
            <a:ext cx="2500331" cy="8280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>
                <a:solidFill>
                  <a:srgbClr val="00B0F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…3…</a:t>
            </a:r>
          </a:p>
        </p:txBody>
      </p:sp>
      <p:pic>
        <p:nvPicPr>
          <p:cNvPr id="175" name="Рисунок 11" descr="Рисунок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5254483"/>
            <a:ext cx="9144000" cy="1603518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TextBox 15"/>
          <p:cNvSpPr txBox="1"/>
          <p:nvPr/>
        </p:nvSpPr>
        <p:spPr>
          <a:xfrm>
            <a:off x="285720" y="1714487"/>
            <a:ext cx="500066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1</a:t>
            </a:r>
          </a:p>
        </p:txBody>
      </p:sp>
      <p:sp>
        <p:nvSpPr>
          <p:cNvPr id="177" name="TextBox 16"/>
          <p:cNvSpPr txBox="1"/>
          <p:nvPr/>
        </p:nvSpPr>
        <p:spPr>
          <a:xfrm>
            <a:off x="857224" y="1785926"/>
            <a:ext cx="642943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4800" b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2</a:t>
            </a:r>
          </a:p>
        </p:txBody>
      </p:sp>
      <p:sp>
        <p:nvSpPr>
          <p:cNvPr id="178" name="TextBox 17"/>
          <p:cNvSpPr txBox="1"/>
          <p:nvPr/>
        </p:nvSpPr>
        <p:spPr>
          <a:xfrm>
            <a:off x="1571603" y="1785926"/>
            <a:ext cx="642943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3</a:t>
            </a:r>
          </a:p>
        </p:txBody>
      </p:sp>
      <p:sp>
        <p:nvSpPr>
          <p:cNvPr id="179" name="TextBox 18"/>
          <p:cNvSpPr txBox="1"/>
          <p:nvPr/>
        </p:nvSpPr>
        <p:spPr>
          <a:xfrm>
            <a:off x="2071670" y="1785926"/>
            <a:ext cx="785819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4</a:t>
            </a:r>
          </a:p>
        </p:txBody>
      </p:sp>
      <p:sp>
        <p:nvSpPr>
          <p:cNvPr id="180" name="TextBox 19"/>
          <p:cNvSpPr txBox="1"/>
          <p:nvPr/>
        </p:nvSpPr>
        <p:spPr>
          <a:xfrm>
            <a:off x="2643173" y="1785926"/>
            <a:ext cx="714381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5</a:t>
            </a:r>
          </a:p>
        </p:txBody>
      </p:sp>
      <p:sp>
        <p:nvSpPr>
          <p:cNvPr id="181" name="TextBox 20"/>
          <p:cNvSpPr txBox="1"/>
          <p:nvPr/>
        </p:nvSpPr>
        <p:spPr>
          <a:xfrm>
            <a:off x="3214678" y="1785926"/>
            <a:ext cx="571505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6</a:t>
            </a:r>
          </a:p>
        </p:txBody>
      </p:sp>
      <p:sp>
        <p:nvSpPr>
          <p:cNvPr id="182" name="TextBox 21"/>
          <p:cNvSpPr txBox="1"/>
          <p:nvPr/>
        </p:nvSpPr>
        <p:spPr>
          <a:xfrm>
            <a:off x="3714744" y="1785926"/>
            <a:ext cx="571505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7</a:t>
            </a:r>
          </a:p>
        </p:txBody>
      </p:sp>
      <p:sp>
        <p:nvSpPr>
          <p:cNvPr id="183" name="TextBox 22"/>
          <p:cNvSpPr txBox="1"/>
          <p:nvPr/>
        </p:nvSpPr>
        <p:spPr>
          <a:xfrm>
            <a:off x="4286248" y="1714487"/>
            <a:ext cx="714381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8</a:t>
            </a:r>
          </a:p>
        </p:txBody>
      </p:sp>
      <p:sp>
        <p:nvSpPr>
          <p:cNvPr id="184" name="TextBox 24"/>
          <p:cNvSpPr txBox="1"/>
          <p:nvPr/>
        </p:nvSpPr>
        <p:spPr>
          <a:xfrm>
            <a:off x="4786314" y="1714487"/>
            <a:ext cx="571505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 i="1">
                <a:solidFill>
                  <a:srgbClr val="7030A0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9</a:t>
            </a:r>
          </a:p>
        </p:txBody>
      </p:sp>
      <p:pic>
        <p:nvPicPr>
          <p:cNvPr id="185" name="Рисунок 29" descr="Рисунок 29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flipH="1">
            <a:off x="6256012" y="2771449"/>
            <a:ext cx="2643174" cy="3300883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TextBox 31"/>
          <p:cNvSpPr txBox="1"/>
          <p:nvPr/>
        </p:nvSpPr>
        <p:spPr>
          <a:xfrm>
            <a:off x="7429520" y="1142984"/>
            <a:ext cx="1813944" cy="828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4800" b="1">
                <a:latin typeface="Lucida Sans"/>
                <a:ea typeface="Lucida Sans"/>
                <a:cs typeface="Lucida Sans"/>
                <a:sym typeface="Lucida Sans"/>
              </a:defRPr>
            </a:lvl1pPr>
          </a:lstStyle>
          <a:p>
            <a:r>
              <a:t>4...6</a:t>
            </a:r>
          </a:p>
        </p:txBody>
      </p:sp>
    </p:spTree>
    <p:extLst>
      <p:ext uri="{BB962C8B-B14F-4D97-AF65-F5344CB8AC3E}">
        <p14:creationId xmlns:p14="http://schemas.microsoft.com/office/powerpoint/2010/main" val="1070117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7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25170 0.083950" pathEditMode="relative">
                                      <p:cBhvr>
                                        <p:cTn id="10" dur="2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70140 0.083950" pathEditMode="relative">
                                      <p:cBhvr>
                                        <p:cTn id="18" dur="20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8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72570 0.041860" pathEditMode="relative">
                                      <p:cBhvr>
                                        <p:cTn id="26" dur="2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99310 0.157260" pathEditMode="relative">
                                      <p:cBhvr>
                                        <p:cTn id="34" dur="2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7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91500 0.230800" pathEditMode="relative">
                                      <p:cBhvr>
                                        <p:cTn id="42" dur="2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1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259720 0.241210" pathEditMode="relative">
                                      <p:cBhvr>
                                        <p:cTn id="50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4" dur="2000" fill="hold"/>
                                        <p:tgtEl>
                                          <p:spTgt spid="18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54340 0.346200" pathEditMode="relative">
                                      <p:cBhvr>
                                        <p:cTn id="58" dur="2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2" dur="2000" fill="hold"/>
                                        <p:tgtEl>
                                          <p:spTgt spid="18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039410 0.398700" pathEditMode="relative">
                                      <p:cBhvr>
                                        <p:cTn id="66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0" dur="2000" fill="hold"/>
                                        <p:tgtEl>
                                          <p:spTgt spid="18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567020 -0.104770" pathEditMode="relative">
                                      <p:cBhvr>
                                        <p:cTn id="74" dur="20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 animBg="1" advAuto="0"/>
      <p:bldP spid="177" grpId="0" animBg="1" advAuto="0"/>
      <p:bldP spid="178" grpId="0" animBg="1" advAuto="0"/>
      <p:bldP spid="179" grpId="0" animBg="1" advAuto="0"/>
      <p:bldP spid="180" grpId="0" animBg="1" advAuto="0"/>
      <p:bldP spid="181" grpId="0" animBg="1" advAuto="0"/>
      <p:bldP spid="182" grpId="0" animBg="1" advAuto="0"/>
      <p:bldP spid="183" grpId="0" animBg="1" advAuto="0"/>
      <p:bldP spid="184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Рисунок 2" descr="Рисунок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57883" y="4214817"/>
            <a:ext cx="3286117" cy="2643183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Овальная выноска 5"/>
          <p:cNvSpPr/>
          <p:nvPr/>
        </p:nvSpPr>
        <p:spPr>
          <a:xfrm flipH="1">
            <a:off x="5857883" y="1393144"/>
            <a:ext cx="3214679" cy="2470037"/>
          </a:xfrm>
          <a:prstGeom prst="wedgeEllipseCallout">
            <a:avLst>
              <a:gd name="adj1" fmla="val -20473"/>
              <a:gd name="adj2" fmla="val 77495"/>
            </a:avLst>
          </a:prstGeom>
          <a:gradFill>
            <a:gsLst>
              <a:gs pos="0">
                <a:srgbClr val="E9A4A3"/>
              </a:gs>
              <a:gs pos="46000">
                <a:srgbClr val="E26663"/>
              </a:gs>
              <a:gs pos="100000">
                <a:srgbClr val="951F1C"/>
              </a:gs>
            </a:gsLst>
            <a:path path="circle">
              <a:fillToRect l="-19636" t="62278" r="119636" b="37721"/>
            </a:path>
          </a:gradFill>
          <a:ln w="12700">
            <a:miter lim="400000"/>
          </a:ln>
          <a:effectLst>
            <a:outerShdw blurRad="50800" dist="38100" dir="14700000" rotWithShape="0">
              <a:srgbClr val="000000">
                <a:alpha val="6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3" name="TextBox 3"/>
          <p:cNvSpPr txBox="1"/>
          <p:nvPr/>
        </p:nvSpPr>
        <p:spPr>
          <a:xfrm rot="21359886">
            <a:off x="6071569" y="1357319"/>
            <a:ext cx="2286017" cy="1844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1500" b="1"/>
            </a:lvl1pPr>
          </a:lstStyle>
          <a:p>
            <a:r>
              <a:rPr dirty="0"/>
              <a:t>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Сравните числа и поставить знаки больше, меньше или равно: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3…6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8…5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7…11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12…12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dissolv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147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63500" dist="25400" dir="147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00"/>
        </a:solidFill>
        <a:ln w="25400">
          <a:solidFill>
            <a:srgbClr val="3A5E8A"/>
          </a:solidFill>
        </a:ln>
      </a:spPr>
      <a:bodyPr lIns="45719" rIns="45719" anchor="ctr"/>
      <a:lstStyle>
        <a:defPPr algn="ctr">
          <a:defRPr dirty="0">
            <a:solidFill>
              <a:srgbClr val="FFFFFF"/>
            </a:solidFill>
          </a:defRPr>
        </a:defPPr>
      </a:lst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63500" dist="25400" dir="147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Book Antiqua"/>
            <a:ea typeface="Book Antiqua"/>
            <a:cs typeface="Book Antiqua"/>
            <a:sym typeface="Book Antiqu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Тема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147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63500" dist="25400" dir="147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50800" dist="38100" dir="14700000" rotWithShape="0">
            <a:srgbClr val="000000">
              <a:alpha val="60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Book Antiqua"/>
            <a:ea typeface="Book Antiqua"/>
            <a:cs typeface="Book Antiqua"/>
            <a:sym typeface="Book Antiqu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63500" dist="25400" dir="147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Book Antiqua"/>
            <a:ea typeface="Book Antiqua"/>
            <a:cs typeface="Book Antiqua"/>
            <a:sym typeface="Book Antiqu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368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Book Antiqua</vt:lpstr>
      <vt:lpstr>Calibri</vt:lpstr>
      <vt:lpstr>Lucida Sans</vt:lpstr>
      <vt:lpstr>Times New Roman</vt:lpstr>
      <vt:lpstr>Тема Office</vt:lpstr>
      <vt:lpstr>Конспект занятия в подготовительной группе.  ФЭМП (повторение) «Игра-путешествие в страну Смешариков»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Назови соседей или пропущенное число</vt:lpstr>
      <vt:lpstr>Сравните числа и поставить знаки больше, меньше или равно:</vt:lpstr>
      <vt:lpstr>Сколько фруктов на каждом дереве?</vt:lpstr>
      <vt:lpstr>Реши задачку</vt:lpstr>
      <vt:lpstr>Презентация PowerPoint</vt:lpstr>
      <vt:lpstr> </vt:lpstr>
      <vt:lpstr>Презентация PowerPoint</vt:lpstr>
      <vt:lpstr>Графический диктант.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в подготовительной группе.  ФЭМП «Игра-путешествие в страну Смешариков»</dc:title>
  <cp:lastModifiedBy>Пользователь</cp:lastModifiedBy>
  <cp:revision>16</cp:revision>
  <dcterms:modified xsi:type="dcterms:W3CDTF">2023-02-03T03:49:08Z</dcterms:modified>
</cp:coreProperties>
</file>