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4" r:id="rId1"/>
    <p:sldMasterId id="2147483727" r:id="rId2"/>
  </p:sldMasterIdLst>
  <p:notesMasterIdLst>
    <p:notesMasterId r:id="rId20"/>
  </p:notesMasterIdLst>
  <p:sldIdLst>
    <p:sldId id="269" r:id="rId3"/>
    <p:sldId id="275" r:id="rId4"/>
    <p:sldId id="280" r:id="rId5"/>
    <p:sldId id="289" r:id="rId6"/>
    <p:sldId id="290" r:id="rId7"/>
    <p:sldId id="294" r:id="rId8"/>
    <p:sldId id="291" r:id="rId9"/>
    <p:sldId id="295" r:id="rId10"/>
    <p:sldId id="292" r:id="rId11"/>
    <p:sldId id="293" r:id="rId12"/>
    <p:sldId id="284" r:id="rId13"/>
    <p:sldId id="276" r:id="rId14"/>
    <p:sldId id="286" r:id="rId15"/>
    <p:sldId id="285" r:id="rId16"/>
    <p:sldId id="266" r:id="rId17"/>
    <p:sldId id="271" r:id="rId18"/>
    <p:sldId id="287" r:id="rId19"/>
  </p:sldIdLst>
  <p:sldSz cx="10080625" cy="7559675"/>
  <p:notesSz cx="7559675" cy="10691813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115EBB"/>
    <a:srgbClr val="8D99D7"/>
    <a:srgbClr val="9BA3E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102" autoAdjust="0"/>
  </p:normalViewPr>
  <p:slideViewPr>
    <p:cSldViewPr>
      <p:cViewPr>
        <p:scale>
          <a:sx n="68" d="100"/>
          <a:sy n="68" d="100"/>
        </p:scale>
        <p:origin x="-1350" y="-36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8" charset="0"/>
                <a:ea typeface="Arial Unicode MS" pitchFamily="34" charset="-128"/>
                <a:cs typeface="Arial Unicode MS" pitchFamily="34" charset="-128"/>
              </a:defRPr>
            </a:lvl1pPr>
          </a:lstStyle>
          <a:p>
            <a:pPr>
              <a:defRPr/>
            </a:pPr>
            <a:r>
              <a:rPr lang="ru-RU"/>
              <a:t>Писаревская Т.П. Баган БСОШ№1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hangingPunct="0"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fld id="{5808C413-C3C2-4F8B-89C7-B0641A2CD5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1437559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Rot="1" noChangeAspect="1" noChangeArrowheads="1" noTextEdit="1"/>
          </p:cNvSpPr>
          <p:nvPr>
            <p:ph type="sldImg"/>
          </p:nvPr>
        </p:nvSpPr>
        <p:spPr/>
      </p:sp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Первая страница</a:t>
            </a:r>
          </a:p>
        </p:txBody>
      </p:sp>
    </p:spTree>
    <p:extLst>
      <p:ext uri="{BB962C8B-B14F-4D97-AF65-F5344CB8AC3E}">
        <p14:creationId xmlns="" xmlns:p14="http://schemas.microsoft.com/office/powerpoint/2010/main" val="1416724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948113" y="84138"/>
            <a:ext cx="3192462" cy="31908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9072563" y="7135813"/>
            <a:ext cx="836612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481CD-25AF-4D86-9615-970C6801A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75740D-0F2A-48E2-A916-F5413E845A77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7F38A8C-44E5-4ECD-BEAC-2FC9F30E76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F1F77F-B75F-47A4-AC6B-3CB303AED96C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A735DAA-EFA6-4F6A-B2CC-ED165F56EE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4825" y="1763713"/>
            <a:ext cx="4459288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1763713"/>
            <a:ext cx="4460875" cy="4989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5501EE-4C84-4D31-81F5-7B1325D8A8EE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078AFC1-E62A-4F55-8B1A-BF38F83EEAC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6053E-6987-4A5A-AF43-000A71FBC8E0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037CA4-ACA6-4371-BB4A-087BCCBFF7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82E85D-799C-4727-A584-D5B3B568F3A2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7D1678-9A45-4900-9DEC-8ED1AE72A7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0490E8-9796-495D-9531-AD30105F2B53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5F5CF1-80F5-47D0-809A-9339DA4AD5A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15994F9-BF63-4B5D-9AC5-B84FB0B8F0CB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E4FD3D-C293-4161-BA3A-A0DF269E94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EED3BA9-7E24-448B-9782-4834C2D48C0D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9E85F10-85B5-419E-B964-B068A2D14E2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A3698E-E362-41AE-9827-A5E479885745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27966C4-3D50-47B1-9D6F-93B27966AC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10438" y="306388"/>
            <a:ext cx="2266950" cy="644683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4825" y="306388"/>
            <a:ext cx="6653213" cy="6446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74C8F4-F511-4D02-BC22-83A7813DB9DD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E379465-3330-44E3-9181-647E613A19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36021" y="1763924"/>
            <a:ext cx="4620286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5124318" y="1763924"/>
            <a:ext cx="4788297" cy="5207776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5774B-FD92-459D-8221-523CE78C1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6635715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36021" y="5963744"/>
            <a:ext cx="9492589" cy="97295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10272" y="734968"/>
            <a:ext cx="4730040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5120818" y="734968"/>
            <a:ext cx="4731898" cy="705219"/>
          </a:xfrm>
        </p:spPr>
        <p:txBody>
          <a:bodyPr anchor="ctr"/>
          <a:lstStyle>
            <a:lvl1pPr marL="0" indent="0">
              <a:buNone/>
              <a:defRPr sz="20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10272" y="1450688"/>
            <a:ext cx="4730040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5124902" y="1450688"/>
            <a:ext cx="4727813" cy="434506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9072563" y="7138988"/>
            <a:ext cx="839787" cy="2730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4FC0D-FB75-440F-A826-EE27E39654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32661" y="503978"/>
            <a:ext cx="9576594" cy="92732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90CD0-80B0-4E28-AF65-F395469D5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67035" y="6447569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504031" y="6047740"/>
            <a:ext cx="9324578" cy="573975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504032" y="671971"/>
            <a:ext cx="3316456" cy="5291773"/>
          </a:xfrm>
        </p:spPr>
        <p:txBody>
          <a:bodyPr/>
          <a:lstStyle>
            <a:lvl1pPr marL="0" indent="0">
              <a:buNone/>
              <a:defRPr sz="1500"/>
            </a:lvl1pPr>
            <a:lvl2pPr>
              <a:buNone/>
              <a:defRPr sz="1300"/>
            </a:lvl2pPr>
            <a:lvl3pPr>
              <a:buNone/>
              <a:defRPr sz="1100"/>
            </a:lvl3pPr>
            <a:lvl4pPr>
              <a:buNone/>
              <a:defRPr sz="1000"/>
            </a:lvl4pPr>
            <a:lvl5pPr>
              <a:buNone/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941244" y="671971"/>
            <a:ext cx="5887365" cy="5291773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7249E-5827-4E1A-A141-9D5B1CD46D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864239" y="679725"/>
            <a:ext cx="5544344" cy="4031827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5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420026" y="5504696"/>
            <a:ext cx="6468401" cy="575726"/>
          </a:xfrm>
        </p:spPr>
        <p:txBody>
          <a:bodyPr/>
          <a:lstStyle>
            <a:lvl1pPr algn="l">
              <a:buNone/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420026" y="6099348"/>
            <a:ext cx="6468401" cy="846964"/>
          </a:xfrm>
        </p:spPr>
        <p:txBody>
          <a:bodyPr lIns="120953" tIns="0"/>
          <a:lstStyle>
            <a:lvl1pPr marL="0" indent="0">
              <a:buNone/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682DB-AF50-4A49-B671-36BBA3494D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00BB8-1C69-4DE0-9966-066B2E3EFD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0469" y="605475"/>
            <a:ext cx="2016125" cy="645022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4031" y="605475"/>
            <a:ext cx="6888427" cy="645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10E4EA-99E5-4865-81C3-04405AB7E2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703763"/>
            <a:ext cx="10077450" cy="2855912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1" cy="520"/>
              <a:chOff x="3527" y="3715"/>
              <a:chExt cx="791" cy="520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5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5" y="3840"/>
                <a:ext cx="453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5"/>
                <a:ext cx="262" cy="16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1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69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5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8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6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2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4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5"/>
                <a:ext cx="307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8" cy="134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8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7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3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4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0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2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0" cy="821"/>
              <a:chOff x="4128" y="3360"/>
              <a:chExt cx="1350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7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3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6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5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3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50" y="3510"/>
                <a:ext cx="908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3"/>
                <a:ext cx="365" cy="65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1"/>
                <a:ext cx="446" cy="27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1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9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9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9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6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5"/>
                <a:ext cx="60" cy="157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1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8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4"/>
                <a:ext cx="227" cy="132"/>
                <a:chOff x="5381" y="3084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4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8"/>
                  <a:ext cx="182" cy="10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4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6082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755650" y="1865313"/>
            <a:ext cx="8569325" cy="191452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6083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504825" y="6888163"/>
            <a:ext cx="2351088" cy="503237"/>
          </a:xfrm>
        </p:spPr>
        <p:txBody>
          <a:bodyPr/>
          <a:lstStyle>
            <a:lvl1pPr>
              <a:defRPr/>
            </a:lvl1pPr>
          </a:lstStyle>
          <a:p>
            <a:fld id="{AEE1A0C0-0BD9-4766-9F9D-441895C50A34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444875" y="6888163"/>
            <a:ext cx="3190875" cy="503237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224713" y="6888163"/>
            <a:ext cx="2352675" cy="503237"/>
          </a:xfrm>
        </p:spPr>
        <p:txBody>
          <a:bodyPr/>
          <a:lstStyle>
            <a:lvl1pPr>
              <a:defRPr/>
            </a:lvl1pPr>
          </a:lstStyle>
          <a:p>
            <a:fld id="{23032079-0E74-46C4-95F5-C42EE310CA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" fill="hold"/>
                                        <p:tgtEl>
                                          <p:spTgt spid="86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" fill="hold"/>
                                        <p:tgtEl>
                                          <p:spTgt spid="86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82" grpId="0" autoUpdateAnimBg="0"/>
      <p:bldP spid="86083" grpId="0" build="p" autoUpdateAnimBg="0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36550" y="1712913"/>
            <a:ext cx="9575800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7140575" y="84138"/>
            <a:ext cx="2771775" cy="319087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l" eaLnBrk="1" latinLnBrk="0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444875" y="84138"/>
            <a:ext cx="3695700" cy="319087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9072563" y="7138988"/>
            <a:ext cx="839787" cy="269875"/>
          </a:xfrm>
          <a:prstGeom prst="rect">
            <a:avLst/>
          </a:prstGeom>
        </p:spPr>
        <p:txBody>
          <a:bodyPr vert="horz" lIns="100794" tIns="50397" rIns="100794" bIns="50397"/>
          <a:lstStyle>
            <a:lvl1pPr algn="r" eaLnBrk="1" latinLnBrk="0" hangingPunct="1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 kumimoji="0" sz="13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C0A752B0-B903-4F16-BC70-DADDC821E8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36550" y="503238"/>
            <a:ext cx="9575800" cy="923925"/>
          </a:xfrm>
          <a:prstGeom prst="rect">
            <a:avLst/>
          </a:prstGeom>
        </p:spPr>
        <p:txBody>
          <a:bodyPr vert="horz" lIns="100794" tIns="50397" rIns="100794" bIns="50397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67035" y="1158421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67035" y="1166234"/>
            <a:ext cx="9513590" cy="2625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lIns="100794" tIns="50397" rIns="100794" bIns="50397"/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6" charset="0"/>
              <a:buNone/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  <p:sldLayoutId id="2147483734" r:id="rId2"/>
    <p:sldLayoutId id="2147483748" r:id="rId3"/>
    <p:sldLayoutId id="2147483735" r:id="rId4"/>
    <p:sldLayoutId id="2147483749" r:id="rId5"/>
    <p:sldLayoutId id="2147483750" r:id="rId6"/>
    <p:sldLayoutId id="2147483736" r:id="rId7"/>
    <p:sldLayoutId id="2147483751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Medium" pitchFamily="34" charset="0"/>
        </a:defRPr>
      </a:lvl9pPr>
    </p:titleStyle>
    <p:bodyStyle>
      <a:lvl1pPr marL="377825" indent="-377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500" kern="1200">
          <a:solidFill>
            <a:schemeClr val="tx2"/>
          </a:solidFill>
          <a:latin typeface="+mn-lt"/>
          <a:ea typeface="+mn-ea"/>
          <a:cs typeface="+mn-cs"/>
        </a:defRPr>
      </a:lvl1pPr>
      <a:lvl2pPr marL="817563" indent="-3143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3100" kern="1200">
          <a:solidFill>
            <a:schemeClr val="tx2"/>
          </a:solidFill>
          <a:latin typeface="+mn-lt"/>
          <a:ea typeface="+mn-ea"/>
          <a:cs typeface="+mn-cs"/>
        </a:defRPr>
      </a:lvl2pPr>
      <a:lvl3pPr marL="1258888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600" kern="1200">
          <a:solidFill>
            <a:schemeClr val="tx2"/>
          </a:solidFill>
          <a:latin typeface="+mn-lt"/>
          <a:ea typeface="+mn-ea"/>
          <a:cs typeface="+mn-cs"/>
        </a:defRPr>
      </a:lvl3pPr>
      <a:lvl4pPr marL="1763713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2266950" indent="-2508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771844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6pPr>
      <a:lvl7pPr marL="3275815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7pPr>
      <a:lvl8pPr marL="3779787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8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283758" indent="-251986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5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Freeform 2"/>
          <p:cNvSpPr>
            <a:spLocks/>
          </p:cNvSpPr>
          <p:nvPr/>
        </p:nvSpPr>
        <p:spPr bwMode="hidden">
          <a:xfrm>
            <a:off x="7307263" y="7086600"/>
            <a:ext cx="314325" cy="231775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3175" y="4703763"/>
            <a:ext cx="10077450" cy="2855912"/>
            <a:chOff x="2" y="2688"/>
            <a:chExt cx="5758" cy="1632"/>
          </a:xfrm>
        </p:grpSpPr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250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4998" name="Oval 6"/>
              <p:cNvSpPr>
                <a:spLocks noChangeArrowheads="1"/>
              </p:cNvSpPr>
              <p:nvPr/>
            </p:nvSpPr>
            <p:spPr bwMode="hidden">
              <a:xfrm>
                <a:off x="3685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999" name="Oval 7"/>
              <p:cNvSpPr>
                <a:spLocks noChangeArrowheads="1"/>
              </p:cNvSpPr>
              <p:nvPr/>
            </p:nvSpPr>
            <p:spPr bwMode="hidden">
              <a:xfrm>
                <a:off x="3725" y="3840"/>
                <a:ext cx="453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0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1" name="Oval 9"/>
              <p:cNvSpPr>
                <a:spLocks noChangeArrowheads="1"/>
              </p:cNvSpPr>
              <p:nvPr/>
            </p:nvSpPr>
            <p:spPr bwMode="hidden">
              <a:xfrm>
                <a:off x="3822" y="3895"/>
                <a:ext cx="262" cy="16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2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1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3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4" name="Freeform 12"/>
              <p:cNvSpPr>
                <a:spLocks/>
              </p:cNvSpPr>
              <p:nvPr/>
            </p:nvSpPr>
            <p:spPr bwMode="hidden">
              <a:xfrm>
                <a:off x="3695" y="4169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5" name="Freeform 13"/>
              <p:cNvSpPr>
                <a:spLocks/>
              </p:cNvSpPr>
              <p:nvPr/>
            </p:nvSpPr>
            <p:spPr bwMode="hidden">
              <a:xfrm>
                <a:off x="3527" y="3905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6" name="Freeform 14"/>
              <p:cNvSpPr>
                <a:spLocks/>
              </p:cNvSpPr>
              <p:nvPr/>
            </p:nvSpPr>
            <p:spPr bwMode="hidden">
              <a:xfrm>
                <a:off x="3568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7" name="Freeform 15"/>
              <p:cNvSpPr>
                <a:spLocks/>
              </p:cNvSpPr>
              <p:nvPr/>
            </p:nvSpPr>
            <p:spPr bwMode="hidden">
              <a:xfrm>
                <a:off x="4036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08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1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5010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1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2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2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3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4" name="Oval 22"/>
              <p:cNvSpPr>
                <a:spLocks noChangeArrowheads="1"/>
              </p:cNvSpPr>
              <p:nvPr/>
            </p:nvSpPr>
            <p:spPr bwMode="hidden">
              <a:xfrm>
                <a:off x="2385" y="4004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5" name="Oval 23"/>
              <p:cNvSpPr>
                <a:spLocks noChangeArrowheads="1"/>
              </p:cNvSpPr>
              <p:nvPr/>
            </p:nvSpPr>
            <p:spPr bwMode="hidden">
              <a:xfrm>
                <a:off x="2437" y="4025"/>
                <a:ext cx="307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6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8" cy="134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7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8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8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19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0" name="Freeform 28"/>
              <p:cNvSpPr>
                <a:spLocks/>
              </p:cNvSpPr>
              <p:nvPr/>
            </p:nvSpPr>
            <p:spPr bwMode="hidden">
              <a:xfrm>
                <a:off x="2082" y="3827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1" name="Freeform 29"/>
              <p:cNvSpPr>
                <a:spLocks/>
              </p:cNvSpPr>
              <p:nvPr/>
            </p:nvSpPr>
            <p:spPr bwMode="hidden">
              <a:xfrm>
                <a:off x="2987" y="4043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2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4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3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4" name="Freeform 32"/>
              <p:cNvSpPr>
                <a:spLocks/>
              </p:cNvSpPr>
              <p:nvPr/>
            </p:nvSpPr>
            <p:spPr bwMode="hidden">
              <a:xfrm>
                <a:off x="2951" y="3750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5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6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27" name="Freeform 35"/>
              <p:cNvSpPr>
                <a:spLocks/>
              </p:cNvSpPr>
              <p:nvPr/>
            </p:nvSpPr>
            <p:spPr bwMode="hidden">
              <a:xfrm>
                <a:off x="1776" y="3672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2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5029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0" name="Freeform 38"/>
              <p:cNvSpPr>
                <a:spLocks/>
              </p:cNvSpPr>
              <p:nvPr/>
            </p:nvSpPr>
            <p:spPr bwMode="hidden">
              <a:xfrm>
                <a:off x="4128" y="3367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1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2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3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3" name="Freeform 41"/>
              <p:cNvSpPr>
                <a:spLocks/>
              </p:cNvSpPr>
              <p:nvPr/>
            </p:nvSpPr>
            <p:spPr bwMode="hidden">
              <a:xfrm>
                <a:off x="4506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4" name="Freeform 42"/>
              <p:cNvSpPr>
                <a:spLocks/>
              </p:cNvSpPr>
              <p:nvPr/>
            </p:nvSpPr>
            <p:spPr bwMode="hidden">
              <a:xfrm>
                <a:off x="5335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5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6" name="Freeform 44"/>
              <p:cNvSpPr>
                <a:spLocks/>
              </p:cNvSpPr>
              <p:nvPr/>
            </p:nvSpPr>
            <p:spPr bwMode="hidden">
              <a:xfrm>
                <a:off x="4445" y="3553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7" name="Freeform 45"/>
              <p:cNvSpPr>
                <a:spLocks/>
              </p:cNvSpPr>
              <p:nvPr/>
            </p:nvSpPr>
            <p:spPr bwMode="hidden">
              <a:xfrm>
                <a:off x="4350" y="3510"/>
                <a:ext cx="908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8" name="Freeform 46"/>
              <p:cNvSpPr>
                <a:spLocks/>
              </p:cNvSpPr>
              <p:nvPr/>
            </p:nvSpPr>
            <p:spPr bwMode="hidden">
              <a:xfrm>
                <a:off x="4564" y="3493"/>
                <a:ext cx="365" cy="65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39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0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1" name="Oval 49"/>
              <p:cNvSpPr>
                <a:spLocks noChangeArrowheads="1"/>
              </p:cNvSpPr>
              <p:nvPr/>
            </p:nvSpPr>
            <p:spPr bwMode="hidden">
              <a:xfrm>
                <a:off x="4578" y="3631"/>
                <a:ext cx="446" cy="27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2" name="Oval 50"/>
              <p:cNvSpPr>
                <a:spLocks noChangeArrowheads="1"/>
              </p:cNvSpPr>
              <p:nvPr/>
            </p:nvSpPr>
            <p:spPr bwMode="hidden">
              <a:xfrm>
                <a:off x="4610" y="3651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3" name="Oval 51"/>
              <p:cNvSpPr>
                <a:spLocks noChangeArrowheads="1"/>
              </p:cNvSpPr>
              <p:nvPr/>
            </p:nvSpPr>
            <p:spPr bwMode="hidden">
              <a:xfrm>
                <a:off x="4654" y="3679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4" name="Oval 52"/>
              <p:cNvSpPr>
                <a:spLocks noChangeArrowheads="1"/>
              </p:cNvSpPr>
              <p:nvPr/>
            </p:nvSpPr>
            <p:spPr bwMode="hidden">
              <a:xfrm>
                <a:off x="4690" y="3699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5" name="Oval 53"/>
              <p:cNvSpPr>
                <a:spLocks noChangeArrowheads="1"/>
              </p:cNvSpPr>
              <p:nvPr/>
            </p:nvSpPr>
            <p:spPr bwMode="hidden">
              <a:xfrm>
                <a:off x="4738" y="3729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253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85047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8" name="Freeform 56"/>
              <p:cNvSpPr>
                <a:spLocks/>
              </p:cNvSpPr>
              <p:nvPr/>
            </p:nvSpPr>
            <p:spPr bwMode="hidden">
              <a:xfrm>
                <a:off x="5316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49" name="Freeform 57"/>
              <p:cNvSpPr>
                <a:spLocks/>
              </p:cNvSpPr>
              <p:nvPr/>
            </p:nvSpPr>
            <p:spPr bwMode="hidden">
              <a:xfrm>
                <a:off x="5645" y="3065"/>
                <a:ext cx="60" cy="157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50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1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51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52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053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8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261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50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4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0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8"/>
                  <a:ext cx="182" cy="103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0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85058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4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85059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504825" y="306388"/>
            <a:ext cx="9072563" cy="125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5060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4825" y="1763713"/>
            <a:ext cx="9072563" cy="4989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5061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4825" y="6884988"/>
            <a:ext cx="23510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>
            <a:lvl1pPr>
              <a:defRPr sz="15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A2E32F7-5826-4071-9641-9D87E61882E1}" type="datetimeFigureOut">
              <a:rPr lang="ru-RU"/>
              <a:pPr/>
              <a:t>03.02.2023</a:t>
            </a:fld>
            <a:endParaRPr lang="ru-RU"/>
          </a:p>
        </p:txBody>
      </p:sp>
      <p:sp>
        <p:nvSpPr>
          <p:cNvPr id="85062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44875" y="6884988"/>
            <a:ext cx="3190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>
            <a:lvl1pPr algn="ctr">
              <a:defRPr sz="15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85063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24713" y="6884988"/>
            <a:ext cx="23526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0794" tIns="50397" rIns="100794" bIns="50397" numCol="1" anchor="b" anchorCtr="0" compatLnSpc="1">
            <a:prstTxWarp prst="textNoShape">
              <a:avLst/>
            </a:prstTxWarp>
          </a:bodyPr>
          <a:lstStyle>
            <a:lvl1pPr algn="r">
              <a:defRPr sz="15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01A3B37B-696E-4FF4-B1D1-618AED770CCF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2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50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50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50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50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50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59" grpId="0"/>
      <p:bldP spid="85060" grpId="0" build="p">
        <p:tmplLst>
          <p:tmpl lvl="1">
            <p:tnLst>
              <p:par>
                <p:cTn presetID="40" presetClass="entr" presetSubtype="0" fill="hold" nodeType="click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506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506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506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506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0" presetClass="entr" presetSubtype="0" fill="hold" nodeType="withEffect">
                  <p:stCondLst>
                    <p:cond delay="0"/>
                  </p:stCondLst>
                  <p:iterate type="lt">
                    <p:tmPct val="1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0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85060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.1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8506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defTabSz="1008063" rtl="0" eaLnBrk="0" fontAlgn="base" hangingPunct="0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defTabSz="1008063" rtl="0" fontAlgn="base">
        <a:spcBef>
          <a:spcPct val="0"/>
        </a:spcBef>
        <a:spcAft>
          <a:spcPct val="0"/>
        </a:spcAft>
        <a:defRPr sz="49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77825" indent="-377825" algn="l" defTabSz="100806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5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819150" indent="-315913" algn="l" defTabSz="1008063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31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260475" indent="-252413" algn="l" defTabSz="1008063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6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763713" indent="-252413" algn="l" defTabSz="1008063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268538" indent="-252413" algn="l" defTabSz="1008063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7257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31829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6401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4097338" indent="-252413" algn="l" defTabSz="1008063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audio" Target="file:///D:\&#1052;&#1086;&#1080;%20&#1076;&#1086;&#1082;&#1091;&#1084;&#1077;&#1085;&#1090;&#1099;\&#1052;&#1086;&#1103;%20&#1084;&#1091;&#1079;&#1099;&#1082;&#1072;\&#1044;&#1080;&#1089;&#1082;%20&#1084;&#1077;&#1076;&#1083;&#1077;&#1085;&#1085;&#1072;&#1103;\01_The_Ballad_of_Bill_Hubbard.mp3" TargetMode="External"/><Relationship Id="rId1" Type="http://schemas.openxmlformats.org/officeDocument/2006/relationships/audio" Target="../media/audio1.wav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611552" y="5637225"/>
            <a:ext cx="6209156" cy="129458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19050">
            <a:contourClr>
              <a:srgbClr val="0070C0"/>
            </a:contourClr>
          </a:sp3d>
        </p:spPr>
        <p:txBody>
          <a:bodyPr wrap="square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8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3-4 лет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младшая группа «</a:t>
            </a: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олонго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»     </a:t>
            </a:r>
          </a:p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</a:t>
            </a:r>
            <a:r>
              <a:rPr lang="ru-RU" sz="2800" b="1" dirty="0" err="1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Бадаева</a:t>
            </a:r>
            <a:r>
              <a:rPr lang="ru-RU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В.Д</a:t>
            </a:r>
          </a:p>
        </p:txBody>
      </p:sp>
      <p:pic>
        <p:nvPicPr>
          <p:cNvPr id="14348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ELPHRG01.wav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7913" y="3627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50" name="01_The_Ballad_of_Bill_Hubbard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87913" y="3627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6" name="AutoShape 2" descr="https://fs01.cap.ru/www19/mosk/news/2019/07/24/528a8dbe-0ef7-4abe-9833-ee4df7c33eb8/img0_5cdbf11481bc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https://fs01.cap.ru/www19/mosk/news/2019/07/24/528a8dbe-0ef7-4abe-9833-ee4df7c33eb8/img0_5cdbf11481bc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9" name="Picture 5" descr="C:\Users\Детский сад\Desktop\документы\РПН\Договор Экоальянс 2022\img0_5cdbf11481bc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9718" y="207937"/>
            <a:ext cx="9100533" cy="528641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58317" fill="hold"/>
                                        <p:tgtEl>
                                          <p:spTgt spid="143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3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992" fill="hold"/>
                                        <p:tgtEl>
                                          <p:spTgt spid="1434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48"/>
                  </p:tgtEl>
                </p:cond>
              </p:nextCondLst>
            </p:seq>
            <p:audio>
              <p:cMediaNode>
                <p:cTn id="1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48"/>
                </p:tgtEl>
              </p:cMediaNode>
            </p:audio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350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Дидактическая игра «Сложи огнетушитель»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закреплять знания о правилах поведения во время пожара. Развивать воображение, логическое мышление, мелкую моторику руки. Воспитывать усидчивость.</a:t>
            </a:r>
            <a:endParaRPr lang="ru-RU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Детский сад\Desktop\Вера\IMG-c286c53a6e03a97da9e9e6d9a49b4352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63402" y="1763713"/>
            <a:ext cx="3742134" cy="498951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18" y="0"/>
            <a:ext cx="9072563" cy="125571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Дидактическая игра «Сложи пожарного»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C:\Users\Детский сад\Desktop\Вера\IMG-5fc804d6286255111d4a794174812171-V.jpg"/>
          <p:cNvPicPr>
            <a:picLocks noChangeAspect="1" noChangeArrowheads="1"/>
          </p:cNvPicPr>
          <p:nvPr/>
        </p:nvPicPr>
        <p:blipFill>
          <a:blip r:embed="rId2" cstate="screen"/>
          <a:srcRect l="-433"/>
          <a:stretch>
            <a:fillRect/>
          </a:stretch>
        </p:blipFill>
        <p:spPr bwMode="auto">
          <a:xfrm>
            <a:off x="3254362" y="3565523"/>
            <a:ext cx="3685371" cy="3812453"/>
          </a:xfrm>
          <a:prstGeom prst="rect">
            <a:avLst/>
          </a:prstGeom>
          <a:noFill/>
        </p:spPr>
      </p:pic>
      <p:pic>
        <p:nvPicPr>
          <p:cNvPr id="37890" name="Picture 2" descr="C:\Users\Детский сад\Desktop\Вера\IMG-1e9f9cde8cc18e81acfe8e3c6be9afd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97700" y="1065193"/>
            <a:ext cx="2951560" cy="3714776"/>
          </a:xfrm>
          <a:prstGeom prst="rect">
            <a:avLst/>
          </a:prstGeom>
          <a:noFill/>
        </p:spPr>
      </p:pic>
      <p:pic>
        <p:nvPicPr>
          <p:cNvPr id="37891" name="Picture 3" descr="C:\Users\Детский сад\Desktop\Вера\IMG-430ea66992f7ac674b191c53b1c0ed74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3966" y="1136631"/>
            <a:ext cx="3036115" cy="364333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540114" y="1208069"/>
            <a:ext cx="30718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закреплять знания о правилах поведения во время пожара. Развивать воображение, логическое мышление, мелкую моторику руки. Воспитывать усидчивость</a:t>
            </a:r>
            <a:endParaRPr lang="ru-RU" sz="20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5602" y="0"/>
            <a:ext cx="61926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«Пожарная машина» 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C:\Users\Детский сад\Desktop\Вера\IMG-71d008e089db8ceafd6b032b2572b058-V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25734" y="1922449"/>
            <a:ext cx="4595315" cy="3446486"/>
          </a:xfrm>
          <a:prstGeom prst="rect">
            <a:avLst/>
          </a:prstGeom>
          <a:noFill/>
        </p:spPr>
      </p:pic>
      <p:pic>
        <p:nvPicPr>
          <p:cNvPr id="3077" name="Picture 5" descr="C:\Users\Детский сад\Desktop\Вера\IMG-497092725926b1e6fe5280a08b4d547d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514372">
            <a:off x="452940" y="4754405"/>
            <a:ext cx="2947604" cy="2210703"/>
          </a:xfrm>
          <a:prstGeom prst="rect">
            <a:avLst/>
          </a:prstGeom>
          <a:noFill/>
        </p:spPr>
      </p:pic>
      <p:pic>
        <p:nvPicPr>
          <p:cNvPr id="3075" name="Picture 3" descr="C:\Users\Детский сад\Desktop\Вера\IMG-2d64dd6881de45bd96849e8239a0de71-V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060309">
            <a:off x="6500877" y="1005392"/>
            <a:ext cx="3283443" cy="2462582"/>
          </a:xfrm>
          <a:prstGeom prst="rect">
            <a:avLst/>
          </a:prstGeom>
          <a:noFill/>
        </p:spPr>
      </p:pic>
      <p:pic>
        <p:nvPicPr>
          <p:cNvPr id="3073" name="Picture 1" descr="C:\Users\Детский сад\Desktop\Вера\IMG-61816087b8381cf2822b5b22b6894690-V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598930">
            <a:off x="237712" y="1061047"/>
            <a:ext cx="3252244" cy="243918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651337" y="5312906"/>
            <a:ext cx="5429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u="sng" dirty="0" smtClean="0">
                <a:solidFill>
                  <a:schemeClr val="accent4">
                    <a:lumMod val="10000"/>
                  </a:schemeClr>
                </a:solidFill>
              </a:rPr>
              <a:t>Цель</a:t>
            </a:r>
            <a:r>
              <a:rPr lang="ru-RU" sz="2000" dirty="0" smtClean="0">
                <a:solidFill>
                  <a:schemeClr val="accent4">
                    <a:lumMod val="10000"/>
                  </a:schemeClr>
                </a:solidFill>
              </a:rPr>
              <a:t>: Создавать из готовых форм пожарную машину. Аккуратно наносить клей кисточкой. Развивать внимательность, терпеливость. Вызвать интерес к занятию. Развивать творческие способности. Воспитывать доброжелательное отношение друг к другу.</a:t>
            </a:r>
            <a:endParaRPr lang="ru-RU" sz="2000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76773355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Стихотворение «Пожар»</a:t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39938" name="Picture 2" descr="C:\Users\Детский сад\Desktop\Вера\a_ignore_q_80_w_1000_c_limit_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842" y="1636697"/>
            <a:ext cx="4286280" cy="5599378"/>
          </a:xfrm>
          <a:prstGeom prst="rect">
            <a:avLst/>
          </a:prstGeom>
          <a:noFill/>
        </p:spPr>
      </p:pic>
      <p:pic>
        <p:nvPicPr>
          <p:cNvPr id="39939" name="Picture 3" descr="C:\Users\Детский сад\Desktop\Вера\IMG-de5c1451a7993bef12576fab362828c7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23147" y="1708135"/>
            <a:ext cx="5055268" cy="535785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18" y="0"/>
            <a:ext cx="9072563" cy="1255712"/>
          </a:xfrm>
        </p:spPr>
        <p:txBody>
          <a:bodyPr/>
          <a:lstStyle/>
          <a:p>
            <a:r>
              <a:rPr lang="ru-RU" dirty="0" smtClean="0"/>
              <a:t>Работа с родителями «</a:t>
            </a:r>
            <a:r>
              <a:rPr lang="ru-RU" dirty="0" err="1" smtClean="0"/>
              <a:t>Лэпбук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38915" name="Picture 3" descr="C:\Users\Детский сад\Desktop\Вера\20230130_17163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2528" y="4637093"/>
            <a:ext cx="5856082" cy="2643206"/>
          </a:xfrm>
          <a:prstGeom prst="rect">
            <a:avLst/>
          </a:prstGeom>
          <a:noFill/>
        </p:spPr>
      </p:pic>
      <p:pic>
        <p:nvPicPr>
          <p:cNvPr id="38916" name="Picture 4" descr="C:\Users\Детский сад\Desktop\Вера\20230130_1716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022650">
            <a:off x="6623030" y="1480032"/>
            <a:ext cx="3182925" cy="2351135"/>
          </a:xfrm>
          <a:prstGeom prst="rect">
            <a:avLst/>
          </a:prstGeom>
          <a:noFill/>
        </p:spPr>
      </p:pic>
      <p:pic>
        <p:nvPicPr>
          <p:cNvPr id="38917" name="Picture 5" descr="C:\Users\Детский сад\Desktop\Вера\20230130_17142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714333">
            <a:off x="6378023" y="4613662"/>
            <a:ext cx="3489271" cy="2432009"/>
          </a:xfrm>
          <a:prstGeom prst="rect">
            <a:avLst/>
          </a:prstGeom>
          <a:noFill/>
        </p:spPr>
      </p:pic>
      <p:pic>
        <p:nvPicPr>
          <p:cNvPr id="38918" name="Picture 6" descr="C:\Users\Детский сад\Desktop\Вера\20230130_17152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910558">
            <a:off x="203596" y="1359424"/>
            <a:ext cx="3191962" cy="2365191"/>
          </a:xfrm>
          <a:prstGeom prst="rect">
            <a:avLst/>
          </a:prstGeom>
          <a:noFill/>
        </p:spPr>
      </p:pic>
      <p:pic>
        <p:nvPicPr>
          <p:cNvPr id="38914" name="Picture 2" descr="C:\Users\Детский сад\Desktop\Вера\20230131_08371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325800" y="1493821"/>
            <a:ext cx="3357586" cy="2919293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3004" y="1144572"/>
            <a:ext cx="4714907" cy="2840265"/>
          </a:xfrm>
          <a:prstGeom prst="rect">
            <a:avLst/>
          </a:prstGeom>
          <a:solidFill>
            <a:schemeClr val="bg2">
              <a:lumMod val="90000"/>
            </a:schemeClr>
          </a:solidFill>
          <a:scene3d>
            <a:camera prst="orthographicFront"/>
            <a:lightRig rig="threePt" dir="t"/>
          </a:scene3d>
          <a:sp3d contourW="25400">
            <a:contourClr>
              <a:schemeClr val="bg2">
                <a:lumMod val="50000"/>
              </a:schemeClr>
            </a:contourClr>
          </a:sp3d>
        </p:spPr>
        <p:txBody>
          <a:bodyPr>
            <a:spAutoFit/>
          </a:bodyPr>
          <a:lstStyle/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Огонь и дым со всех сторон,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Нам срочно нужен телефон.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Просто цифры набирай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 адрес точный называй.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Примчится на помощь Пожарный расчёт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И всех нас пожарный </a:t>
            </a:r>
          </a:p>
          <a:p>
            <a:pPr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4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Геройски спасёт!</a:t>
            </a:r>
          </a:p>
        </p:txBody>
      </p:sp>
      <p:pic>
        <p:nvPicPr>
          <p:cNvPr id="25606" name="Picture 6" descr="medium_smot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52525" y="4284663"/>
            <a:ext cx="2951163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" descr="C:\Documents and Settings\1\Рабочий стол\263514-859c07439f38a6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46337" y="80282"/>
            <a:ext cx="4967200" cy="7409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contourW="101600">
            <a:contourClr>
              <a:schemeClr val="bg2">
                <a:lumMod val="50000"/>
              </a:schemeClr>
            </a:contourClr>
          </a:sp3d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70" decel="100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770" decel="100000"/>
                                        <p:tgtEl>
                                          <p:spTgt spid="2560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4" dur="77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 огнем не играют!!!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  <a:p>
            <a:pPr eaLnBrk="1" hangingPunct="1">
              <a:defRPr/>
            </a:pPr>
            <a:endParaRPr lang="ru-RU"/>
          </a:p>
        </p:txBody>
      </p:sp>
      <p:pic>
        <p:nvPicPr>
          <p:cNvPr id="35843" name="Picture 4" descr="359152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0" y="1320800"/>
            <a:ext cx="7777163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56" y="2636829"/>
            <a:ext cx="9072563" cy="1255712"/>
          </a:xfrm>
        </p:spPr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3808" y="686684"/>
            <a:ext cx="9145016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познакомить детей с правилами пожарной безопасности; сформировать чувство опасности огня.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формировать представление детей о пожаре;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объяснить детям что огонь может принести большой вред человеку;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углубить и систематизировать знания детей о причинах возникновения пожара;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*закрепить знания детей о необходимых мерах предотвращения пожара, о людях которые борются с огнем (пожарниках);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познакомить детей с номером «01», научить звонить в пожарную часть по телефону;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закреплять знания детей о правилах пожарной безопасности.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715509746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</a:rPr>
              <a:t>«</a:t>
            </a:r>
            <a:r>
              <a:rPr lang="ru-RU" sz="4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</a:rPr>
              <a:t>Пословицы </a:t>
            </a:r>
            <a:r>
              <a:rPr lang="ru-RU" sz="4400" dirty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</a:rPr>
              <a:t>и поговорки о </a:t>
            </a:r>
            <a:r>
              <a:rPr lang="ru-RU" sz="4400" dirty="0" smtClean="0">
                <a:solidFill>
                  <a:schemeClr val="tx1">
                    <a:lumMod val="95000"/>
                  </a:schemeClr>
                </a:solidFill>
                <a:latin typeface="Times New Roman" panose="02020603050405020304" pitchFamily="18" charset="0"/>
              </a:rPr>
              <a:t>пожаре»</a:t>
            </a:r>
            <a:endParaRPr lang="ru-RU" sz="4400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156" y="1779573"/>
            <a:ext cx="849694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ctr"/>
            <a:r>
              <a:rPr lang="ru-RU" sz="4000" dirty="0" smtClean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Спички не тронь, в спичках огонь!»</a:t>
            </a:r>
          </a:p>
          <a:p>
            <a:pPr indent="449580" algn="ctr"/>
            <a:r>
              <a:rPr lang="ru-RU" sz="4000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«Спичка – невеличка, а огонь великан»</a:t>
            </a:r>
          </a:p>
          <a:p>
            <a:pPr indent="449580" algn="ctr"/>
            <a:r>
              <a:rPr lang="ru-RU" sz="4000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 шути с огнем – обожжешься»</a:t>
            </a:r>
          </a:p>
          <a:p>
            <a:pPr indent="449580" algn="ctr"/>
            <a:r>
              <a:rPr lang="ru-RU" sz="4000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«Слезы пожара не тушат»</a:t>
            </a:r>
          </a:p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4445060"/>
      </p:ext>
    </p:extLst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18" y="0"/>
            <a:ext cx="9072563" cy="1255712"/>
          </a:xfrm>
        </p:spPr>
        <p:txBody>
          <a:bodyPr/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на тему: «Пожарная безопасность»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1750" y="1279507"/>
            <a:ext cx="4460875" cy="4989512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познакомить с основами пожарной безопасности и самосохранения человека, научить пользоваться правилами пожарной безопасности.</a:t>
            </a:r>
            <a:endParaRPr lang="ru-RU" sz="24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" descr="C:\Users\Детский сад\Desktop\Вера\20230131_1000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56" y="1422383"/>
            <a:ext cx="3693114" cy="3500462"/>
          </a:xfrm>
          <a:prstGeom prst="rect">
            <a:avLst/>
          </a:prstGeom>
          <a:noFill/>
        </p:spPr>
      </p:pic>
      <p:pic>
        <p:nvPicPr>
          <p:cNvPr id="1026" name="Picture 2" descr="C:\Users\Детский сад\Downloads\20230131_10003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25998" y="3994151"/>
            <a:ext cx="4500594" cy="334791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18" y="565127"/>
            <a:ext cx="9072563" cy="125571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«Дым с огнем увидал, не зевай  –ты пожарных вызывай».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  Познакомить детей с профессией пожарного . Сформировать знания о последствиях беспечного отношения к огню.  Воспитывать интерес и уважение к труду пожарных.</a:t>
            </a:r>
          </a:p>
          <a:p>
            <a:endParaRPr lang="ru-RU" dirty="0"/>
          </a:p>
        </p:txBody>
      </p:sp>
      <p:pic>
        <p:nvPicPr>
          <p:cNvPr id="7" name="Picture 2" descr="C:\Users\Детский сад\Downloads\20221118_16210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842" y="2279639"/>
            <a:ext cx="4855666" cy="4357718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Беседа: «Что такое хорошо, что такое плохо»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82528" y="1350945"/>
            <a:ext cx="4459288" cy="4989512"/>
          </a:xfrm>
        </p:spPr>
        <p:txBody>
          <a:bodyPr/>
          <a:lstStyle/>
          <a:p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 Воспитывать умение правильно общаться друг с другом, совершать хорошие поступки</a:t>
            </a:r>
            <a:r>
              <a:rPr lang="ru-RU" sz="32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accent4">
                  <a:lumMod val="1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Детский сад\Desktop\Вера\IMG-0d94594aab5920af4acb1b34db6fbedb-V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08329" y="2630453"/>
            <a:ext cx="6572296" cy="492922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280" y="0"/>
            <a:ext cx="9072563" cy="125571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Беседа «Опасные предметы дома»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</a:rPr>
              <a:t>Цель: Знакомство с источниками опасности дома.</a:t>
            </a:r>
            <a:endParaRPr lang="ru-RU" dirty="0">
              <a:solidFill>
                <a:schemeClr val="accent4">
                  <a:lumMod val="10000"/>
                </a:schemeClr>
              </a:solidFill>
              <a:effectLst/>
            </a:endParaRPr>
          </a:p>
        </p:txBody>
      </p:sp>
      <p:pic>
        <p:nvPicPr>
          <p:cNvPr id="2050" name="Picture 2" descr="C:\Users\Детский сад\Downloads\Screenshot_20230125-165616_Chrom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3966" y="993755"/>
            <a:ext cx="4970541" cy="3564141"/>
          </a:xfrm>
          <a:prstGeom prst="rect">
            <a:avLst/>
          </a:prstGeom>
          <a:noFill/>
        </p:spPr>
      </p:pic>
      <p:pic>
        <p:nvPicPr>
          <p:cNvPr id="2051" name="Picture 3" descr="C:\Users\Детский сад\Downloads\Screenshot_20230125-165705_Chrome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040180" y="4416403"/>
            <a:ext cx="5603224" cy="314327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56" y="0"/>
            <a:ext cx="9072563" cy="1258887"/>
          </a:xfrm>
        </p:spPr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Лепка "Пожарная машина"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40312" y="922317"/>
            <a:ext cx="4456113" cy="4356100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 Создавать условия для физического и эмоционального развития детей посредством лепки машин из пластилина. Вызывать положительные эмоции от совместной деятельности и её результата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Детский сад\Downloads\20230202_1023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5400000">
            <a:off x="-195494" y="1943281"/>
            <a:ext cx="5310194" cy="3982646"/>
          </a:xfrm>
          <a:prstGeom prst="rect">
            <a:avLst/>
          </a:prstGeom>
          <a:noFill/>
        </p:spPr>
      </p:pic>
      <p:pic>
        <p:nvPicPr>
          <p:cNvPr id="4099" name="Picture 3" descr="C:\Users\Детский сад\Downloads\20230202_1047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83188" y="3922713"/>
            <a:ext cx="4572032" cy="3429025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Дидактическая игра «Сложи пожарную машину».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11750" y="1493821"/>
            <a:ext cx="4460875" cy="4989512"/>
          </a:xfrm>
        </p:spPr>
        <p:txBody>
          <a:bodyPr/>
          <a:lstStyle/>
          <a:p>
            <a:r>
              <a:rPr lang="ru-RU" sz="24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2400" dirty="0" smtClean="0">
                <a:solidFill>
                  <a:schemeClr val="accent4">
                    <a:lumMod val="1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закреплять знания о пожарной технике. Развивать воображение, логическое мышление, мелкую моторику руки. Воспитывать усидчивость.</a:t>
            </a:r>
          </a:p>
          <a:p>
            <a:endParaRPr lang="ru-RU" dirty="0"/>
          </a:p>
        </p:txBody>
      </p:sp>
      <p:pic>
        <p:nvPicPr>
          <p:cNvPr id="5" name="Picture 2" descr="C:\Users\Детский сад\Desktop\Вера\IMG-60355033383e7e33e65e7b1fd9c798ec-V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6842" y="1636697"/>
            <a:ext cx="4459288" cy="3344466"/>
          </a:xfrm>
          <a:prstGeom prst="rect">
            <a:avLst/>
          </a:prstGeom>
          <a:noFill/>
        </p:spPr>
      </p:pic>
      <p:pic>
        <p:nvPicPr>
          <p:cNvPr id="6" name="Picture 3" descr="C:\Users\Детский сад\Desktop\Вера\IMG-49d924c14020757a4aeb6cf2417ef49a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11749" y="3851275"/>
            <a:ext cx="4572033" cy="3429024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356</Words>
  <Application>Microsoft Office PowerPoint</Application>
  <PresentationFormat>Произвольный</PresentationFormat>
  <Paragraphs>54</Paragraphs>
  <Slides>17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Трек</vt:lpstr>
      <vt:lpstr>Круги</vt:lpstr>
      <vt:lpstr>Слайд 1</vt:lpstr>
      <vt:lpstr>Слайд 2</vt:lpstr>
      <vt:lpstr>«Пословицы и поговорки о пожаре»</vt:lpstr>
      <vt:lpstr>Беседы на тему: «Пожарная безопасность»</vt:lpstr>
      <vt:lpstr>«Дым с огнем увидал, не зевай  –ты пожарных вызывай». </vt:lpstr>
      <vt:lpstr>Беседа: «Что такое хорошо, что такое плохо»</vt:lpstr>
      <vt:lpstr>Беседа «Опасные предметы дома»</vt:lpstr>
      <vt:lpstr>   Лепка "Пожарная машина"   </vt:lpstr>
      <vt:lpstr>Дидактическая игра «Сложи пожарную машину».</vt:lpstr>
      <vt:lpstr>Дидактическая игра «Сложи огнетушитель»</vt:lpstr>
      <vt:lpstr>Дидактическая игра «Сложи пожарного»</vt:lpstr>
      <vt:lpstr>Слайд 12</vt:lpstr>
      <vt:lpstr>Стихотворение «Пожар» </vt:lpstr>
      <vt:lpstr>Работа с родителями «Лэпбук»</vt:lpstr>
      <vt:lpstr>Слайд 15</vt:lpstr>
      <vt:lpstr>С огнем не играют!!!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Хозяин</dc:creator>
  <cp:lastModifiedBy>Детский сад</cp:lastModifiedBy>
  <cp:revision>59</cp:revision>
  <cp:lastPrinted>1601-01-01T00:00:00Z</cp:lastPrinted>
  <dcterms:created xsi:type="dcterms:W3CDTF">2010-10-09T13:52:14Z</dcterms:created>
  <dcterms:modified xsi:type="dcterms:W3CDTF">2023-02-03T07:43:04Z</dcterms:modified>
</cp:coreProperties>
</file>