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 bwMode="auto"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 bwMode="auto"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 bwMode="auto"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 bwMode="auto"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 bwMode="auto"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 bwMode="auto"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 bwMode="auto"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noAutofit/>
          </a:bodyPr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 bwMode="auto"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 bwMode="auto"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 bwMode="auto"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>
              <a:defRPr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 bwMode="auto">
          <a:xfrm>
            <a:off x="45684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rgbClr val="898989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 bwMode="auto">
          <a:xfrm>
            <a:off x="3124080" y="6356520"/>
            <a:ext cx="289584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 bwMode="auto">
          <a:xfrm>
            <a:off x="6552720" y="6356520"/>
            <a:ext cx="2133720" cy="36504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p>
            <a: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0F217798-9AD9-405D-AD6F-386EA6B17833}" type="slidenum">
              <a:rPr lang="ru-RU" sz="1200" b="0" strike="noStrike" spc="-1">
                <a:solidFill>
                  <a:srgbClr val="898989"/>
                </a:solidFill>
                <a:latin typeface="Calibri"/>
              </a:rPr>
              <a:t/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Relationship Id="rId4" Type="http://schemas.openxmlformats.org/officeDocument/2006/relationships/image" Target="../media/image14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 bwMode="auto">
          <a:xfrm>
            <a:off x="70920" y="404280"/>
            <a:ext cx="7215480" cy="54723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strike="noStrike" spc="-1">
                <a:solidFill>
                  <a:srgbClr val="FF0000"/>
                </a:solidFill>
                <a:latin typeface="Times New Roman"/>
                <a:ea typeface="Times New Roman"/>
              </a:rPr>
              <a:t>        </a:t>
            </a:r>
            <a:r>
              <a:rPr lang="ru-RU" sz="1600" b="1" strike="noStrike" spc="-1">
                <a:solidFill>
                  <a:srgbClr val="FF0000"/>
                </a:solidFill>
                <a:latin typeface="Times New Roman"/>
                <a:ea typeface="Times New Roman"/>
              </a:rPr>
              <a:t>Шагнем навстречу</a:t>
            </a:r>
            <a:br>
              <a:rPr/>
            </a:br>
            <a:br>
              <a:rPr/>
            </a:br>
            <a:br>
              <a:rPr/>
            </a:br>
            <a:br>
              <a:rPr/>
            </a:br>
            <a:br>
              <a:rPr/>
            </a:br>
            <a:br>
              <a:rPr/>
            </a:br>
            <a:br>
              <a:rPr/>
            </a:br>
            <a:br>
              <a:rPr/>
            </a:br>
            <a:br>
              <a:rPr/>
            </a:br>
            <a:r>
              <a:rPr lang="ru-RU" sz="1600" b="1" strike="noStrike" spc="-1">
                <a:solidFill>
                  <a:srgbClr val="FF0000"/>
                </a:solidFill>
                <a:latin typeface="Times New Roman"/>
                <a:ea typeface="Times New Roman"/>
              </a:rPr>
              <a:t>Арутюнян Алла Размиковна </a:t>
            </a:r>
            <a:br>
              <a:rPr/>
            </a:br>
            <a:r>
              <a:rPr lang="ru-RU" sz="1600" b="1" strike="noStrike" spc="-1">
                <a:solidFill>
                  <a:srgbClr val="FF0000"/>
                </a:solidFill>
                <a:latin typeface="Times New Roman"/>
                <a:ea typeface="Times New Roman"/>
              </a:rPr>
              <a:t>МБДОУ «Детский сад «Солнышко»</a:t>
            </a:r>
            <a:br>
              <a:rPr/>
            </a:br>
            <a:r>
              <a:rPr lang="ru-RU" sz="1600" b="1" strike="noStrike" spc="-1">
                <a:solidFill>
                  <a:srgbClr val="FF0000"/>
                </a:solidFill>
                <a:latin typeface="Times New Roman"/>
                <a:ea typeface="Times New Roman"/>
              </a:rPr>
              <a:t>Воспитатель </a:t>
            </a:r>
            <a:br>
              <a:rPr/>
            </a:br>
            <a:br>
              <a:rPr/>
            </a:br>
            <a:endParaRPr lang="en-US" sz="1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CustomShape 2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3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5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CustomShape 9"/>
          <p:cNvSpPr/>
          <p:nvPr/>
        </p:nvSpPr>
        <p:spPr bwMode="auto">
          <a:xfrm>
            <a:off x="571680" y="571680"/>
            <a:ext cx="6216228" cy="1922436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Источники и литература.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80808"/>
                </a:solidFill>
                <a:latin typeface="Times New Roman"/>
                <a:ea typeface="Times New Roman"/>
              </a:rPr>
              <a:t>1.Тимофеева Л.Л. «Проектный метод в детском саду»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80808"/>
                </a:solidFill>
                <a:latin typeface="Times New Roman"/>
                <a:ea typeface="Times New Roman"/>
              </a:rPr>
              <a:t>2.Виноградова Н.А. «Пособие для воспитателей и родителей»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80808"/>
                </a:solidFill>
                <a:latin typeface="Times New Roman"/>
                <a:ea typeface="Times New Roman"/>
              </a:rPr>
              <a:t>3.Осипова Л.Е. «Работа ДОУ с семьей»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80808"/>
                </a:solidFill>
                <a:latin typeface="Times New Roman"/>
                <a:ea typeface="Times New Roman"/>
              </a:rPr>
              <a:t>4.Шиян О.А. «Современный детский сад»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3" name="CustomShape 8"/>
          <p:cNvSpPr/>
          <p:nvPr/>
        </p:nvSpPr>
        <p:spPr bwMode="auto">
          <a:xfrm>
            <a:off x="7858080" y="1000080"/>
            <a:ext cx="642960" cy="571680"/>
          </a:xfrm>
          <a:custGeom>
            <a:avLst/>
            <a:gdLst/>
            <a:ahLst/>
            <a:cxnLst/>
            <a:rect l="0" t="0" r="r" b="b"/>
            <a:pathLst>
              <a:path w="1788" h="1590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589"/>
                </a:lnTo>
                <a:lnTo>
                  <a:pt x="0" y="1589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84" y="102"/>
                </a:lnTo>
                <a:lnTo>
                  <a:pt x="102" y="102"/>
                </a:lnTo>
                <a:lnTo>
                  <a:pt x="0" y="0"/>
                </a:lnTo>
                <a:moveTo>
                  <a:pt x="1787" y="0"/>
                </a:moveTo>
                <a:lnTo>
                  <a:pt x="1787" y="1589"/>
                </a:lnTo>
                <a:lnTo>
                  <a:pt x="1684" y="1486"/>
                </a:lnTo>
                <a:lnTo>
                  <a:pt x="1684" y="102"/>
                </a:lnTo>
                <a:lnTo>
                  <a:pt x="1787" y="0"/>
                </a:lnTo>
                <a:moveTo>
                  <a:pt x="1787" y="1589"/>
                </a:moveTo>
                <a:lnTo>
                  <a:pt x="0" y="1589"/>
                </a:lnTo>
                <a:lnTo>
                  <a:pt x="102" y="1486"/>
                </a:lnTo>
                <a:lnTo>
                  <a:pt x="1684" y="1486"/>
                </a:lnTo>
                <a:lnTo>
                  <a:pt x="1787" y="1589"/>
                </a:lnTo>
                <a:moveTo>
                  <a:pt x="0" y="1589"/>
                </a:moveTo>
                <a:lnTo>
                  <a:pt x="0" y="0"/>
                </a:lnTo>
                <a:lnTo>
                  <a:pt x="102" y="102"/>
                </a:lnTo>
                <a:lnTo>
                  <a:pt x="102" y="1486"/>
                </a:lnTo>
                <a:lnTo>
                  <a:pt x="0" y="1589"/>
                </a:lnTo>
                <a:moveTo>
                  <a:pt x="893" y="279"/>
                </a:moveTo>
                <a:lnTo>
                  <a:pt x="894" y="279"/>
                </a:lnTo>
                <a:cubicBezTo>
                  <a:pt x="803" y="279"/>
                  <a:pt x="714" y="303"/>
                  <a:pt x="636" y="348"/>
                </a:cubicBezTo>
                <a:cubicBezTo>
                  <a:pt x="557" y="393"/>
                  <a:pt x="492" y="458"/>
                  <a:pt x="447" y="537"/>
                </a:cubicBezTo>
                <a:cubicBezTo>
                  <a:pt x="402" y="615"/>
                  <a:pt x="378" y="704"/>
                  <a:pt x="378" y="795"/>
                </a:cubicBezTo>
                <a:lnTo>
                  <a:pt x="378" y="795"/>
                </a:lnTo>
                <a:cubicBezTo>
                  <a:pt x="378" y="885"/>
                  <a:pt x="402" y="974"/>
                  <a:pt x="447" y="1052"/>
                </a:cubicBezTo>
                <a:cubicBezTo>
                  <a:pt x="492" y="1131"/>
                  <a:pt x="557" y="1196"/>
                  <a:pt x="636" y="1241"/>
                </a:cubicBezTo>
                <a:cubicBezTo>
                  <a:pt x="714" y="1286"/>
                  <a:pt x="803" y="1310"/>
                  <a:pt x="894" y="1310"/>
                </a:cubicBezTo>
                <a:lnTo>
                  <a:pt x="894" y="1310"/>
                </a:lnTo>
                <a:cubicBezTo>
                  <a:pt x="984" y="1310"/>
                  <a:pt x="1073" y="1286"/>
                  <a:pt x="1151" y="1241"/>
                </a:cubicBezTo>
                <a:cubicBezTo>
                  <a:pt x="1230" y="1196"/>
                  <a:pt x="1295" y="1131"/>
                  <a:pt x="1340" y="1052"/>
                </a:cubicBezTo>
                <a:cubicBezTo>
                  <a:pt x="1385" y="974"/>
                  <a:pt x="1409" y="885"/>
                  <a:pt x="1409" y="795"/>
                </a:cubicBezTo>
                <a:lnTo>
                  <a:pt x="1409" y="795"/>
                </a:lnTo>
                <a:lnTo>
                  <a:pt x="1409" y="795"/>
                </a:lnTo>
                <a:cubicBezTo>
                  <a:pt x="1409" y="704"/>
                  <a:pt x="1385" y="615"/>
                  <a:pt x="1340" y="537"/>
                </a:cubicBezTo>
                <a:cubicBezTo>
                  <a:pt x="1295" y="458"/>
                  <a:pt x="1230" y="393"/>
                  <a:pt x="1151" y="348"/>
                </a:cubicBezTo>
                <a:cubicBezTo>
                  <a:pt x="1073" y="303"/>
                  <a:pt x="984" y="279"/>
                  <a:pt x="894" y="279"/>
                </a:cubicBezTo>
                <a:lnTo>
                  <a:pt x="893" y="279"/>
                </a:lnTo>
                <a:moveTo>
                  <a:pt x="893" y="306"/>
                </a:moveTo>
                <a:lnTo>
                  <a:pt x="894" y="307"/>
                </a:lnTo>
                <a:cubicBezTo>
                  <a:pt x="870" y="307"/>
                  <a:pt x="848" y="313"/>
                  <a:pt x="828" y="324"/>
                </a:cubicBezTo>
                <a:cubicBezTo>
                  <a:pt x="807" y="336"/>
                  <a:pt x="791" y="353"/>
                  <a:pt x="779" y="373"/>
                </a:cubicBezTo>
                <a:cubicBezTo>
                  <a:pt x="768" y="393"/>
                  <a:pt x="762" y="415"/>
                  <a:pt x="762" y="439"/>
                </a:cubicBezTo>
                <a:lnTo>
                  <a:pt x="762" y="439"/>
                </a:lnTo>
                <a:cubicBezTo>
                  <a:pt x="762" y="462"/>
                  <a:pt x="768" y="484"/>
                  <a:pt x="779" y="504"/>
                </a:cubicBezTo>
                <a:cubicBezTo>
                  <a:pt x="791" y="525"/>
                  <a:pt x="807" y="541"/>
                  <a:pt x="828" y="553"/>
                </a:cubicBezTo>
                <a:cubicBezTo>
                  <a:pt x="848" y="564"/>
                  <a:pt x="870" y="570"/>
                  <a:pt x="894" y="570"/>
                </a:cubicBezTo>
                <a:lnTo>
                  <a:pt x="894" y="570"/>
                </a:lnTo>
                <a:cubicBezTo>
                  <a:pt x="917" y="570"/>
                  <a:pt x="939" y="564"/>
                  <a:pt x="959" y="553"/>
                </a:cubicBezTo>
                <a:cubicBezTo>
                  <a:pt x="980" y="541"/>
                  <a:pt x="996" y="525"/>
                  <a:pt x="1008" y="504"/>
                </a:cubicBezTo>
                <a:cubicBezTo>
                  <a:pt x="1019" y="484"/>
                  <a:pt x="1025" y="462"/>
                  <a:pt x="1025" y="439"/>
                </a:cubicBezTo>
                <a:lnTo>
                  <a:pt x="1025" y="439"/>
                </a:lnTo>
                <a:lnTo>
                  <a:pt x="1025" y="439"/>
                </a:lnTo>
                <a:cubicBezTo>
                  <a:pt x="1025" y="415"/>
                  <a:pt x="1019" y="393"/>
                  <a:pt x="1008" y="373"/>
                </a:cubicBezTo>
                <a:cubicBezTo>
                  <a:pt x="996" y="353"/>
                  <a:pt x="980" y="336"/>
                  <a:pt x="959" y="324"/>
                </a:cubicBezTo>
                <a:cubicBezTo>
                  <a:pt x="939" y="313"/>
                  <a:pt x="917" y="307"/>
                  <a:pt x="894" y="307"/>
                </a:cubicBezTo>
                <a:lnTo>
                  <a:pt x="893" y="306"/>
                </a:lnTo>
                <a:moveTo>
                  <a:pt x="703" y="604"/>
                </a:moveTo>
                <a:lnTo>
                  <a:pt x="988" y="604"/>
                </a:lnTo>
                <a:lnTo>
                  <a:pt x="988" y="1119"/>
                </a:lnTo>
                <a:lnTo>
                  <a:pt x="1083" y="1119"/>
                </a:lnTo>
                <a:lnTo>
                  <a:pt x="1083" y="1187"/>
                </a:lnTo>
                <a:lnTo>
                  <a:pt x="703" y="1187"/>
                </a:lnTo>
                <a:lnTo>
                  <a:pt x="703" y="1119"/>
                </a:lnTo>
                <a:lnTo>
                  <a:pt x="798" y="1119"/>
                </a:lnTo>
                <a:lnTo>
                  <a:pt x="798" y="671"/>
                </a:lnTo>
                <a:lnTo>
                  <a:pt x="703" y="671"/>
                </a:lnTo>
                <a:lnTo>
                  <a:pt x="703" y="60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9"/>
          <p:cNvSpPr/>
          <p:nvPr/>
        </p:nvSpPr>
        <p:spPr bwMode="auto">
          <a:xfrm>
            <a:off x="755640" y="1268280"/>
            <a:ext cx="5904288" cy="2745396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«Шагнем навстречу» - Разработка проекта совместной деятельности детей, родителей и воспитателя.</a:t>
            </a:r>
            <a:r>
              <a:rPr lang="en-US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Во время новой « Короновирусной инфекции» , сложившиеся ситуация не позволяет родителям тесно общаться с ДО. И в связи с этим , мы решили как сделать так, чтобы родители присутствовали в жизнедеятельности детей в детском саду.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8"/>
          <p:cNvSpPr/>
          <p:nvPr/>
        </p:nvSpPr>
        <p:spPr bwMode="auto">
          <a:xfrm>
            <a:off x="7858080" y="1000080"/>
            <a:ext cx="642960" cy="571680"/>
          </a:xfrm>
          <a:custGeom>
            <a:avLst/>
            <a:gdLst/>
            <a:ahLst/>
            <a:cxnLst/>
            <a:rect l="0" t="0" r="r" b="b"/>
            <a:pathLst>
              <a:path w="1788" h="1590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589"/>
                </a:lnTo>
                <a:lnTo>
                  <a:pt x="0" y="1589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84" y="102"/>
                </a:lnTo>
                <a:lnTo>
                  <a:pt x="102" y="102"/>
                </a:lnTo>
                <a:lnTo>
                  <a:pt x="0" y="0"/>
                </a:lnTo>
                <a:moveTo>
                  <a:pt x="1787" y="0"/>
                </a:moveTo>
                <a:lnTo>
                  <a:pt x="1787" y="1589"/>
                </a:lnTo>
                <a:lnTo>
                  <a:pt x="1684" y="1486"/>
                </a:lnTo>
                <a:lnTo>
                  <a:pt x="1684" y="102"/>
                </a:lnTo>
                <a:lnTo>
                  <a:pt x="1787" y="0"/>
                </a:lnTo>
                <a:moveTo>
                  <a:pt x="1787" y="1589"/>
                </a:moveTo>
                <a:lnTo>
                  <a:pt x="0" y="1589"/>
                </a:lnTo>
                <a:lnTo>
                  <a:pt x="102" y="1486"/>
                </a:lnTo>
                <a:lnTo>
                  <a:pt x="1684" y="1486"/>
                </a:lnTo>
                <a:lnTo>
                  <a:pt x="1787" y="1589"/>
                </a:lnTo>
                <a:moveTo>
                  <a:pt x="0" y="1589"/>
                </a:moveTo>
                <a:lnTo>
                  <a:pt x="0" y="0"/>
                </a:lnTo>
                <a:lnTo>
                  <a:pt x="102" y="102"/>
                </a:lnTo>
                <a:lnTo>
                  <a:pt x="102" y="1486"/>
                </a:lnTo>
                <a:lnTo>
                  <a:pt x="0" y="1589"/>
                </a:lnTo>
                <a:moveTo>
                  <a:pt x="893" y="279"/>
                </a:moveTo>
                <a:lnTo>
                  <a:pt x="894" y="279"/>
                </a:lnTo>
                <a:cubicBezTo>
                  <a:pt x="803" y="279"/>
                  <a:pt x="714" y="303"/>
                  <a:pt x="636" y="348"/>
                </a:cubicBezTo>
                <a:cubicBezTo>
                  <a:pt x="557" y="393"/>
                  <a:pt x="492" y="458"/>
                  <a:pt x="447" y="537"/>
                </a:cubicBezTo>
                <a:cubicBezTo>
                  <a:pt x="402" y="615"/>
                  <a:pt x="378" y="704"/>
                  <a:pt x="378" y="795"/>
                </a:cubicBezTo>
                <a:lnTo>
                  <a:pt x="378" y="795"/>
                </a:lnTo>
                <a:cubicBezTo>
                  <a:pt x="378" y="885"/>
                  <a:pt x="402" y="974"/>
                  <a:pt x="447" y="1052"/>
                </a:cubicBezTo>
                <a:cubicBezTo>
                  <a:pt x="492" y="1131"/>
                  <a:pt x="557" y="1196"/>
                  <a:pt x="636" y="1241"/>
                </a:cubicBezTo>
                <a:cubicBezTo>
                  <a:pt x="714" y="1286"/>
                  <a:pt x="803" y="1310"/>
                  <a:pt x="894" y="1310"/>
                </a:cubicBezTo>
                <a:lnTo>
                  <a:pt x="894" y="1310"/>
                </a:lnTo>
                <a:cubicBezTo>
                  <a:pt x="984" y="1310"/>
                  <a:pt x="1073" y="1286"/>
                  <a:pt x="1151" y="1241"/>
                </a:cubicBezTo>
                <a:cubicBezTo>
                  <a:pt x="1230" y="1196"/>
                  <a:pt x="1295" y="1131"/>
                  <a:pt x="1340" y="1052"/>
                </a:cubicBezTo>
                <a:cubicBezTo>
                  <a:pt x="1385" y="974"/>
                  <a:pt x="1409" y="885"/>
                  <a:pt x="1409" y="795"/>
                </a:cubicBezTo>
                <a:lnTo>
                  <a:pt x="1409" y="795"/>
                </a:lnTo>
                <a:lnTo>
                  <a:pt x="1409" y="795"/>
                </a:lnTo>
                <a:cubicBezTo>
                  <a:pt x="1409" y="704"/>
                  <a:pt x="1385" y="615"/>
                  <a:pt x="1340" y="537"/>
                </a:cubicBezTo>
                <a:cubicBezTo>
                  <a:pt x="1295" y="458"/>
                  <a:pt x="1230" y="393"/>
                  <a:pt x="1151" y="348"/>
                </a:cubicBezTo>
                <a:cubicBezTo>
                  <a:pt x="1073" y="303"/>
                  <a:pt x="984" y="279"/>
                  <a:pt x="894" y="279"/>
                </a:cubicBezTo>
                <a:lnTo>
                  <a:pt x="893" y="279"/>
                </a:lnTo>
                <a:moveTo>
                  <a:pt x="893" y="306"/>
                </a:moveTo>
                <a:lnTo>
                  <a:pt x="894" y="307"/>
                </a:lnTo>
                <a:cubicBezTo>
                  <a:pt x="870" y="307"/>
                  <a:pt x="848" y="313"/>
                  <a:pt x="828" y="324"/>
                </a:cubicBezTo>
                <a:cubicBezTo>
                  <a:pt x="807" y="336"/>
                  <a:pt x="791" y="353"/>
                  <a:pt x="779" y="373"/>
                </a:cubicBezTo>
                <a:cubicBezTo>
                  <a:pt x="768" y="393"/>
                  <a:pt x="762" y="415"/>
                  <a:pt x="762" y="439"/>
                </a:cubicBezTo>
                <a:lnTo>
                  <a:pt x="762" y="439"/>
                </a:lnTo>
                <a:cubicBezTo>
                  <a:pt x="762" y="462"/>
                  <a:pt x="768" y="484"/>
                  <a:pt x="779" y="504"/>
                </a:cubicBezTo>
                <a:cubicBezTo>
                  <a:pt x="791" y="525"/>
                  <a:pt x="807" y="541"/>
                  <a:pt x="828" y="553"/>
                </a:cubicBezTo>
                <a:cubicBezTo>
                  <a:pt x="848" y="564"/>
                  <a:pt x="870" y="570"/>
                  <a:pt x="894" y="570"/>
                </a:cubicBezTo>
                <a:lnTo>
                  <a:pt x="894" y="570"/>
                </a:lnTo>
                <a:cubicBezTo>
                  <a:pt x="917" y="570"/>
                  <a:pt x="939" y="564"/>
                  <a:pt x="959" y="553"/>
                </a:cubicBezTo>
                <a:cubicBezTo>
                  <a:pt x="980" y="541"/>
                  <a:pt x="996" y="525"/>
                  <a:pt x="1008" y="504"/>
                </a:cubicBezTo>
                <a:cubicBezTo>
                  <a:pt x="1019" y="484"/>
                  <a:pt x="1025" y="462"/>
                  <a:pt x="1025" y="439"/>
                </a:cubicBezTo>
                <a:lnTo>
                  <a:pt x="1025" y="439"/>
                </a:lnTo>
                <a:lnTo>
                  <a:pt x="1025" y="439"/>
                </a:lnTo>
                <a:cubicBezTo>
                  <a:pt x="1025" y="415"/>
                  <a:pt x="1019" y="393"/>
                  <a:pt x="1008" y="373"/>
                </a:cubicBezTo>
                <a:cubicBezTo>
                  <a:pt x="996" y="353"/>
                  <a:pt x="980" y="336"/>
                  <a:pt x="959" y="324"/>
                </a:cubicBezTo>
                <a:cubicBezTo>
                  <a:pt x="939" y="313"/>
                  <a:pt x="917" y="307"/>
                  <a:pt x="894" y="307"/>
                </a:cubicBezTo>
                <a:lnTo>
                  <a:pt x="893" y="306"/>
                </a:lnTo>
                <a:moveTo>
                  <a:pt x="703" y="604"/>
                </a:moveTo>
                <a:lnTo>
                  <a:pt x="988" y="604"/>
                </a:lnTo>
                <a:lnTo>
                  <a:pt x="988" y="1119"/>
                </a:lnTo>
                <a:lnTo>
                  <a:pt x="1083" y="1119"/>
                </a:lnTo>
                <a:lnTo>
                  <a:pt x="1083" y="1187"/>
                </a:lnTo>
                <a:lnTo>
                  <a:pt x="703" y="1187"/>
                </a:lnTo>
                <a:lnTo>
                  <a:pt x="703" y="1119"/>
                </a:lnTo>
                <a:lnTo>
                  <a:pt x="798" y="1119"/>
                </a:lnTo>
                <a:lnTo>
                  <a:pt x="798" y="671"/>
                </a:lnTo>
                <a:lnTo>
                  <a:pt x="703" y="671"/>
                </a:lnTo>
                <a:lnTo>
                  <a:pt x="703" y="60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9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10"/>
          <p:cNvSpPr/>
          <p:nvPr/>
        </p:nvSpPr>
        <p:spPr bwMode="auto">
          <a:xfrm>
            <a:off x="755640" y="1197000"/>
            <a:ext cx="5688000" cy="158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Актуальность моей работы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CustomShape 11"/>
          <p:cNvSpPr/>
          <p:nvPr/>
        </p:nvSpPr>
        <p:spPr bwMode="auto">
          <a:xfrm>
            <a:off x="755640" y="2421000"/>
            <a:ext cx="6388272" cy="1373796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 последние годы в дошкольном учреждении активно пропагандируют взаимодействие семьи с ДО, создание благоприятного климата и взаимодействия с родителями . Установление доверительных отношений.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Вовлечение семьи в образовательное пространство.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Участниками проекта являются малыши из ясельной группы МБДОУ «Детский сад «Солнышко» , их родители и воспитатели.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Рисунок 3" descr=""/>
          <p:cNvPicPr/>
          <p:nvPr/>
        </p:nvPicPr>
        <p:blipFill>
          <a:blip r:embed="rId3"/>
          <a:stretch/>
        </p:blipFill>
        <p:spPr bwMode="auto">
          <a:xfrm>
            <a:off x="4500720" y="4221000"/>
            <a:ext cx="1655640" cy="1511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5" dur="indefinite" restart="never" nodeType="tmRoot">
          <p:childTnLst>
            <p:seq>
              <p:cTn id="16" dur="indefinite" nodeType="mainSeq">
                <p:childTnLst>
                  <p:par>
                    <p:cTn id="17" fill="hold" nodeType="clickEffect">
                      <p:stCondLst>
                        <p:cond delay="indefinite"/>
                      </p:stCondLst>
                      <p:childTnLst>
                        <p:par>
                          <p:cTn id="1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9"/>
          <p:cNvSpPr/>
          <p:nvPr/>
        </p:nvSpPr>
        <p:spPr bwMode="auto">
          <a:xfrm>
            <a:off x="684360" y="1891776"/>
            <a:ext cx="6120468" cy="2074836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 anchor="ctr">
            <a:spAutoFit/>
          </a:bodyPr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Цель проекта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Цель проекта :   создать новых эффективных форм сотрудничества детского сада и семьи. Создание совместной деятельности родителей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 педагогов в развитии личности ребенка.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5720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Создание совместной деятельности родителей и педагогов в новой сложившейся ситуации.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Рисунок 1" descr=""/>
          <p:cNvPicPr/>
          <p:nvPr/>
        </p:nvPicPr>
        <p:blipFill>
          <a:blip r:embed="rId3"/>
          <a:stretch/>
        </p:blipFill>
        <p:spPr bwMode="auto">
          <a:xfrm>
            <a:off x="2927519" y="4079880"/>
            <a:ext cx="2149200" cy="1870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9"/>
          <p:cNvSpPr/>
          <p:nvPr/>
        </p:nvSpPr>
        <p:spPr bwMode="auto">
          <a:xfrm>
            <a:off x="684360" y="692280"/>
            <a:ext cx="6264000" cy="22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10253F"/>
                </a:solidFill>
                <a:latin typeface="Times New Roman"/>
                <a:ea typeface="Times New Roman"/>
              </a:rPr>
              <a:t>Задачи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Разработать и внедрить в практику ДОУ разнообразные формы и методы взаимодействия детского сада с семьей. Работать в новом и не привычном для нас условиях ,в связи с новой « Коронавирусной инфекции Covid -19» Способствовать активному участию родителей в воспитательно-  образовательный процесс детского сада.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89" name="Рисунок 1" descr=""/>
          <p:cNvPicPr/>
          <p:nvPr/>
        </p:nvPicPr>
        <p:blipFill>
          <a:blip r:embed="rId3"/>
          <a:stretch/>
        </p:blipFill>
        <p:spPr bwMode="auto">
          <a:xfrm>
            <a:off x="2987640" y="2708280"/>
            <a:ext cx="3097080" cy="2962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22" dur="indefinite" restart="never" nodeType="tmRoot">
          <p:childTnLst>
            <p:seq>
              <p:cTn id="23" dur="indefinite" nodeType="mainSeq">
                <p:childTnLst>
                  <p:par>
                    <p:cTn id="24" fill="hold" nodeType="clickEffect">
                      <p:stCondLst>
                        <p:cond delay="indefinite"/>
                      </p:stCondLst>
                      <p:childTnLst>
                        <p:par>
                          <p:cTn id="25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mph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"/>
                                  </p:iterate>
                                  <p:childTnLs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CustomShape 9"/>
          <p:cNvSpPr/>
          <p:nvPr/>
        </p:nvSpPr>
        <p:spPr bwMode="auto">
          <a:xfrm>
            <a:off x="755640" y="571680"/>
            <a:ext cx="5977080" cy="26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0" strike="noStrike" spc="-1">
                <a:solidFill>
                  <a:srgbClr val="10253F"/>
                </a:solidFill>
                <a:latin typeface="Times New Roman"/>
                <a:ea typeface="Times New Roman"/>
              </a:rPr>
              <a:t> 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Сроки реализации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Один учебный год.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Не смотря на то , что сейчас обстановка в стране не позволяет тесно общаться  с родителями, дистант имеет место быть в образовательном процессе.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Особенности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Новый формат работы.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11"/>
          <p:cNvSpPr/>
          <p:nvPr/>
        </p:nvSpPr>
        <p:spPr bwMode="auto">
          <a:xfrm>
            <a:off x="755640" y="676440"/>
            <a:ext cx="6388200" cy="106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1" name="Рисунок 1" descr=""/>
          <p:cNvPicPr/>
          <p:nvPr/>
        </p:nvPicPr>
        <p:blipFill>
          <a:blip r:embed="rId3"/>
          <a:stretch/>
        </p:blipFill>
        <p:spPr bwMode="auto">
          <a:xfrm>
            <a:off x="1332000" y="3860640"/>
            <a:ext cx="1584360" cy="1711440"/>
          </a:xfrm>
          <a:prstGeom prst="rect">
            <a:avLst/>
          </a:prstGeom>
          <a:ln w="0">
            <a:noFill/>
          </a:ln>
        </p:spPr>
      </p:pic>
      <p:pic>
        <p:nvPicPr>
          <p:cNvPr id="102" name="Рисунок 2" descr=""/>
          <p:cNvPicPr/>
          <p:nvPr/>
        </p:nvPicPr>
        <p:blipFill>
          <a:blip r:embed="rId4"/>
          <a:stretch/>
        </p:blipFill>
        <p:spPr bwMode="auto">
          <a:xfrm>
            <a:off x="4211640" y="3860640"/>
            <a:ext cx="1800360" cy="1756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7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9"/>
          <p:cNvSpPr/>
          <p:nvPr/>
        </p:nvSpPr>
        <p:spPr bwMode="auto">
          <a:xfrm>
            <a:off x="826920" y="1268280"/>
            <a:ext cx="6048720" cy="22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Вид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Информационно, социальный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 презентации показано яркий пример , как родители работают с воспитателем и ДОУ, в дистанционном формате. Проект показывает «Мастер класс» от родителей и воспитанников, как они изготавливают новогодние игрушки и разные украшения для нашей группы и не только.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Рисунок 1" descr=""/>
          <p:cNvPicPr/>
          <p:nvPr/>
        </p:nvPicPr>
        <p:blipFill>
          <a:blip r:embed="rId3"/>
          <a:stretch/>
        </p:blipFill>
        <p:spPr bwMode="auto">
          <a:xfrm>
            <a:off x="971640" y="3789360"/>
            <a:ext cx="2028600" cy="2232000"/>
          </a:xfrm>
          <a:prstGeom prst="rect">
            <a:avLst/>
          </a:prstGeom>
          <a:ln w="0">
            <a:noFill/>
          </a:ln>
        </p:spPr>
      </p:pic>
      <p:pic>
        <p:nvPicPr>
          <p:cNvPr id="114" name="Рисунок 2" descr=""/>
          <p:cNvPicPr/>
          <p:nvPr/>
        </p:nvPicPr>
        <p:blipFill>
          <a:blip r:embed="rId4"/>
          <a:stretch/>
        </p:blipFill>
        <p:spPr bwMode="auto">
          <a:xfrm>
            <a:off x="3564000" y="3789360"/>
            <a:ext cx="2392200" cy="2325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9"/>
          <p:cNvSpPr/>
          <p:nvPr/>
        </p:nvSpPr>
        <p:spPr bwMode="auto">
          <a:xfrm>
            <a:off x="1042920" y="571680"/>
            <a:ext cx="5743800" cy="2864519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10253F"/>
                </a:solidFill>
                <a:latin typeface="Times New Roman"/>
                <a:ea typeface="Times New Roman"/>
              </a:rPr>
              <a:t> 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Arial"/>
              </a:rPr>
              <a:t>Основные принципы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Взаимодействие родителей с ДОУ . Создать более доверительные отношения в дистанционном формате.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Нормативно-правовая база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Конституция РФ. Закон РФ “Об образовании”. Конвенция ООН о правах ребенка .Договор между родителями и ДОУ.                          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pic>
        <p:nvPicPr>
          <p:cNvPr id="125" name="Рисунок 1" descr=""/>
          <p:cNvPicPr/>
          <p:nvPr/>
        </p:nvPicPr>
        <p:blipFill>
          <a:blip r:embed="rId3"/>
          <a:stretch/>
        </p:blipFill>
        <p:spPr bwMode="auto">
          <a:xfrm>
            <a:off x="684360" y="3716280"/>
            <a:ext cx="2158920" cy="1944720"/>
          </a:xfrm>
          <a:prstGeom prst="rect">
            <a:avLst/>
          </a:prstGeom>
          <a:ln w="0">
            <a:noFill/>
          </a:ln>
        </p:spPr>
      </p:pic>
      <p:pic>
        <p:nvPicPr>
          <p:cNvPr id="126" name="Рисунок 2" descr=""/>
          <p:cNvPicPr/>
          <p:nvPr/>
        </p:nvPicPr>
        <p:blipFill>
          <a:blip r:embed="rId4"/>
          <a:stretch/>
        </p:blipFill>
        <p:spPr bwMode="auto">
          <a:xfrm>
            <a:off x="3637080" y="3716280"/>
            <a:ext cx="2447640" cy="1944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 bwMode="auto">
          <a:xfrm>
            <a:off x="7500960" y="92880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C4BD9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2"/>
          <p:cNvSpPr/>
          <p:nvPr/>
        </p:nvSpPr>
        <p:spPr bwMode="auto">
          <a:xfrm>
            <a:off x="7500960" y="292896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3"/>
          <p:cNvSpPr/>
          <p:nvPr/>
        </p:nvSpPr>
        <p:spPr bwMode="auto">
          <a:xfrm>
            <a:off x="7500960" y="392904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0" name="CustomShape 4"/>
          <p:cNvSpPr/>
          <p:nvPr/>
        </p:nvSpPr>
        <p:spPr bwMode="auto">
          <a:xfrm>
            <a:off x="7500960" y="4929120"/>
            <a:ext cx="1285920" cy="642960"/>
          </a:xfrm>
          <a:custGeom>
            <a:avLst/>
            <a:gdLst/>
            <a:ahLst/>
            <a:cxnLst/>
            <a:rect l="0" t="0" r="r" b="b"/>
            <a:pathLst>
              <a:path w="3574" h="1788" fill="norm" stroke="1" extrusionOk="0">
                <a:moveTo>
                  <a:pt x="297" y="0"/>
                </a:moveTo>
                <a:lnTo>
                  <a:pt x="298" y="0"/>
                </a:lnTo>
                <a:cubicBezTo>
                  <a:pt x="246" y="0"/>
                  <a:pt x="194" y="14"/>
                  <a:pt x="149" y="40"/>
                </a:cubicBezTo>
                <a:cubicBezTo>
                  <a:pt x="104" y="66"/>
                  <a:pt x="66" y="104"/>
                  <a:pt x="40" y="149"/>
                </a:cubicBezTo>
                <a:cubicBezTo>
                  <a:pt x="14" y="194"/>
                  <a:pt x="0" y="246"/>
                  <a:pt x="0" y="298"/>
                </a:cubicBezTo>
                <a:lnTo>
                  <a:pt x="0" y="1489"/>
                </a:lnTo>
                <a:lnTo>
                  <a:pt x="0" y="1489"/>
                </a:lnTo>
                <a:cubicBezTo>
                  <a:pt x="0" y="1541"/>
                  <a:pt x="14" y="1593"/>
                  <a:pt x="40" y="1638"/>
                </a:cubicBezTo>
                <a:cubicBezTo>
                  <a:pt x="66" y="1683"/>
                  <a:pt x="104" y="1721"/>
                  <a:pt x="149" y="1747"/>
                </a:cubicBezTo>
                <a:cubicBezTo>
                  <a:pt x="194" y="1773"/>
                  <a:pt x="246" y="1787"/>
                  <a:pt x="298" y="1787"/>
                </a:cubicBezTo>
                <a:lnTo>
                  <a:pt x="3275" y="1786"/>
                </a:lnTo>
                <a:lnTo>
                  <a:pt x="3275" y="1787"/>
                </a:lnTo>
                <a:cubicBezTo>
                  <a:pt x="3327" y="1787"/>
                  <a:pt x="3379" y="1773"/>
                  <a:pt x="3424" y="1747"/>
                </a:cubicBezTo>
                <a:cubicBezTo>
                  <a:pt x="3469" y="1721"/>
                  <a:pt x="3507" y="1683"/>
                  <a:pt x="3533" y="1638"/>
                </a:cubicBezTo>
                <a:cubicBezTo>
                  <a:pt x="3559" y="1593"/>
                  <a:pt x="3573" y="1541"/>
                  <a:pt x="3573" y="1489"/>
                </a:cubicBezTo>
                <a:lnTo>
                  <a:pt x="3572" y="297"/>
                </a:lnTo>
                <a:lnTo>
                  <a:pt x="3573" y="298"/>
                </a:lnTo>
                <a:lnTo>
                  <a:pt x="3573" y="298"/>
                </a:lnTo>
                <a:cubicBezTo>
                  <a:pt x="3573" y="246"/>
                  <a:pt x="3559" y="194"/>
                  <a:pt x="3533" y="149"/>
                </a:cubicBezTo>
                <a:cubicBezTo>
                  <a:pt x="3507" y="104"/>
                  <a:pt x="3469" y="66"/>
                  <a:pt x="3424" y="40"/>
                </a:cubicBezTo>
                <a:cubicBezTo>
                  <a:pt x="3379" y="14"/>
                  <a:pt x="3327" y="0"/>
                  <a:pt x="3275" y="0"/>
                </a:cubicBezTo>
                <a:lnTo>
                  <a:pt x="297" y="0"/>
                </a:lnTo>
              </a:path>
            </a:pathLst>
          </a:custGeom>
          <a:solidFill>
            <a:srgbClr val="948A54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5"/>
          <p:cNvSpPr/>
          <p:nvPr/>
        </p:nvSpPr>
        <p:spPr bwMode="auto">
          <a:xfrm>
            <a:off x="7858080" y="300024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244"/>
                </a:moveTo>
                <a:lnTo>
                  <a:pt x="1145" y="695"/>
                </a:lnTo>
                <a:lnTo>
                  <a:pt x="244" y="1145"/>
                </a:lnTo>
                <a:lnTo>
                  <a:pt x="244" y="244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CustomShape 6"/>
          <p:cNvSpPr/>
          <p:nvPr/>
        </p:nvSpPr>
        <p:spPr bwMode="auto">
          <a:xfrm>
            <a:off x="7858080" y="40006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244" y="695"/>
                </a:moveTo>
                <a:lnTo>
                  <a:pt x="1145" y="244"/>
                </a:lnTo>
                <a:lnTo>
                  <a:pt x="1145" y="1145"/>
                </a:lnTo>
                <a:lnTo>
                  <a:pt x="244" y="695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CustomShape 7"/>
          <p:cNvSpPr/>
          <p:nvPr/>
        </p:nvSpPr>
        <p:spPr bwMode="auto">
          <a:xfrm>
            <a:off x="7858080" y="5000760"/>
            <a:ext cx="571680" cy="500040"/>
          </a:xfrm>
          <a:custGeom>
            <a:avLst/>
            <a:gdLst/>
            <a:ahLst/>
            <a:cxnLst/>
            <a:rect l="0" t="0" r="r" b="b"/>
            <a:pathLst>
              <a:path w="1590" h="1391" fill="norm" stroke="1" extrusionOk="0">
                <a:moveTo>
                  <a:pt x="0" y="0"/>
                </a:moveTo>
                <a:lnTo>
                  <a:pt x="1589" y="0"/>
                </a:lnTo>
                <a:lnTo>
                  <a:pt x="1589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589" y="0"/>
                </a:lnTo>
                <a:lnTo>
                  <a:pt x="1498" y="90"/>
                </a:lnTo>
                <a:lnTo>
                  <a:pt x="90" y="90"/>
                </a:lnTo>
                <a:lnTo>
                  <a:pt x="0" y="0"/>
                </a:lnTo>
                <a:moveTo>
                  <a:pt x="1589" y="0"/>
                </a:moveTo>
                <a:lnTo>
                  <a:pt x="1589" y="1390"/>
                </a:lnTo>
                <a:lnTo>
                  <a:pt x="1498" y="1299"/>
                </a:lnTo>
                <a:lnTo>
                  <a:pt x="1498" y="90"/>
                </a:lnTo>
                <a:lnTo>
                  <a:pt x="1589" y="0"/>
                </a:lnTo>
                <a:moveTo>
                  <a:pt x="1589" y="1390"/>
                </a:moveTo>
                <a:lnTo>
                  <a:pt x="0" y="1390"/>
                </a:lnTo>
                <a:lnTo>
                  <a:pt x="90" y="1299"/>
                </a:lnTo>
                <a:lnTo>
                  <a:pt x="1498" y="1299"/>
                </a:lnTo>
                <a:lnTo>
                  <a:pt x="1589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794" y="246"/>
                </a:moveTo>
                <a:lnTo>
                  <a:pt x="960" y="414"/>
                </a:ln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1242" y="695"/>
                </a:lnTo>
                <a:lnTo>
                  <a:pt x="1136" y="695"/>
                </a:lnTo>
                <a:lnTo>
                  <a:pt x="1136" y="1157"/>
                </a:lnTo>
                <a:lnTo>
                  <a:pt x="452" y="1157"/>
                </a:lnTo>
                <a:lnTo>
                  <a:pt x="452" y="695"/>
                </a:lnTo>
                <a:lnTo>
                  <a:pt x="346" y="695"/>
                </a:lnTo>
                <a:lnTo>
                  <a:pt x="794" y="246"/>
                </a:lnTo>
                <a:moveTo>
                  <a:pt x="960" y="414"/>
                </a:moveTo>
                <a:lnTo>
                  <a:pt x="960" y="302"/>
                </a:lnTo>
                <a:lnTo>
                  <a:pt x="1074" y="302"/>
                </a:lnTo>
                <a:lnTo>
                  <a:pt x="1074" y="529"/>
                </a:lnTo>
                <a:lnTo>
                  <a:pt x="960" y="414"/>
                </a:lnTo>
                <a:moveTo>
                  <a:pt x="735" y="920"/>
                </a:moveTo>
                <a:lnTo>
                  <a:pt x="853" y="920"/>
                </a:lnTo>
                <a:lnTo>
                  <a:pt x="853" y="1157"/>
                </a:lnTo>
                <a:lnTo>
                  <a:pt x="1136" y="1157"/>
                </a:lnTo>
                <a:lnTo>
                  <a:pt x="1136" y="695"/>
                </a:lnTo>
                <a:lnTo>
                  <a:pt x="452" y="695"/>
                </a:lnTo>
                <a:lnTo>
                  <a:pt x="452" y="1157"/>
                </a:lnTo>
                <a:lnTo>
                  <a:pt x="735" y="1157"/>
                </a:lnTo>
                <a:lnTo>
                  <a:pt x="735" y="920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CustomShape 8"/>
          <p:cNvSpPr/>
          <p:nvPr/>
        </p:nvSpPr>
        <p:spPr bwMode="auto">
          <a:xfrm>
            <a:off x="7929720" y="1000080"/>
            <a:ext cx="500040" cy="500040"/>
          </a:xfrm>
          <a:custGeom>
            <a:avLst/>
            <a:gdLst/>
            <a:ahLst/>
            <a:cxnLst/>
            <a:rect l="0" t="0" r="r" b="b"/>
            <a:pathLst>
              <a:path w="1391" h="1391" fill="norm" stroke="1" extrusionOk="0">
                <a:moveTo>
                  <a:pt x="0" y="0"/>
                </a:moveTo>
                <a:lnTo>
                  <a:pt x="1390" y="0"/>
                </a:lnTo>
                <a:lnTo>
                  <a:pt x="1390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390" y="0"/>
                </a:lnTo>
                <a:lnTo>
                  <a:pt x="1299" y="90"/>
                </a:lnTo>
                <a:lnTo>
                  <a:pt x="90" y="90"/>
                </a:lnTo>
                <a:lnTo>
                  <a:pt x="0" y="0"/>
                </a:lnTo>
                <a:moveTo>
                  <a:pt x="1390" y="0"/>
                </a:moveTo>
                <a:lnTo>
                  <a:pt x="1390" y="1390"/>
                </a:lnTo>
                <a:lnTo>
                  <a:pt x="1299" y="1299"/>
                </a:lnTo>
                <a:lnTo>
                  <a:pt x="1299" y="90"/>
                </a:lnTo>
                <a:lnTo>
                  <a:pt x="1390" y="0"/>
                </a:lnTo>
                <a:moveTo>
                  <a:pt x="1390" y="1390"/>
                </a:moveTo>
                <a:lnTo>
                  <a:pt x="0" y="1390"/>
                </a:lnTo>
                <a:lnTo>
                  <a:pt x="90" y="1299"/>
                </a:lnTo>
                <a:lnTo>
                  <a:pt x="1299" y="1299"/>
                </a:lnTo>
                <a:lnTo>
                  <a:pt x="1390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695" y="244"/>
                </a:moveTo>
                <a:lnTo>
                  <a:pt x="695" y="244"/>
                </a:lnTo>
                <a:cubicBezTo>
                  <a:pt x="616" y="244"/>
                  <a:pt x="538" y="265"/>
                  <a:pt x="470" y="305"/>
                </a:cubicBezTo>
                <a:cubicBezTo>
                  <a:pt x="401" y="344"/>
                  <a:pt x="344" y="401"/>
                  <a:pt x="305" y="470"/>
                </a:cubicBezTo>
                <a:cubicBezTo>
                  <a:pt x="265" y="538"/>
                  <a:pt x="244" y="616"/>
                  <a:pt x="244" y="695"/>
                </a:cubicBezTo>
                <a:lnTo>
                  <a:pt x="244" y="695"/>
                </a:lnTo>
                <a:cubicBezTo>
                  <a:pt x="244" y="774"/>
                  <a:pt x="265" y="852"/>
                  <a:pt x="305" y="920"/>
                </a:cubicBezTo>
                <a:cubicBezTo>
                  <a:pt x="344" y="989"/>
                  <a:pt x="401" y="1046"/>
                  <a:pt x="470" y="1085"/>
                </a:cubicBezTo>
                <a:cubicBezTo>
                  <a:pt x="538" y="1125"/>
                  <a:pt x="616" y="1146"/>
                  <a:pt x="695" y="1146"/>
                </a:cubicBezTo>
                <a:lnTo>
                  <a:pt x="695" y="1146"/>
                </a:lnTo>
                <a:cubicBezTo>
                  <a:pt x="774" y="1146"/>
                  <a:pt x="852" y="1125"/>
                  <a:pt x="920" y="1085"/>
                </a:cubicBezTo>
                <a:cubicBezTo>
                  <a:pt x="989" y="1046"/>
                  <a:pt x="1046" y="989"/>
                  <a:pt x="1085" y="920"/>
                </a:cubicBezTo>
                <a:cubicBezTo>
                  <a:pt x="1125" y="852"/>
                  <a:pt x="1146" y="774"/>
                  <a:pt x="1146" y="695"/>
                </a:cubicBezTo>
                <a:lnTo>
                  <a:pt x="1146" y="695"/>
                </a:lnTo>
                <a:lnTo>
                  <a:pt x="1146" y="695"/>
                </a:lnTo>
                <a:cubicBezTo>
                  <a:pt x="1146" y="616"/>
                  <a:pt x="1125" y="538"/>
                  <a:pt x="1085" y="470"/>
                </a:cubicBezTo>
                <a:cubicBezTo>
                  <a:pt x="1046" y="401"/>
                  <a:pt x="989" y="344"/>
                  <a:pt x="920" y="305"/>
                </a:cubicBezTo>
                <a:cubicBezTo>
                  <a:pt x="852" y="265"/>
                  <a:pt x="774" y="244"/>
                  <a:pt x="695" y="244"/>
                </a:cubicBezTo>
                <a:moveTo>
                  <a:pt x="695" y="268"/>
                </a:moveTo>
                <a:lnTo>
                  <a:pt x="695" y="268"/>
                </a:lnTo>
                <a:cubicBezTo>
                  <a:pt x="675" y="268"/>
                  <a:pt x="655" y="274"/>
                  <a:pt x="637" y="284"/>
                </a:cubicBezTo>
                <a:cubicBezTo>
                  <a:pt x="620" y="294"/>
                  <a:pt x="605" y="308"/>
                  <a:pt x="595" y="326"/>
                </a:cubicBezTo>
                <a:cubicBezTo>
                  <a:pt x="585" y="343"/>
                  <a:pt x="580" y="363"/>
                  <a:pt x="580" y="384"/>
                </a:cubicBezTo>
                <a:lnTo>
                  <a:pt x="580" y="384"/>
                </a:lnTo>
                <a:cubicBezTo>
                  <a:pt x="580" y="404"/>
                  <a:pt x="585" y="424"/>
                  <a:pt x="595" y="441"/>
                </a:cubicBezTo>
                <a:cubicBezTo>
                  <a:pt x="605" y="459"/>
                  <a:pt x="620" y="473"/>
                  <a:pt x="637" y="484"/>
                </a:cubicBezTo>
                <a:cubicBezTo>
                  <a:pt x="655" y="494"/>
                  <a:pt x="675" y="499"/>
                  <a:pt x="695" y="499"/>
                </a:cubicBezTo>
                <a:lnTo>
                  <a:pt x="695" y="499"/>
                </a:lnTo>
                <a:cubicBezTo>
                  <a:pt x="715" y="499"/>
                  <a:pt x="735" y="494"/>
                  <a:pt x="753" y="484"/>
                </a:cubicBezTo>
                <a:cubicBezTo>
                  <a:pt x="770" y="473"/>
                  <a:pt x="785" y="459"/>
                  <a:pt x="795" y="441"/>
                </a:cubicBezTo>
                <a:cubicBezTo>
                  <a:pt x="805" y="424"/>
                  <a:pt x="810" y="404"/>
                  <a:pt x="810" y="384"/>
                </a:cubicBezTo>
                <a:lnTo>
                  <a:pt x="810" y="384"/>
                </a:lnTo>
                <a:lnTo>
                  <a:pt x="810" y="384"/>
                </a:lnTo>
                <a:cubicBezTo>
                  <a:pt x="810" y="363"/>
                  <a:pt x="805" y="343"/>
                  <a:pt x="795" y="326"/>
                </a:cubicBezTo>
                <a:cubicBezTo>
                  <a:pt x="785" y="308"/>
                  <a:pt x="770" y="294"/>
                  <a:pt x="753" y="284"/>
                </a:cubicBezTo>
                <a:cubicBezTo>
                  <a:pt x="735" y="274"/>
                  <a:pt x="715" y="268"/>
                  <a:pt x="695" y="268"/>
                </a:cubicBezTo>
                <a:moveTo>
                  <a:pt x="529" y="529"/>
                </a:moveTo>
                <a:lnTo>
                  <a:pt x="777" y="529"/>
                </a:lnTo>
                <a:lnTo>
                  <a:pt x="777" y="979"/>
                </a:lnTo>
                <a:lnTo>
                  <a:pt x="860" y="979"/>
                </a:lnTo>
                <a:lnTo>
                  <a:pt x="860" y="1038"/>
                </a:lnTo>
                <a:lnTo>
                  <a:pt x="529" y="1038"/>
                </a:lnTo>
                <a:lnTo>
                  <a:pt x="529" y="979"/>
                </a:lnTo>
                <a:lnTo>
                  <a:pt x="612" y="979"/>
                </a:lnTo>
                <a:lnTo>
                  <a:pt x="612" y="587"/>
                </a:lnTo>
                <a:lnTo>
                  <a:pt x="529" y="587"/>
                </a:lnTo>
                <a:lnTo>
                  <a:pt x="529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CustomShape 9"/>
          <p:cNvSpPr/>
          <p:nvPr/>
        </p:nvSpPr>
        <p:spPr bwMode="auto">
          <a:xfrm>
            <a:off x="684360" y="571680"/>
            <a:ext cx="5742036" cy="3842675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6800" rIns="90000" bIns="46800">
            <a:spAutoFit/>
          </a:bodyPr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Практическая значимость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Работать в новом формате. Дистанционная работа открывает для нас новые двери и новые возможности и не повод отказаться от конкурсов, мастер классов 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   </a:t>
            </a: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Планируемый результат/итоги проекта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Презентация проекта - соотнесение ожидаемых результатов. Родители стали более активными участниками мастер класса 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Повысить профессиональный уровень педагога через использование инновационных форм взаимодействия с родителями.</a:t>
            </a:r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CustomShape 10"/>
          <p:cNvSpPr/>
          <p:nvPr/>
        </p:nvSpPr>
        <p:spPr bwMode="auto">
          <a:xfrm>
            <a:off x="7858080" y="2000160"/>
            <a:ext cx="642960" cy="500040"/>
          </a:xfrm>
          <a:custGeom>
            <a:avLst/>
            <a:gdLst/>
            <a:ahLst/>
            <a:cxnLst/>
            <a:rect l="0" t="0" r="r" b="b"/>
            <a:pathLst>
              <a:path w="1788" h="1391" fill="norm" stroke="1" extrusionOk="0">
                <a:moveTo>
                  <a:pt x="0" y="0"/>
                </a:moveTo>
                <a:lnTo>
                  <a:pt x="1787" y="0"/>
                </a:lnTo>
                <a:lnTo>
                  <a:pt x="1787" y="1390"/>
                </a:lnTo>
                <a:lnTo>
                  <a:pt x="0" y="1390"/>
                </a:lnTo>
                <a:lnTo>
                  <a:pt x="0" y="0"/>
                </a:lnTo>
                <a:moveTo>
                  <a:pt x="0" y="0"/>
                </a:moveTo>
                <a:lnTo>
                  <a:pt x="1787" y="0"/>
                </a:lnTo>
                <a:lnTo>
                  <a:pt x="1696" y="90"/>
                </a:lnTo>
                <a:lnTo>
                  <a:pt x="90" y="90"/>
                </a:lnTo>
                <a:lnTo>
                  <a:pt x="0" y="0"/>
                </a:lnTo>
                <a:moveTo>
                  <a:pt x="1787" y="0"/>
                </a:moveTo>
                <a:lnTo>
                  <a:pt x="1787" y="1390"/>
                </a:lnTo>
                <a:lnTo>
                  <a:pt x="1696" y="1299"/>
                </a:lnTo>
                <a:lnTo>
                  <a:pt x="1696" y="90"/>
                </a:lnTo>
                <a:lnTo>
                  <a:pt x="1787" y="0"/>
                </a:lnTo>
                <a:moveTo>
                  <a:pt x="1787" y="1390"/>
                </a:moveTo>
                <a:lnTo>
                  <a:pt x="0" y="1390"/>
                </a:lnTo>
                <a:lnTo>
                  <a:pt x="90" y="1299"/>
                </a:lnTo>
                <a:lnTo>
                  <a:pt x="1696" y="1299"/>
                </a:lnTo>
                <a:lnTo>
                  <a:pt x="1787" y="1390"/>
                </a:lnTo>
                <a:moveTo>
                  <a:pt x="0" y="1390"/>
                </a:moveTo>
                <a:lnTo>
                  <a:pt x="0" y="0"/>
                </a:lnTo>
                <a:lnTo>
                  <a:pt x="90" y="90"/>
                </a:lnTo>
                <a:lnTo>
                  <a:pt x="90" y="1299"/>
                </a:lnTo>
                <a:lnTo>
                  <a:pt x="0" y="1390"/>
                </a:lnTo>
                <a:moveTo>
                  <a:pt x="893" y="244"/>
                </a:moveTo>
                <a:lnTo>
                  <a:pt x="894" y="244"/>
                </a:lnTo>
                <a:cubicBezTo>
                  <a:pt x="814" y="244"/>
                  <a:pt x="737" y="265"/>
                  <a:pt x="668" y="305"/>
                </a:cubicBezTo>
                <a:cubicBezTo>
                  <a:pt x="600" y="344"/>
                  <a:pt x="543" y="401"/>
                  <a:pt x="503" y="470"/>
                </a:cubicBezTo>
                <a:cubicBezTo>
                  <a:pt x="463" y="538"/>
                  <a:pt x="443" y="616"/>
                  <a:pt x="443" y="695"/>
                </a:cubicBezTo>
                <a:lnTo>
                  <a:pt x="443" y="695"/>
                </a:lnTo>
                <a:cubicBezTo>
                  <a:pt x="443" y="774"/>
                  <a:pt x="463" y="852"/>
                  <a:pt x="503" y="920"/>
                </a:cubicBezTo>
                <a:cubicBezTo>
                  <a:pt x="543" y="989"/>
                  <a:pt x="600" y="1046"/>
                  <a:pt x="668" y="1085"/>
                </a:cubicBezTo>
                <a:cubicBezTo>
                  <a:pt x="737" y="1125"/>
                  <a:pt x="814" y="1146"/>
                  <a:pt x="894" y="1146"/>
                </a:cubicBezTo>
                <a:lnTo>
                  <a:pt x="894" y="1146"/>
                </a:lnTo>
                <a:cubicBezTo>
                  <a:pt x="973" y="1146"/>
                  <a:pt x="1050" y="1125"/>
                  <a:pt x="1119" y="1085"/>
                </a:cubicBezTo>
                <a:cubicBezTo>
                  <a:pt x="1187" y="1046"/>
                  <a:pt x="1244" y="989"/>
                  <a:pt x="1284" y="920"/>
                </a:cubicBezTo>
                <a:cubicBezTo>
                  <a:pt x="1324" y="852"/>
                  <a:pt x="1344" y="774"/>
                  <a:pt x="1344" y="695"/>
                </a:cubicBezTo>
                <a:lnTo>
                  <a:pt x="1344" y="695"/>
                </a:lnTo>
                <a:lnTo>
                  <a:pt x="1344" y="695"/>
                </a:lnTo>
                <a:cubicBezTo>
                  <a:pt x="1344" y="616"/>
                  <a:pt x="1324" y="538"/>
                  <a:pt x="1284" y="470"/>
                </a:cubicBezTo>
                <a:cubicBezTo>
                  <a:pt x="1244" y="401"/>
                  <a:pt x="1187" y="344"/>
                  <a:pt x="1119" y="305"/>
                </a:cubicBezTo>
                <a:cubicBezTo>
                  <a:pt x="1050" y="265"/>
                  <a:pt x="973" y="244"/>
                  <a:pt x="894" y="244"/>
                </a:cubicBezTo>
                <a:lnTo>
                  <a:pt x="893" y="244"/>
                </a:lnTo>
                <a:moveTo>
                  <a:pt x="893" y="268"/>
                </a:moveTo>
                <a:lnTo>
                  <a:pt x="894" y="268"/>
                </a:lnTo>
                <a:cubicBezTo>
                  <a:pt x="873" y="268"/>
                  <a:pt x="853" y="274"/>
                  <a:pt x="836" y="284"/>
                </a:cubicBezTo>
                <a:cubicBezTo>
                  <a:pt x="818" y="294"/>
                  <a:pt x="804" y="308"/>
                  <a:pt x="794" y="326"/>
                </a:cubicBezTo>
                <a:cubicBezTo>
                  <a:pt x="783" y="343"/>
                  <a:pt x="778" y="363"/>
                  <a:pt x="778" y="384"/>
                </a:cubicBezTo>
                <a:lnTo>
                  <a:pt x="778" y="384"/>
                </a:lnTo>
                <a:cubicBezTo>
                  <a:pt x="778" y="404"/>
                  <a:pt x="783" y="424"/>
                  <a:pt x="794" y="441"/>
                </a:cubicBezTo>
                <a:cubicBezTo>
                  <a:pt x="804" y="459"/>
                  <a:pt x="818" y="473"/>
                  <a:pt x="836" y="484"/>
                </a:cubicBezTo>
                <a:cubicBezTo>
                  <a:pt x="853" y="494"/>
                  <a:pt x="873" y="499"/>
                  <a:pt x="894" y="499"/>
                </a:cubicBezTo>
                <a:lnTo>
                  <a:pt x="894" y="499"/>
                </a:lnTo>
                <a:cubicBezTo>
                  <a:pt x="914" y="499"/>
                  <a:pt x="934" y="494"/>
                  <a:pt x="951" y="484"/>
                </a:cubicBezTo>
                <a:cubicBezTo>
                  <a:pt x="969" y="473"/>
                  <a:pt x="983" y="459"/>
                  <a:pt x="993" y="441"/>
                </a:cubicBezTo>
                <a:cubicBezTo>
                  <a:pt x="1004" y="424"/>
                  <a:pt x="1009" y="404"/>
                  <a:pt x="1009" y="384"/>
                </a:cubicBezTo>
                <a:lnTo>
                  <a:pt x="1009" y="384"/>
                </a:lnTo>
                <a:lnTo>
                  <a:pt x="1009" y="384"/>
                </a:lnTo>
                <a:cubicBezTo>
                  <a:pt x="1009" y="363"/>
                  <a:pt x="1004" y="343"/>
                  <a:pt x="993" y="326"/>
                </a:cubicBezTo>
                <a:cubicBezTo>
                  <a:pt x="983" y="308"/>
                  <a:pt x="969" y="294"/>
                  <a:pt x="951" y="284"/>
                </a:cubicBezTo>
                <a:cubicBezTo>
                  <a:pt x="934" y="274"/>
                  <a:pt x="914" y="268"/>
                  <a:pt x="894" y="268"/>
                </a:cubicBezTo>
                <a:lnTo>
                  <a:pt x="893" y="268"/>
                </a:lnTo>
                <a:moveTo>
                  <a:pt x="727" y="529"/>
                </a:moveTo>
                <a:lnTo>
                  <a:pt x="976" y="529"/>
                </a:lnTo>
                <a:lnTo>
                  <a:pt x="976" y="979"/>
                </a:lnTo>
                <a:lnTo>
                  <a:pt x="1059" y="979"/>
                </a:lnTo>
                <a:lnTo>
                  <a:pt x="1059" y="1038"/>
                </a:lnTo>
                <a:lnTo>
                  <a:pt x="727" y="1038"/>
                </a:lnTo>
                <a:lnTo>
                  <a:pt x="727" y="979"/>
                </a:lnTo>
                <a:lnTo>
                  <a:pt x="810" y="979"/>
                </a:lnTo>
                <a:lnTo>
                  <a:pt x="810" y="587"/>
                </a:lnTo>
                <a:lnTo>
                  <a:pt x="727" y="587"/>
                </a:lnTo>
                <a:lnTo>
                  <a:pt x="727" y="529"/>
                </a:lnTo>
              </a:path>
            </a:pathLst>
          </a:custGeom>
          <a:solidFill>
            <a:srgbClr val="FFFFCC"/>
          </a:solidFill>
          <a:ln w="25560">
            <a:solidFill>
              <a:srgbClr val="BAB324"/>
            </a:solidFill>
            <a:miter/>
          </a:ln>
        </p:spPr>
        <p:style>
          <a:lnRef idx="0"/>
          <a:fillRef idx="0"/>
          <a:effectRef idx="0"/>
          <a:fontRef idx="minor"/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/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 на цену,  количество, стоимость</dc:title>
  <dc:subject/>
  <dc:creator>MAMZ</dc:creator>
  <cp:keywords/>
  <dc:description/>
  <dc:identifier/>
  <dc:language>en-US</dc:language>
  <cp:lastModifiedBy>alla arutyunyan</cp:lastModifiedBy>
  <cp:revision>82</cp:revision>
  <dcterms:created xsi:type="dcterms:W3CDTF">2011-07-14T19:41:42Z</dcterms:created>
  <dcterms:modified xsi:type="dcterms:W3CDTF">2023-02-03T18:37:31Z</dcterms:modified>
  <cp:category/>
  <cp:contentStatus/>
  <cp:version/>
</cp:coreProperties>
</file>