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9" r:id="rId5"/>
    <p:sldId id="261" r:id="rId6"/>
    <p:sldId id="266" r:id="rId7"/>
    <p:sldId id="262" r:id="rId8"/>
    <p:sldId id="263" r:id="rId9"/>
    <p:sldId id="264" r:id="rId10"/>
    <p:sldId id="267" r:id="rId11"/>
    <p:sldId id="268" r:id="rId12"/>
    <p:sldId id="265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202" y="25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3-02-03T10:45:34.611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6EC16BE-DC89-4BBB-B801-534D1184A985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371D633-9DD7-49CB-ADF7-75325D4C4636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260742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FF083A1-7128-43FF-943B-DA3133109D6F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C0D42F3-CDD5-4B19-B3DB-7C5223465AF0}" type="slidenum">
              <a:rPr lang="ru-RU" noProof="1" dirty="0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810580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C0D42F3-CDD5-4B19-B3DB-7C5223465AF0}" type="slidenum">
              <a:rPr lang="ru-RU" noProof="1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03697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 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Прямоугольник 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rtlCol="0" anchor="t">
            <a:normAutofit/>
          </a:bodyPr>
          <a:lstStyle>
            <a:lvl1pPr algn="r">
              <a:defRPr sz="60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rtlCol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D7BF56-2A79-48D6-963D-7803B5BD1132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Ins="45720"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  <p:sp>
        <p:nvSpPr>
          <p:cNvPr id="13" name="Текстовое поле 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24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24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 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Прямоугольник 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Текстовое поле 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DCD8DD-8786-402E-B843-F0227BDD1D8B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 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Прямоугольник 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Текстовое поле 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 rtlCol="0"/>
          <a:lstStyle>
            <a:lvl1pPr algn="l">
              <a:defRPr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2608751" y="970410"/>
            <a:ext cx="6466903" cy="5079534"/>
          </a:xfrm>
        </p:spPr>
        <p:txBody>
          <a:bodyPr vert="eaVert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7491DDD-1DEB-4D50-A7C1-F5E22646D07E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 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Прямоугольник 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 anchor="ctr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3F05A0-FFE5-4467-8C82-3C3B629DCBE0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  <p:sp>
        <p:nvSpPr>
          <p:cNvPr id="7" name="Текстовое поле 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 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Прямоугольник 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Надпись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rtlCol="0" anchor="t">
            <a:normAutofit/>
          </a:bodyPr>
          <a:lstStyle>
            <a:lvl1pPr algn="r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773968" y="2268786"/>
            <a:ext cx="7791931" cy="878468"/>
          </a:xfrm>
        </p:spPr>
        <p:txBody>
          <a:bodyPr tIns="0" rtlCol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A780C0-E49B-4EE6-A95D-F346F3749076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 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Прямоугольник 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2605374" y="2052116"/>
            <a:ext cx="3891960" cy="3997828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666636" y="2052114"/>
            <a:ext cx="3894222" cy="3997829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623B9B-F5BE-4BA4-AC7D-E8A56E9B0635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  <p:sp>
        <p:nvSpPr>
          <p:cNvPr id="10" name="Текстовое поле 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 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Прямоугольник 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Текстовое поле 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2609285" y="2052115"/>
            <a:ext cx="3896467" cy="713818"/>
          </a:xfrm>
        </p:spPr>
        <p:txBody>
          <a:bodyPr rtlCol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2609285" y="2851331"/>
            <a:ext cx="3893623" cy="3071434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666634" y="2052115"/>
            <a:ext cx="3899798" cy="713818"/>
          </a:xfrm>
        </p:spPr>
        <p:txBody>
          <a:bodyPr rtlCol="0"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666635" y="2851331"/>
            <a:ext cx="3899798" cy="3071434"/>
          </a:xfrm>
        </p:spPr>
        <p:txBody>
          <a:bodyPr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F61B13-9771-4B99-8CD9-259FB5561F12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 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Прямоугольник 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04F870-7573-47F2-A430-AF22C16BA5BC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  <p:sp>
        <p:nvSpPr>
          <p:cNvPr id="8" name="Текстовое поле 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 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 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2557ED-FDA5-40E6-A8EA-0C429E374B71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 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Прямоугольник 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Текстовое поле 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rtlCol="0" anchor="b">
            <a:normAutofit/>
          </a:bodyPr>
          <a:lstStyle>
            <a:lvl1pPr algn="l">
              <a:defRPr sz="24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20154" y="805818"/>
            <a:ext cx="5446278" cy="5244126"/>
          </a:xfrm>
        </p:spPr>
        <p:txBody>
          <a:bodyPr rtlCol="0" anchor="ctr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70322" y="3186154"/>
            <a:ext cx="2664361" cy="2386397"/>
          </a:xfrm>
        </p:spPr>
        <p:txBody>
          <a:bodyPr rtlCol="0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9E226A7-A6DD-4561-ABA1-F0BA264016BC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 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Прямоугольник 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 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  <p:sp>
        <p:nvSpPr>
          <p:cNvPr id="10" name="Текстовое поле 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ru-RU" sz="1800" noProof="1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ru-RU" sz="1000" noProof="1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rtlCol="0" anchor="b">
            <a:normAutofit/>
          </a:bodyPr>
          <a:lstStyle>
            <a:lvl1pPr algn="l">
              <a:defRPr sz="3200"/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970322" y="3182928"/>
            <a:ext cx="3971874" cy="2386394"/>
          </a:xfrm>
        </p:spPr>
        <p:txBody>
          <a:bodyPr rtlCol="0"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D7AA76-B4F5-4BF2-8352-788617382990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6D22F896-40B5-4ADD-8801-0D06FADFA095}" type="slidenum">
              <a:rPr lang="ru-RU" noProof="1" dirty="0" smtClean="0"/>
              <a:t>‹#›</a:t>
            </a:fld>
            <a:endParaRPr lang="ru-RU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Рисунок 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Прямоугольник 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noProof="1"/>
              <a:t>Образец подзаголовка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/>
            <a:fld id="{8954C259-ECFA-4845-A4A7-632D01602A32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22F896-40B5-4ADD-8801-0D06FADFA095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57" name="Прямоугольник 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onlinetestpad.com/bi7rvqkivw4ma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testpad.com/izdgouk2wvrse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Прямоугольник 45">
            <a:extLst>
              <a:ext uri="{FF2B5EF4-FFF2-40B4-BE49-F238E27FC236}">
                <a16:creationId xmlns:a16="http://schemas.microsoft.com/office/drawing/2014/main" id="{8F3CF990-ACB8-443A-BB74-D36EC8A00B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00B98862-BEE1-44FB-A335-A1B9106B44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  <a:noFill/>
        </p:spPr>
      </p:pic>
      <p:sp>
        <p:nvSpPr>
          <p:cNvPr id="50" name="Полилиния: фигура 49">
            <a:extLst>
              <a:ext uri="{FF2B5EF4-FFF2-40B4-BE49-F238E27FC236}">
                <a16:creationId xmlns:a16="http://schemas.microsoft.com/office/drawing/2014/main" id="{65F94F98-3A57-49AA-838E-91AAF600B6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678519" y="-1660968"/>
            <a:ext cx="5838229" cy="11188733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000">
                <a:schemeClr val="accent1">
                  <a:alpha val="0"/>
                </a:schemeClr>
              </a:gs>
              <a:gs pos="100000">
                <a:schemeClr val="accent1">
                  <a:alpha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7185CF21-0594-48C0-9F3E-254D6BCE9D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" y="-5487"/>
            <a:ext cx="12189867" cy="6858000"/>
          </a:xfrm>
          <a:prstGeom prst="rect">
            <a:avLst/>
          </a:prstGeom>
        </p:spPr>
      </p:pic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A0B5529D-5CAA-4BF2-B5C9-34705E7661F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59909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" name="Полилиния: фигура 55">
            <a:extLst>
              <a:ext uri="{FF2B5EF4-FFF2-40B4-BE49-F238E27FC236}">
                <a16:creationId xmlns:a16="http://schemas.microsoft.com/office/drawing/2014/main" id="{FBD68200-BC03-4015-860B-CD5C30CD76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9910" y="0"/>
            <a:ext cx="7869544" cy="6858000"/>
          </a:xfrm>
          <a:custGeom>
            <a:avLst/>
            <a:gdLst>
              <a:gd name="connsiteX0" fmla="*/ 0 w 7821919"/>
              <a:gd name="connsiteY0" fmla="*/ 0 h 6858000"/>
              <a:gd name="connsiteX1" fmla="*/ 6983367 w 7821919"/>
              <a:gd name="connsiteY1" fmla="*/ 0 h 6858000"/>
              <a:gd name="connsiteX2" fmla="*/ 6982269 w 7821919"/>
              <a:gd name="connsiteY2" fmla="*/ 1331 h 6858000"/>
              <a:gd name="connsiteX3" fmla="*/ 6833782 w 7821919"/>
              <a:gd name="connsiteY3" fmla="*/ 487443 h 6858000"/>
              <a:gd name="connsiteX4" fmla="*/ 6851446 w 7821919"/>
              <a:gd name="connsiteY4" fmla="*/ 662666 h 6858000"/>
              <a:gd name="connsiteX5" fmla="*/ 6857532 w 7821919"/>
              <a:gd name="connsiteY5" fmla="*/ 686333 h 6858000"/>
              <a:gd name="connsiteX6" fmla="*/ 6806927 w 7821919"/>
              <a:gd name="connsiteY6" fmla="*/ 699345 h 6858000"/>
              <a:gd name="connsiteX7" fmla="*/ 5555365 w 7821919"/>
              <a:gd name="connsiteY7" fmla="*/ 2400515 h 6858000"/>
              <a:gd name="connsiteX8" fmla="*/ 7336617 w 7821919"/>
              <a:gd name="connsiteY8" fmla="*/ 4181767 h 6858000"/>
              <a:gd name="connsiteX9" fmla="*/ 7452815 w 7821919"/>
              <a:gd name="connsiteY9" fmla="*/ 4175900 h 6858000"/>
              <a:gd name="connsiteX10" fmla="*/ 7437456 w 7821919"/>
              <a:gd name="connsiteY10" fmla="*/ 4225378 h 6858000"/>
              <a:gd name="connsiteX11" fmla="*/ 7428275 w 7821919"/>
              <a:gd name="connsiteY11" fmla="*/ 4316448 h 6858000"/>
              <a:gd name="connsiteX12" fmla="*/ 7789089 w 7821919"/>
              <a:gd name="connsiteY12" fmla="*/ 4759152 h 6858000"/>
              <a:gd name="connsiteX13" fmla="*/ 7821919 w 7821919"/>
              <a:gd name="connsiteY13" fmla="*/ 4762461 h 6858000"/>
              <a:gd name="connsiteX14" fmla="*/ 7809638 w 7821919"/>
              <a:gd name="connsiteY14" fmla="*/ 4785088 h 6858000"/>
              <a:gd name="connsiteX15" fmla="*/ 7794661 w 7821919"/>
              <a:gd name="connsiteY15" fmla="*/ 4833335 h 6858000"/>
              <a:gd name="connsiteX16" fmla="*/ 7524776 w 7821919"/>
              <a:gd name="connsiteY16" fmla="*/ 4917113 h 6858000"/>
              <a:gd name="connsiteX17" fmla="*/ 6642110 w 7821919"/>
              <a:gd name="connsiteY17" fmla="*/ 6248746 h 6858000"/>
              <a:gd name="connsiteX18" fmla="*/ 6755682 w 7821919"/>
              <a:gd name="connsiteY18" fmla="*/ 6811285 h 6858000"/>
              <a:gd name="connsiteX19" fmla="*/ 6778185 w 7821919"/>
              <a:gd name="connsiteY19" fmla="*/ 6858000 h 6858000"/>
              <a:gd name="connsiteX20" fmla="*/ 0 w 7821919"/>
              <a:gd name="connsiteY2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821919" h="6858000">
                <a:moveTo>
                  <a:pt x="0" y="0"/>
                </a:moveTo>
                <a:lnTo>
                  <a:pt x="6983367" y="0"/>
                </a:lnTo>
                <a:lnTo>
                  <a:pt x="6982269" y="1331"/>
                </a:lnTo>
                <a:cubicBezTo>
                  <a:pt x="6888522" y="140095"/>
                  <a:pt x="6833782" y="307376"/>
                  <a:pt x="6833782" y="487443"/>
                </a:cubicBezTo>
                <a:cubicBezTo>
                  <a:pt x="6833782" y="547466"/>
                  <a:pt x="6839864" y="606067"/>
                  <a:pt x="6851446" y="662666"/>
                </a:cubicBezTo>
                <a:lnTo>
                  <a:pt x="6857532" y="686333"/>
                </a:lnTo>
                <a:lnTo>
                  <a:pt x="6806927" y="699345"/>
                </a:lnTo>
                <a:cubicBezTo>
                  <a:pt x="6081835" y="924872"/>
                  <a:pt x="5555365" y="1601212"/>
                  <a:pt x="5555365" y="2400515"/>
                </a:cubicBezTo>
                <a:cubicBezTo>
                  <a:pt x="5555365" y="3384273"/>
                  <a:pt x="6352859" y="4181767"/>
                  <a:pt x="7336617" y="4181767"/>
                </a:cubicBezTo>
                <a:lnTo>
                  <a:pt x="7452815" y="4175900"/>
                </a:lnTo>
                <a:lnTo>
                  <a:pt x="7437456" y="4225378"/>
                </a:lnTo>
                <a:cubicBezTo>
                  <a:pt x="7431436" y="4254794"/>
                  <a:pt x="7428275" y="4285252"/>
                  <a:pt x="7428275" y="4316448"/>
                </a:cubicBezTo>
                <a:cubicBezTo>
                  <a:pt x="7428275" y="4534821"/>
                  <a:pt x="7583172" y="4717015"/>
                  <a:pt x="7789089" y="4759152"/>
                </a:cubicBezTo>
                <a:lnTo>
                  <a:pt x="7821919" y="4762461"/>
                </a:lnTo>
                <a:lnTo>
                  <a:pt x="7809638" y="4785088"/>
                </a:lnTo>
                <a:lnTo>
                  <a:pt x="7794661" y="4833335"/>
                </a:lnTo>
                <a:lnTo>
                  <a:pt x="7524776" y="4917113"/>
                </a:lnTo>
                <a:cubicBezTo>
                  <a:pt x="7006070" y="5136507"/>
                  <a:pt x="6642110" y="5650122"/>
                  <a:pt x="6642110" y="6248746"/>
                </a:cubicBezTo>
                <a:cubicBezTo>
                  <a:pt x="6642110" y="6448287"/>
                  <a:pt x="6682550" y="6638383"/>
                  <a:pt x="6755682" y="6811285"/>
                </a:cubicBezTo>
                <a:lnTo>
                  <a:pt x="6778185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25996">
                <a:srgbClr val="1F2D29">
                  <a:alpha val="4000"/>
                </a:srgbClr>
              </a:gs>
              <a:gs pos="20000">
                <a:schemeClr val="bg2">
                  <a:alpha val="0"/>
                </a:schemeClr>
              </a:gs>
              <a:gs pos="100000">
                <a:schemeClr val="bg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" name="Овал 57">
            <a:extLst>
              <a:ext uri="{FF2B5EF4-FFF2-40B4-BE49-F238E27FC236}">
                <a16:creationId xmlns:a16="http://schemas.microsoft.com/office/drawing/2014/main" id="{332A6F87-AC28-4AA8-B8A6-AEBC67BD0D6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47567" y="2282700"/>
            <a:ext cx="967148" cy="967148"/>
          </a:xfrm>
          <a:prstGeom prst="ellipse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accent1">
                  <a:alpha val="21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3C9CC-F0AD-4F56-9B0F-18ED29C3B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3054" y="1619273"/>
            <a:ext cx="9164588" cy="3608480"/>
          </a:xfrm>
        </p:spPr>
        <p:txBody>
          <a:bodyPr rtlCol="0">
            <a:normAutofit/>
          </a:bodyPr>
          <a:lstStyle/>
          <a:p>
            <a:pPr algn="l"/>
            <a:r>
              <a:rPr lang="ru-RU" sz="8000" noProof="1" smtClean="0"/>
              <a:t>Размножение и развитие растений</a:t>
            </a:r>
            <a:endParaRPr lang="ru-RU" sz="8000" noProof="1"/>
          </a:p>
        </p:txBody>
      </p:sp>
    </p:spTree>
    <p:extLst>
      <p:ext uri="{BB962C8B-B14F-4D97-AF65-F5344CB8AC3E}">
        <p14:creationId xmlns:p14="http://schemas.microsoft.com/office/powerpoint/2010/main" val="4125624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13148" y="345472"/>
            <a:ext cx="38084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Закончим предложение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5024" y="1005840"/>
            <a:ext cx="72786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r>
              <a:rPr lang="ru-RU" sz="2400" dirty="0"/>
              <a:t>). Под действием солнечного света в листьях растений вырабатываются...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5024" y="2404872"/>
            <a:ext cx="6163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</a:t>
            </a:r>
            <a:r>
              <a:rPr lang="ru-RU" sz="2400" dirty="0"/>
              <a:t>). Растение дышит и ...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35024" y="3449307"/>
            <a:ext cx="6556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</a:t>
            </a:r>
            <a:r>
              <a:rPr lang="ru-RU" sz="2400" dirty="0"/>
              <a:t>). Вода в листья поступает из </a:t>
            </a:r>
            <a:r>
              <a:rPr lang="ru-RU" sz="2400" dirty="0" smtClean="0"/>
              <a:t>...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5024" y="4464272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</a:t>
            </a:r>
            <a:r>
              <a:rPr lang="ru-RU" sz="2400" dirty="0"/>
              <a:t>). Для дыхания живых существ растения </a:t>
            </a:r>
            <a:r>
              <a:rPr lang="ru-RU" sz="2400" dirty="0" smtClean="0"/>
              <a:t>выделяют…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458968" y="1358330"/>
            <a:ext cx="2569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сахар </a:t>
            </a:r>
            <a:r>
              <a:rPr lang="ru-RU" sz="2400" dirty="0"/>
              <a:t>и крахмал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77740" y="2393933"/>
            <a:ext cx="2194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питается</a:t>
            </a:r>
            <a:endParaRPr lang="ru-RU" sz="2400" dirty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321040" y="3711571"/>
            <a:ext cx="1426464" cy="429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35040" y="3431000"/>
            <a:ext cx="1417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корня</a:t>
            </a:r>
            <a:endParaRPr lang="ru-RU" sz="2400" dirty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127248" y="4851213"/>
            <a:ext cx="18470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кислород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235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1370" y="437745"/>
            <a:ext cx="7286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/>
              <a:t>Тест по теме «Разнообразие и жизнь растений»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003898" y="1750979"/>
            <a:ext cx="7684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2"/>
              </a:rPr>
              <a:t>https://onlinetestpad.com/bi7rvqkivw4ma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63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26341" y="532263"/>
            <a:ext cx="28796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Кроссворд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746912" y="2538484"/>
            <a:ext cx="488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https://onlinetestpad.com/izdgouk2wvrse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564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621" y="1230337"/>
            <a:ext cx="4597068" cy="546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48919" y="366188"/>
            <a:ext cx="3671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Признаки растений</a:t>
            </a:r>
            <a:endParaRPr lang="ru-RU" sz="28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330657" y="1109809"/>
            <a:ext cx="2668137" cy="1212347"/>
            <a:chOff x="1330657" y="1109809"/>
            <a:chExt cx="2668137" cy="1212347"/>
          </a:xfrm>
        </p:grpSpPr>
        <p:sp>
          <p:nvSpPr>
            <p:cNvPr id="3" name="Овал 2"/>
            <p:cNvSpPr/>
            <p:nvPr/>
          </p:nvSpPr>
          <p:spPr>
            <a:xfrm>
              <a:off x="1330657" y="1109809"/>
              <a:ext cx="2668137" cy="12123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92071" y="1483110"/>
              <a:ext cx="25453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Размножение</a:t>
              </a:r>
              <a:endParaRPr lang="ru-RU" sz="2400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 rot="557300">
            <a:off x="975815" y="3295668"/>
            <a:ext cx="2668137" cy="1255594"/>
            <a:chOff x="1330657" y="3657600"/>
            <a:chExt cx="2668137" cy="1255594"/>
          </a:xfrm>
        </p:grpSpPr>
        <p:sp>
          <p:nvSpPr>
            <p:cNvPr id="6" name="Овал 5"/>
            <p:cNvSpPr/>
            <p:nvPr/>
          </p:nvSpPr>
          <p:spPr>
            <a:xfrm>
              <a:off x="1330657" y="3657600"/>
              <a:ext cx="2668137" cy="12555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93626" y="4003252"/>
              <a:ext cx="1542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Питание</a:t>
              </a:r>
              <a:endParaRPr lang="ru-RU" sz="28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87105" y="5191793"/>
            <a:ext cx="2397132" cy="1132764"/>
            <a:chOff x="1330657" y="4913194"/>
            <a:chExt cx="2397132" cy="1132764"/>
          </a:xfrm>
        </p:grpSpPr>
        <p:sp>
          <p:nvSpPr>
            <p:cNvPr id="9" name="Овал 8"/>
            <p:cNvSpPr/>
            <p:nvPr/>
          </p:nvSpPr>
          <p:spPr>
            <a:xfrm>
              <a:off x="1330657" y="4913194"/>
              <a:ext cx="2397132" cy="113276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85671" y="5296510"/>
              <a:ext cx="887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Рост</a:t>
              </a:r>
              <a:endParaRPr lang="ru-RU" sz="24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7820166" y="946029"/>
            <a:ext cx="2838735" cy="1341977"/>
            <a:chOff x="7820166" y="1483110"/>
            <a:chExt cx="2838735" cy="1341977"/>
          </a:xfrm>
        </p:grpSpPr>
        <p:sp>
          <p:nvSpPr>
            <p:cNvPr id="13" name="Овал 12"/>
            <p:cNvSpPr/>
            <p:nvPr/>
          </p:nvSpPr>
          <p:spPr>
            <a:xfrm>
              <a:off x="7820166" y="1483110"/>
              <a:ext cx="2838735" cy="134197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29598" y="1871890"/>
              <a:ext cx="22245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Движение</a:t>
              </a:r>
              <a:endParaRPr lang="ru-RU" sz="24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529851" y="2934269"/>
            <a:ext cx="2306471" cy="1290820"/>
            <a:chOff x="8529851" y="2934269"/>
            <a:chExt cx="2306471" cy="1290820"/>
          </a:xfrm>
        </p:grpSpPr>
        <p:sp>
          <p:nvSpPr>
            <p:cNvPr id="17" name="Овал 16"/>
            <p:cNvSpPr/>
            <p:nvPr/>
          </p:nvSpPr>
          <p:spPr>
            <a:xfrm>
              <a:off x="8529851" y="2934269"/>
              <a:ext cx="2306471" cy="12908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59754" y="3348846"/>
              <a:ext cx="1494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Развитие</a:t>
              </a:r>
              <a:endParaRPr lang="ru-RU" sz="2400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229598" y="5191793"/>
            <a:ext cx="2852384" cy="1359132"/>
            <a:chOff x="8229598" y="5191793"/>
            <a:chExt cx="2852384" cy="1359132"/>
          </a:xfrm>
        </p:grpSpPr>
        <p:sp>
          <p:nvSpPr>
            <p:cNvPr id="20" name="Овал 19"/>
            <p:cNvSpPr/>
            <p:nvPr/>
          </p:nvSpPr>
          <p:spPr>
            <a:xfrm>
              <a:off x="8229598" y="5191793"/>
              <a:ext cx="2852384" cy="13591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959754" y="5640526"/>
              <a:ext cx="15831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Дыхание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0455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4084" y="1310185"/>
            <a:ext cx="7028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Познакомить с понятием «опыление»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624084" y="2702258"/>
            <a:ext cx="6318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Объяснить особенности способов распространения плодов и семян, как из семян развиваются растения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624084" y="4926842"/>
            <a:ext cx="70285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Научиться выдвигать гипотезы и доказывать и моделировать процесс развития растений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1798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480" y="264160"/>
            <a:ext cx="8263467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06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1" y="497840"/>
            <a:ext cx="10058400" cy="56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842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4" b="46727"/>
          <a:stretch/>
        </p:blipFill>
        <p:spPr bwMode="auto">
          <a:xfrm>
            <a:off x="506341" y="1610435"/>
            <a:ext cx="10841810" cy="367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14685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эдисон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6806605_TF45439525.potx" id="{6D23CC2B-3B75-49FE-8DCD-75DC08722ABC}" vid="{D72B036A-01A9-4E1A-90B6-3EF7EFCB5132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5A3BA9-6D02-4532-AB7C-88A97C6EE2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E38766F-4A4C-4A97-A586-D473DB73896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209D4EA3-187B-4130-8E4D-A4F81F9678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Оформление Мэдисон</Template>
  <TotalTime>0</TotalTime>
  <Words>100</Words>
  <Application>Microsoft Office PowerPoint</Application>
  <PresentationFormat>Широкоэкранный</PresentationFormat>
  <Paragraphs>25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MS Shell Dlg 2</vt:lpstr>
      <vt:lpstr>Wingdings</vt:lpstr>
      <vt:lpstr>Wingdings 3</vt:lpstr>
      <vt:lpstr>Мэдисон</vt:lpstr>
      <vt:lpstr>Размножение и развитие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2023-02-02T06:39:31Z</dcterms:created>
  <dcterms:modified xsi:type="dcterms:W3CDTF">2023-02-03T07:55:31Z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