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2/1/2022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AFA313-CB18-4BAD-9619-135563D5F9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-238539"/>
            <a:ext cx="7766936" cy="2822713"/>
          </a:xfrm>
        </p:spPr>
        <p:txBody>
          <a:bodyPr/>
          <a:lstStyle/>
          <a:p>
            <a:pPr algn="ctr"/>
            <a:r>
              <a:rPr lang="ru-RU" sz="2000" dirty="0">
                <a:solidFill>
                  <a:srgbClr val="7030A0"/>
                </a:solidFill>
                <a:latin typeface="Arial Narrow" panose="020B0606020202030204" pitchFamily="34" charset="0"/>
              </a:rPr>
              <a:t>Муниципальное дошкольное общеобразовательное автономное учреждение</a:t>
            </a:r>
            <a:br>
              <a:rPr lang="ru-RU" sz="20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000" dirty="0">
                <a:solidFill>
                  <a:srgbClr val="7030A0"/>
                </a:solidFill>
                <a:latin typeface="Arial Narrow" panose="020B0606020202030204" pitchFamily="34" charset="0"/>
              </a:rPr>
              <a:t>«Детский сад №161»</a:t>
            </a:r>
            <a:br>
              <a:rPr lang="ru-RU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>
                <a:solidFill>
                  <a:srgbClr val="7030A0"/>
                </a:solidFill>
                <a:latin typeface="Arial Narrow" panose="020B0606020202030204" pitchFamily="34" charset="0"/>
              </a:rPr>
              <a:t>Деревья </a:t>
            </a:r>
            <a:r>
              <a:rPr lang="ru-RU" dirty="0">
                <a:solidFill>
                  <a:srgbClr val="7030A0"/>
                </a:solidFill>
                <a:latin typeface="Arial Narrow" panose="020B0606020202030204" pitchFamily="34" charset="0"/>
              </a:rPr>
              <a:t>и кустарники</a:t>
            </a:r>
            <a:br>
              <a:rPr lang="ru-RU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dirty="0">
                <a:solidFill>
                  <a:srgbClr val="7030A0"/>
                </a:solidFill>
                <a:latin typeface="Arial Narrow" panose="020B0606020202030204" pitchFamily="34" charset="0"/>
              </a:rPr>
              <a:t>нашего детского сада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888C414-86B2-4B6B-B9F6-7E9276573F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4134678"/>
            <a:ext cx="8935646" cy="2723322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7030A0"/>
                </a:solidFill>
                <a:latin typeface="Arial Narrow" panose="020B0606020202030204" pitchFamily="34" charset="0"/>
              </a:rPr>
              <a:t>Выполнила: Малышева Н.А.</a:t>
            </a:r>
          </a:p>
          <a:p>
            <a:r>
              <a:rPr lang="ru-RU" sz="2000" dirty="0">
                <a:solidFill>
                  <a:srgbClr val="7030A0"/>
                </a:solidFill>
                <a:latin typeface="Arial Narrow" panose="020B0606020202030204" pitchFamily="34" charset="0"/>
              </a:rPr>
              <a:t>Воспитатель высшей категории</a:t>
            </a:r>
          </a:p>
          <a:p>
            <a:endParaRPr lang="ru-RU" sz="2000" dirty="0">
              <a:solidFill>
                <a:srgbClr val="7030A0"/>
              </a:solidFill>
              <a:latin typeface="Arial Narrow" panose="020B0606020202030204" pitchFamily="34" charset="0"/>
            </a:endParaRPr>
          </a:p>
          <a:p>
            <a:endParaRPr lang="ru-RU" sz="2000" dirty="0">
              <a:solidFill>
                <a:srgbClr val="7030A0"/>
              </a:solidFill>
              <a:latin typeface="Arial Narrow" panose="020B0606020202030204" pitchFamily="34" charset="0"/>
            </a:endParaRPr>
          </a:p>
          <a:p>
            <a:endParaRPr lang="ru-RU" sz="2000" dirty="0">
              <a:solidFill>
                <a:srgbClr val="7030A0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2000" dirty="0">
                <a:solidFill>
                  <a:srgbClr val="7030A0"/>
                </a:solidFill>
                <a:latin typeface="Arial Narrow" panose="020B0606020202030204" pitchFamily="34" charset="0"/>
              </a:rPr>
              <a:t>Оренбург 2022г.</a:t>
            </a:r>
          </a:p>
          <a:p>
            <a:endParaRPr lang="ru-RU" sz="2000" dirty="0">
              <a:solidFill>
                <a:srgbClr val="7030A0"/>
              </a:solidFill>
              <a:latin typeface="Arial Narrow" panose="020B0606020202030204" pitchFamily="34" charset="0"/>
            </a:endParaRPr>
          </a:p>
          <a:p>
            <a:endParaRPr lang="ru-RU" sz="2000" dirty="0">
              <a:solidFill>
                <a:srgbClr val="7030A0"/>
              </a:solidFill>
              <a:latin typeface="Arial Narrow" panose="020B0606020202030204" pitchFamily="34" charset="0"/>
            </a:endParaRPr>
          </a:p>
          <a:p>
            <a:endParaRPr lang="ru-RU" sz="2000" dirty="0">
              <a:solidFill>
                <a:srgbClr val="7030A0"/>
              </a:solidFill>
              <a:latin typeface="Arial Narrow" panose="020B0606020202030204" pitchFamily="34" charset="0"/>
            </a:endParaRPr>
          </a:p>
          <a:p>
            <a:pPr algn="ctr"/>
            <a:endParaRPr lang="ru-RU" sz="2000" dirty="0">
              <a:solidFill>
                <a:srgbClr val="7030A0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E8EE5B2-DDDF-48D3-9F9A-BD4D9EC1E7B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84" y="2464904"/>
            <a:ext cx="6732104" cy="38828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26333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37D58D-67CF-4956-A987-659E13FA7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864" y="161959"/>
            <a:ext cx="10329927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Сирень</a:t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Тонет куст в цветах махровых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Словно в облачках лиловых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    В яркий теплый майский день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  Глаз наш  радует….(Сирень)</a:t>
            </a:r>
            <a:endParaRPr lang="ru-RU" sz="2200" dirty="0">
              <a:solidFill>
                <a:srgbClr val="7030A0"/>
              </a:solidFill>
            </a:endParaRPr>
          </a:p>
        </p:txBody>
      </p:sp>
      <p:pic>
        <p:nvPicPr>
          <p:cNvPr id="5124" name="Picture 4" descr="Cирень | Parc et jardin, Lilas, Photographie couleur">
            <a:extLst>
              <a:ext uri="{FF2B5EF4-FFF2-40B4-BE49-F238E27FC236}">
                <a16:creationId xmlns:a16="http://schemas.microsoft.com/office/drawing/2014/main" id="{570E8FC4-2411-4BE0-9C48-0732CF69044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64" y="2814604"/>
            <a:ext cx="4385804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Сирень - купить Сергиев Посад">
            <a:extLst>
              <a:ext uri="{FF2B5EF4-FFF2-40B4-BE49-F238E27FC236}">
                <a16:creationId xmlns:a16="http://schemas.microsoft.com/office/drawing/2014/main" id="{46210200-C381-45F4-A10F-9E708149A8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4827" y="2325757"/>
            <a:ext cx="4625008" cy="424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03230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AD2CB1-DEFB-4ADA-BA6A-5302E1371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44557"/>
            <a:ext cx="8596668" cy="158584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Шиповник</a:t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Этот куст такой колючий!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Ты его не трогай лучше.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     Подстрижет его садовник,.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200">
                <a:solidFill>
                  <a:srgbClr val="7030A0"/>
                </a:solidFill>
                <a:latin typeface="Arial Narrow" panose="020B0606020202030204" pitchFamily="34" charset="0"/>
              </a:rPr>
              <a:t>        Буйно </a:t>
            </a: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зацветет…(Шиповник)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endParaRPr lang="ru-RU" sz="2200" dirty="0">
              <a:solidFill>
                <a:srgbClr val="7030A0"/>
              </a:solidFill>
            </a:endParaRPr>
          </a:p>
        </p:txBody>
      </p:sp>
      <p:pic>
        <p:nvPicPr>
          <p:cNvPr id="6146" name="Picture 2" descr="Виды и сорта шиповника: фото и названия с описанием, жёлтый шиповник,  крупноплодный, бесшипный">
            <a:extLst>
              <a:ext uri="{FF2B5EF4-FFF2-40B4-BE49-F238E27FC236}">
                <a16:creationId xmlns:a16="http://schemas.microsoft.com/office/drawing/2014/main" id="{1CDB32B5-AF67-4B90-981A-A1C008833FB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25" y="2366963"/>
            <a:ext cx="5826497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Шиповник - полезные свойства: Как приготовить отвар и настой шиповника">
            <a:extLst>
              <a:ext uri="{FF2B5EF4-FFF2-40B4-BE49-F238E27FC236}">
                <a16:creationId xmlns:a16="http://schemas.microsoft.com/office/drawing/2014/main" id="{78BB6065-BA76-4A1A-9D69-1AA455C4FD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621" y="3109854"/>
            <a:ext cx="4031974" cy="2882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5945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CB9B46-07B1-4771-890A-8C0419AC4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Береза</a:t>
            </a:r>
            <a:br>
              <a:rPr lang="en-US" dirty="0">
                <a:solidFill>
                  <a:srgbClr val="7030A0"/>
                </a:solidFill>
              </a:rPr>
            </a:b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Не заботясь о погоде,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en-US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      </a:t>
            </a: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В сарафане белом ходит,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en-US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 </a:t>
            </a: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В один из теплых дней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en-US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                 </a:t>
            </a: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Май сережки дарит ей. (Береза)</a:t>
            </a:r>
            <a:endParaRPr lang="ru-RU" sz="2200" dirty="0">
              <a:solidFill>
                <a:srgbClr val="7030A0"/>
              </a:solidFill>
            </a:endParaRPr>
          </a:p>
        </p:txBody>
      </p:sp>
      <p:pic>
        <p:nvPicPr>
          <p:cNvPr id="1028" name="Picture 4" descr="Как нарисовать берёзу красиво и быстро разными техниками поэтапно">
            <a:extLst>
              <a:ext uri="{FF2B5EF4-FFF2-40B4-BE49-F238E27FC236}">
                <a16:creationId xmlns:a16="http://schemas.microsoft.com/office/drawing/2014/main" id="{3CCDA5C5-FD27-43A2-A8F5-0C3E5D2E96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795" y="3288369"/>
            <a:ext cx="5104124" cy="3278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Изучаем дерево, играя: загадки про березу :: SYL.ru">
            <a:extLst>
              <a:ext uri="{FF2B5EF4-FFF2-40B4-BE49-F238E27FC236}">
                <a16:creationId xmlns:a16="http://schemas.microsoft.com/office/drawing/2014/main" id="{C7B6B315-C6C9-4FDD-A596-0DFD540A4EE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2760" y="2366963"/>
            <a:ext cx="3559832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775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DBADE4-2B2E-4211-9B6D-44F402CA9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2070" y="318052"/>
            <a:ext cx="2903502" cy="5817705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Тополь</a:t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sz="2000" dirty="0">
                <a:solidFill>
                  <a:srgbClr val="7030A0"/>
                </a:solidFill>
                <a:latin typeface="Arial Narrow" panose="020B0606020202030204" pitchFamily="34" charset="0"/>
              </a:rPr>
              <a:t>Клейкие раскрылись почки</a:t>
            </a:r>
            <a:br>
              <a:rPr lang="ru-RU" sz="20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000" dirty="0">
                <a:solidFill>
                  <a:srgbClr val="7030A0"/>
                </a:solidFill>
                <a:latin typeface="Arial Narrow" panose="020B0606020202030204" pitchFamily="34" charset="0"/>
              </a:rPr>
              <a:t>Нарядился он в листочки</a:t>
            </a:r>
            <a:br>
              <a:rPr lang="ru-RU" sz="20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000" dirty="0">
                <a:solidFill>
                  <a:srgbClr val="7030A0"/>
                </a:solidFill>
                <a:latin typeface="Arial Narrow" panose="020B0606020202030204" pitchFamily="34" charset="0"/>
              </a:rPr>
              <a:t>Летом в пух оделся щеголь</a:t>
            </a:r>
            <a:br>
              <a:rPr lang="ru-RU" sz="20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000" dirty="0">
                <a:solidFill>
                  <a:srgbClr val="7030A0"/>
                </a:solidFill>
                <a:latin typeface="Arial Narrow" panose="020B0606020202030204" pitchFamily="34" charset="0"/>
              </a:rPr>
              <a:t>Догадались – Это…(тополь)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2050" name="Picture 2" descr="Дерево тополь описание для детей – 1-2 - club-detstvo.ru - Центр искусcтв и  творчества Марьина Роща">
            <a:extLst>
              <a:ext uri="{FF2B5EF4-FFF2-40B4-BE49-F238E27FC236}">
                <a16:creationId xmlns:a16="http://schemas.microsoft.com/office/drawing/2014/main" id="{68A6B9B1-668B-45BD-AF6F-1250E9F0635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409" y="2664343"/>
            <a:ext cx="4081669" cy="3034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Тополь: места произрастания, внешний вид дерева, описание и особенности  основных видов">
            <a:extLst>
              <a:ext uri="{FF2B5EF4-FFF2-40B4-BE49-F238E27FC236}">
                <a16:creationId xmlns:a16="http://schemas.microsoft.com/office/drawing/2014/main" id="{9A3F2EF1-419B-4951-B15D-1E834FCBD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396" y="2438401"/>
            <a:ext cx="3855105" cy="4253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3759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4589FE-B39C-4DA5-A104-309142F25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7666" y="340002"/>
            <a:ext cx="8596668" cy="14687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Клен</a:t>
            </a:r>
            <a:br>
              <a:rPr lang="en-US" dirty="0">
                <a:solidFill>
                  <a:srgbClr val="7030A0"/>
                </a:solidFill>
              </a:rPr>
            </a:br>
            <a:r>
              <a:rPr lang="en-US" dirty="0">
                <a:solidFill>
                  <a:srgbClr val="7030A0"/>
                </a:solidFill>
              </a:rPr>
              <a:t>    </a:t>
            </a: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Каждый год на нем с охотой</a:t>
            </a:r>
            <a:br>
              <a:rPr lang="en-US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Вырастают вертолеты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en-US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        </a:t>
            </a: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Жаль, что каждый вертолет</a:t>
            </a:r>
            <a:br>
              <a:rPr lang="en-US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en-US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        </a:t>
            </a: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На всего один полет (Клен)</a:t>
            </a:r>
            <a:br>
              <a:rPr lang="ru-RU" sz="2200" dirty="0">
                <a:solidFill>
                  <a:srgbClr val="7030A0"/>
                </a:solidFill>
              </a:rPr>
            </a:br>
            <a:endParaRPr lang="ru-RU" sz="2200" dirty="0">
              <a:solidFill>
                <a:srgbClr val="7030A0"/>
              </a:solidFill>
            </a:endParaRPr>
          </a:p>
        </p:txBody>
      </p:sp>
      <p:pic>
        <p:nvPicPr>
          <p:cNvPr id="1026" name="Picture 2" descr="Клен американский">
            <a:extLst>
              <a:ext uri="{FF2B5EF4-FFF2-40B4-BE49-F238E27FC236}">
                <a16:creationId xmlns:a16="http://schemas.microsoft.com/office/drawing/2014/main" id="{74E62AE4-5657-458B-9C32-CB7FE134090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41" y="2430186"/>
            <a:ext cx="4919487" cy="408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лены: такие знакомые, но очень разные. Клен остролистный: описание сортов,  посадка и уход">
            <a:extLst>
              <a:ext uri="{FF2B5EF4-FFF2-40B4-BE49-F238E27FC236}">
                <a16:creationId xmlns:a16="http://schemas.microsoft.com/office/drawing/2014/main" id="{BD88C969-7A69-41D8-8AC8-4D5DA6E32F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0227" y="2460348"/>
            <a:ext cx="36195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525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CD5F37-DA53-4381-A5AE-7F0626BAF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59026"/>
            <a:ext cx="8596668" cy="17713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Рябина обыкновенная       </a:t>
            </a:r>
            <a:br>
              <a:rPr lang="ru-RU" dirty="0"/>
            </a:br>
            <a:r>
              <a:rPr lang="ru-RU" dirty="0"/>
              <a:t>                      </a:t>
            </a: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В мае грелась, зеленела,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                                            Гроздья осенью надела.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                                              В алых ягодках- горчинка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                                                  Что за деревце?  (Рябинка)</a:t>
            </a:r>
            <a:endParaRPr lang="ru-RU" sz="2200" dirty="0">
              <a:solidFill>
                <a:srgbClr val="7030A0"/>
              </a:solidFill>
            </a:endParaRPr>
          </a:p>
        </p:txBody>
      </p:sp>
      <p:pic>
        <p:nvPicPr>
          <p:cNvPr id="1026" name="Picture 2" descr="Рябина обыкновенная (Sórbus aucupária)">
            <a:extLst>
              <a:ext uri="{FF2B5EF4-FFF2-40B4-BE49-F238E27FC236}">
                <a16:creationId xmlns:a16="http://schemas.microsoft.com/office/drawing/2014/main" id="{2BFEF74C-08F2-4752-A4AE-4F2CE49844A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78" y="1930401"/>
            <a:ext cx="4472580" cy="4768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Урок рисования рябины в старшей группе поэтапно с фото">
            <a:extLst>
              <a:ext uri="{FF2B5EF4-FFF2-40B4-BE49-F238E27FC236}">
                <a16:creationId xmlns:a16="http://schemas.microsoft.com/office/drawing/2014/main" id="{1CF56D77-C475-45F8-8363-CB09F33575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575" y="2633404"/>
            <a:ext cx="4244285" cy="3362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5117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16139F-8305-46B8-8A20-86A2FE786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95943"/>
            <a:ext cx="8596668" cy="173445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Сосна </a:t>
            </a:r>
            <a:br>
              <a:rPr lang="ru-RU" sz="24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Что же это за девица: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     Не швея , не мастерица,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Ничего сама не шьет,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                     Но в иголках круглый год. (Сосна)</a:t>
            </a:r>
            <a:endParaRPr lang="ru-RU" sz="2200" dirty="0">
              <a:solidFill>
                <a:srgbClr val="7030A0"/>
              </a:solidFill>
            </a:endParaRPr>
          </a:p>
        </p:txBody>
      </p:sp>
      <p:pic>
        <p:nvPicPr>
          <p:cNvPr id="1026" name="Picture 2" descr="Сосна - описание, свойства Сосны, применение, интересные факты">
            <a:extLst>
              <a:ext uri="{FF2B5EF4-FFF2-40B4-BE49-F238E27FC236}">
                <a16:creationId xmlns:a16="http://schemas.microsoft.com/office/drawing/2014/main" id="{0EAC852D-7BFE-4578-84C9-8C6EC13CBAE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516" y="4186108"/>
            <a:ext cx="3400460" cy="2475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Сосна обыкновенная - Рассада цветов и овощей.">
            <a:extLst>
              <a:ext uri="{FF2B5EF4-FFF2-40B4-BE49-F238E27FC236}">
                <a16:creationId xmlns:a16="http://schemas.microsoft.com/office/drawing/2014/main" id="{A58F1B2C-ACA0-4CAF-B2EA-690E9AD3C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23" y="2109935"/>
            <a:ext cx="4809066" cy="4552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Сосна шишки картинки, стоковые фото Сосна шишки | Depositphotos">
            <a:extLst>
              <a:ext uri="{FF2B5EF4-FFF2-40B4-BE49-F238E27FC236}">
                <a16:creationId xmlns:a16="http://schemas.microsoft.com/office/drawing/2014/main" id="{FCAAD5EA-4D05-4979-8EAF-256BCD33E2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771" y="2109935"/>
            <a:ext cx="3257205" cy="1977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393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537A3A-FC12-4202-94DC-50867C168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3513" y="163444"/>
            <a:ext cx="7540488" cy="19701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      Яблоня                        </a:t>
            </a:r>
            <a:r>
              <a:rPr lang="ru-RU" sz="2000" dirty="0">
                <a:solidFill>
                  <a:srgbClr val="7030A0"/>
                </a:solidFill>
                <a:latin typeface="Arial Narrow" panose="020B0606020202030204" pitchFamily="34" charset="0"/>
              </a:rPr>
              <a:t>                                                      </a:t>
            </a: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Круглое, румяное,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Я расту на ветке.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         Любят меня взрослые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    И маленькие детки</a:t>
            </a:r>
            <a:endParaRPr lang="ru-RU" sz="2200" dirty="0">
              <a:solidFill>
                <a:srgbClr val="7030A0"/>
              </a:solidFill>
            </a:endParaRPr>
          </a:p>
        </p:txBody>
      </p:sp>
      <p:pic>
        <p:nvPicPr>
          <p:cNvPr id="2050" name="Picture 2" descr="Дикая яблоня (лесная): характеристика и описание, посадка и уход">
            <a:extLst>
              <a:ext uri="{FF2B5EF4-FFF2-40B4-BE49-F238E27FC236}">
                <a16:creationId xmlns:a16="http://schemas.microsoft.com/office/drawing/2014/main" id="{6A430D6E-749B-4A9F-B42B-F310477BF82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002" y="2946400"/>
            <a:ext cx="5080000" cy="330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Сто саженцев яблони Сиверса высадили в Жетысу">
            <a:extLst>
              <a:ext uri="{FF2B5EF4-FFF2-40B4-BE49-F238E27FC236}">
                <a16:creationId xmlns:a16="http://schemas.microsoft.com/office/drawing/2014/main" id="{BFF63F96-965E-451F-BD6A-1B6DFE2C6B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8" y="2500243"/>
            <a:ext cx="6129131" cy="419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820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25D31C-5B15-4DB0-891F-78D0E639D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59026"/>
            <a:ext cx="8596668" cy="17713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Вишня</a:t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Спелая ягода красного цвета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Косточка в яркую шубу одета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                Ветер листочки колышет чуть слышно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     Ягода та называется… (Вишня)</a:t>
            </a:r>
            <a:endParaRPr lang="ru-RU" sz="2200" dirty="0">
              <a:solidFill>
                <a:srgbClr val="7030A0"/>
              </a:solidFill>
            </a:endParaRPr>
          </a:p>
        </p:txBody>
      </p:sp>
      <p:pic>
        <p:nvPicPr>
          <p:cNvPr id="4098" name="Picture 2" descr="Купить саженцы Вишня Шалунья в питомнике. Для сорта Вишня Шалунья есть  описание, фото, цены и отзывы садоводов.">
            <a:extLst>
              <a:ext uri="{FF2B5EF4-FFF2-40B4-BE49-F238E27FC236}">
                <a16:creationId xmlns:a16="http://schemas.microsoft.com/office/drawing/2014/main" id="{BCB8F028-5053-45E5-BFDA-0ECDE670A10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718" y="2366963"/>
            <a:ext cx="4135957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Дюк Ночка Описание Фото Отзывы — Скачать фото">
            <a:extLst>
              <a:ext uri="{FF2B5EF4-FFF2-40B4-BE49-F238E27FC236}">
                <a16:creationId xmlns:a16="http://schemas.microsoft.com/office/drawing/2014/main" id="{C1CF1127-2C8D-4E34-BD74-1145675979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607" y="2366963"/>
            <a:ext cx="3881195" cy="3641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350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27F50C-F2DB-4D65-A633-64DCDDE2C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3043" y="326886"/>
            <a:ext cx="8346350" cy="13208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7030A0"/>
                </a:solidFill>
              </a:rPr>
              <a:t>Черемуха обыкновенная</a:t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Будто снежный шар бела,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По весне она цвела.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Нежный запах источала,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А когда пора настала,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Разом сделалась она</a:t>
            </a:r>
            <a:b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</a:br>
            <a:r>
              <a:rPr lang="ru-RU" sz="2200" dirty="0">
                <a:solidFill>
                  <a:srgbClr val="7030A0"/>
                </a:solidFill>
                <a:latin typeface="Arial Narrow" panose="020B0606020202030204" pitchFamily="34" charset="0"/>
              </a:rPr>
              <a:t>Вся от ягоды черна. (Черемуха)</a:t>
            </a:r>
            <a:endParaRPr lang="ru-RU" sz="2200" dirty="0">
              <a:solidFill>
                <a:srgbClr val="7030A0"/>
              </a:solidFill>
            </a:endParaRPr>
          </a:p>
        </p:txBody>
      </p:sp>
      <p:pic>
        <p:nvPicPr>
          <p:cNvPr id="3074" name="Picture 2" descr="Формирование и выращивание черёмухи обыкновенной">
            <a:extLst>
              <a:ext uri="{FF2B5EF4-FFF2-40B4-BE49-F238E27FC236}">
                <a16:creationId xmlns:a16="http://schemas.microsoft.com/office/drawing/2014/main" id="{4E3E274E-7A8C-4DAE-AD2E-CBF91B4A723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754" y="2804562"/>
            <a:ext cx="2578383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Черемуха: фото и описание, виды, лучшие сорта, ягоды, когда цветет, где  растет, размножение">
            <a:extLst>
              <a:ext uri="{FF2B5EF4-FFF2-40B4-BE49-F238E27FC236}">
                <a16:creationId xmlns:a16="http://schemas.microsoft.com/office/drawing/2014/main" id="{5E052ED2-030E-4F1E-B9B8-061931DBD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8484" y="3064325"/>
            <a:ext cx="3726552" cy="320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Черёмуха / Съедобные грибы, ягоды, травы">
            <a:extLst>
              <a:ext uri="{FF2B5EF4-FFF2-40B4-BE49-F238E27FC236}">
                <a16:creationId xmlns:a16="http://schemas.microsoft.com/office/drawing/2014/main" id="{BBC4CB07-223D-4FE9-AB9A-4561FF4F97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788" y="3198743"/>
            <a:ext cx="2562225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987640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173</TotalTime>
  <Words>325</Words>
  <Application>Microsoft Office PowerPoint</Application>
  <PresentationFormat>Широкоэкранный</PresentationFormat>
  <Paragraphs>19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Arial Narrow</vt:lpstr>
      <vt:lpstr>Trebuchet MS</vt:lpstr>
      <vt:lpstr>Wingdings 3</vt:lpstr>
      <vt:lpstr>Аспект</vt:lpstr>
      <vt:lpstr>Муниципальное дошкольное общеобразовательное автономное учреждение «Детский сад №161» Деревья и кустарники нашего детского сада</vt:lpstr>
      <vt:lpstr>Береза Не заботясь о погоде,       В сарафане белом ходит,  В один из теплых дней                  Май сережки дарит ей. (Береза)</vt:lpstr>
      <vt:lpstr>Тополь Клейкие раскрылись почки Нарядился он в листочки Летом в пух оделся щеголь Догадались – Это…(тополь)</vt:lpstr>
      <vt:lpstr>Клен     Каждый год на нем с охотой Вырастают вертолеты         Жаль, что каждый вертолет         На всего один полет (Клен) </vt:lpstr>
      <vt:lpstr>Рябина обыкновенная                              В мае грелась, зеленела,                                             Гроздья осенью надела.                                               В алых ягодках- горчинка                                                   Что за деревце?  (Рябинка)</vt:lpstr>
      <vt:lpstr>Сосна  Что же это за девица:      Не швея , не мастерица, Ничего сама не шьет,                      Но в иголках круглый год. (Сосна)</vt:lpstr>
      <vt:lpstr>      Яблоня                                                                              Круглое, румяное, Я расту на ветке.          Любят меня взрослые     И маленькие детки</vt:lpstr>
      <vt:lpstr>Вишня Спелая ягода красного цвета Косточка в яркую шубу одета                 Ветер листочки колышет чуть слышно      Ягода та называется… (Вишня)</vt:lpstr>
      <vt:lpstr>Черемуха обыкновенная Будто снежный шар бела, По весне она цвела. Нежный запах источала, А когда пора настала, Разом сделалась она Вся от ягоды черна. (Черемуха)</vt:lpstr>
      <vt:lpstr>Сирень  Тонет куст в цветах махровых Словно в облачках лиловых     В яркий теплый майский день   Глаз наш  радует….(Сирень)</vt:lpstr>
      <vt:lpstr>Шиповник  Этот куст такой колючий! Ты его не трогай лучше.      Подстрижет его садовник,.         Буйно зацветет…(Шиповник)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Деревья и кустарники детского сада</dc:title>
  <dc:creator>Work</dc:creator>
  <cp:lastModifiedBy>Work</cp:lastModifiedBy>
  <cp:revision>14</cp:revision>
  <dcterms:created xsi:type="dcterms:W3CDTF">2022-01-30T06:20:39Z</dcterms:created>
  <dcterms:modified xsi:type="dcterms:W3CDTF">2022-02-01T14:35:04Z</dcterms:modified>
</cp:coreProperties>
</file>