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05574-1614-D041-BBEE-D4C66684140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52FFA-8707-6941-96DD-75B404CA2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68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Формирование детской инициативы и самостоятельности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Составитель: педагог-психолог ГБОУ Школа № 1409 </a:t>
            </a:r>
          </a:p>
          <a:p>
            <a:r>
              <a:rPr lang="ru-RU"/>
              <a:t>Беломестнова О.М.</a:t>
            </a:r>
          </a:p>
        </p:txBody>
      </p:sp>
    </p:spTree>
    <p:extLst>
      <p:ext uri="{BB962C8B-B14F-4D97-AF65-F5344CB8AC3E}">
        <p14:creationId xmlns:p14="http://schemas.microsoft.com/office/powerpoint/2010/main" val="1350873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028343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charset="0"/>
                <a:ea typeface="Times New Roman" charset="0"/>
              </a:rPr>
              <a:t>Среда (для </a:t>
            </a:r>
            <a:r>
              <a:rPr lang="ru-RU">
                <a:latin typeface="Times New Roman" charset="0"/>
                <a:ea typeface="Times New Roman" charset="0"/>
              </a:rPr>
              <a:t>формирования инициативности) </a:t>
            </a:r>
            <a:r>
              <a:rPr lang="ru-RU" dirty="0">
                <a:latin typeface="Times New Roman" charset="0"/>
                <a:ea typeface="Times New Roman" charset="0"/>
              </a:rPr>
              <a:t>не должна быть завершенной, застывшей, ее следует периодически преобразовывать, обновлять с учетом специфики детского восприятия, стимулировать физическую, </a:t>
            </a:r>
            <a:r>
              <a:rPr lang="ru-RU" b="1" dirty="0">
                <a:latin typeface="Times New Roman" charset="0"/>
                <a:ea typeface="Times New Roman" charset="0"/>
              </a:rPr>
              <a:t>творческую</a:t>
            </a:r>
            <a:r>
              <a:rPr lang="ru-RU" dirty="0">
                <a:latin typeface="Times New Roman" charset="0"/>
                <a:ea typeface="Times New Roman" charset="0"/>
              </a:rPr>
              <a:t>, интеллектуальную активность </a:t>
            </a:r>
            <a:r>
              <a:rPr lang="ru-RU" b="1" dirty="0">
                <a:latin typeface="Times New Roman" charset="0"/>
                <a:ea typeface="Times New Roman" charset="0"/>
              </a:rPr>
              <a:t>детей</a:t>
            </a:r>
            <a:r>
              <a:rPr lang="ru-RU" dirty="0">
                <a:latin typeface="Times New Roman" charset="0"/>
                <a:ea typeface="Times New Roman" charset="0"/>
              </a:rPr>
              <a:t>, побуждать к дополнению ее необходимыми для развертывания деятельности материалами.</a:t>
            </a:r>
            <a:endParaRPr lang="ru-RU" sz="1600" dirty="0">
              <a:latin typeface="Times New Roman" charset="0"/>
              <a:ea typeface="Times New Roman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charset="0"/>
                <a:ea typeface="Times New Roman" charset="0"/>
              </a:rPr>
              <a:t>Построение предметно-развивающей среды с учетом принципа вариативности, ориентированность на «зону актуального развития» ребенка и возможность его </a:t>
            </a:r>
            <a:r>
              <a:rPr lang="ru-RU" b="1" dirty="0">
                <a:latin typeface="Times New Roman" charset="0"/>
                <a:ea typeface="Times New Roman" charset="0"/>
              </a:rPr>
              <a:t>самореализации</a:t>
            </a:r>
            <a:r>
              <a:rPr lang="ru-RU" dirty="0">
                <a:latin typeface="Times New Roman" charset="0"/>
                <a:ea typeface="Times New Roman" charset="0"/>
              </a:rPr>
              <a:t> в различных видах деятельности, осуществляется через </a:t>
            </a:r>
            <a:r>
              <a:rPr lang="ru-RU" b="1" dirty="0">
                <a:latin typeface="Times New Roman" charset="0"/>
                <a:ea typeface="Times New Roman" charset="0"/>
              </a:rPr>
              <a:t>создание условий</a:t>
            </a:r>
            <a:r>
              <a:rPr lang="ru-RU" dirty="0">
                <a:latin typeface="Times New Roman" charset="0"/>
                <a:ea typeface="Times New Roman" charset="0"/>
              </a:rPr>
              <a:t> для овладения культурными средствами деятельности.</a:t>
            </a:r>
            <a:endParaRPr lang="ru-RU" sz="1600" dirty="0">
              <a:latin typeface="Times New Roman" charset="0"/>
              <a:ea typeface="Times New Roman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charset="0"/>
                <a:ea typeface="Times New Roman" charset="0"/>
              </a:rPr>
              <a:t>Моделирование игры (или другого вида деятельности) по собственной </a:t>
            </a:r>
            <a:r>
              <a:rPr lang="ru-RU" b="1" dirty="0">
                <a:latin typeface="Times New Roman" charset="0"/>
                <a:ea typeface="Times New Roman" charset="0"/>
              </a:rPr>
              <a:t>инициативе</a:t>
            </a:r>
            <a:r>
              <a:rPr lang="ru-RU" dirty="0">
                <a:latin typeface="Times New Roman" charset="0"/>
                <a:ea typeface="Times New Roman" charset="0"/>
              </a:rPr>
              <a:t>, собственному сценарию формирует активность, будит фантазию, учит общению, яркому выражению своих чувств.</a:t>
            </a:r>
            <a:endParaRPr lang="ru-RU" sz="16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944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Основная задача современной системы ДО – раскрытие потенциала каждого ребенка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Целевые ориентиры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Инициативность,</a:t>
            </a:r>
          </a:p>
          <a:p>
            <a:r>
              <a:rPr lang="ru-RU" dirty="0"/>
              <a:t> Самостоятельность,</a:t>
            </a:r>
          </a:p>
          <a:p>
            <a:r>
              <a:rPr lang="ru-RU" dirty="0"/>
              <a:t>Креативность,</a:t>
            </a:r>
          </a:p>
          <a:p>
            <a:r>
              <a:rPr lang="ru-RU" dirty="0"/>
              <a:t>Способность к волевым усилиям,</a:t>
            </a:r>
          </a:p>
          <a:p>
            <a:r>
              <a:rPr lang="ru-RU" dirty="0"/>
              <a:t>Навыки конструктивного взаимодействия со взрослыми и сверстниками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err="1"/>
              <a:t>Сензитивные</a:t>
            </a:r>
            <a:r>
              <a:rPr lang="ru-RU" dirty="0"/>
              <a:t> периоды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1,5 -3 года – автономия</a:t>
            </a:r>
          </a:p>
          <a:p>
            <a:r>
              <a:rPr lang="ru-RU" dirty="0"/>
              <a:t>3-5 – инициатива</a:t>
            </a:r>
          </a:p>
          <a:p>
            <a:r>
              <a:rPr lang="ru-RU" dirty="0"/>
              <a:t>6-11 - трудолюбие</a:t>
            </a:r>
          </a:p>
        </p:txBody>
      </p:sp>
    </p:spTree>
    <p:extLst>
      <p:ext uri="{BB962C8B-B14F-4D97-AF65-F5344CB8AC3E}">
        <p14:creationId xmlns:p14="http://schemas.microsoft.com/office/powerpoint/2010/main" val="224224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формировать?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Создавать ситуации успеха (успешной деятельности)</a:t>
            </a:r>
          </a:p>
          <a:p>
            <a:r>
              <a:rPr lang="ru-RU" dirty="0"/>
              <a:t>Не сравнивать ребенка ни с кем</a:t>
            </a:r>
          </a:p>
          <a:p>
            <a:r>
              <a:rPr lang="ru-RU" dirty="0"/>
              <a:t>Не допускать хронических неудач</a:t>
            </a:r>
          </a:p>
          <a:p>
            <a:r>
              <a:rPr lang="ru-RU" dirty="0"/>
              <a:t>Не </a:t>
            </a:r>
            <a:r>
              <a:rPr lang="ru-RU"/>
              <a:t>давать негативных оценок</a:t>
            </a:r>
            <a:endParaRPr lang="ru-RU" dirty="0"/>
          </a:p>
          <a:p>
            <a:r>
              <a:rPr lang="ru-RU" dirty="0"/>
              <a:t>Поддерживать инициативу и самостоятельность у детей в специфических для них видах деятельности</a:t>
            </a:r>
          </a:p>
          <a:p>
            <a:r>
              <a:rPr lang="ru-RU" dirty="0"/>
              <a:t>Давать детям возможность выбора материалов, видов активности, участников деятельности и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660176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Методика понимания чувств ребенка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Нужна для формирования у ребенка чувства </a:t>
            </a:r>
            <a:r>
              <a:rPr lang="ru-RU" dirty="0" err="1"/>
              <a:t>самоценности</a:t>
            </a:r>
            <a:r>
              <a:rPr lang="ru-RU" dirty="0"/>
              <a:t> и понимания себя.</a:t>
            </a:r>
          </a:p>
          <a:p>
            <a:r>
              <a:rPr lang="ru-RU" dirty="0"/>
              <a:t>Настроиться на открытое наблюдение. </a:t>
            </a:r>
          </a:p>
          <a:p>
            <a:r>
              <a:rPr lang="ru-RU" dirty="0"/>
              <a:t>В случае, если ребенок обращается за помощью ко взрослому, нужно вернуть ему только то, что он сам показывает и говорит.</a:t>
            </a:r>
          </a:p>
          <a:p>
            <a:r>
              <a:rPr lang="ru-RU" dirty="0"/>
              <a:t>(Ребенок показывает рисунок взрослому. Взрослый не оценивает, а говорит: «Я вижу тебе нравится рисовать!»)</a:t>
            </a:r>
          </a:p>
          <a:p>
            <a:r>
              <a:rPr lang="ru-RU" dirty="0"/>
              <a:t>По обратной связи будет видно, была ли реакция взрослого пониманием или чем-то другим).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034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Методика оценки потребности ребенка во вмешательстве взрослого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Опытному взрослому нужно уметь главное – помогать ребенку, когда нужно, и не вмешиваться, когда не просят.</a:t>
            </a:r>
          </a:p>
          <a:p>
            <a:r>
              <a:rPr lang="ru-RU" dirty="0"/>
              <a:t>Взрослый молчаливо присутствует, наблюдая за детьми на расстоянии.</a:t>
            </a:r>
          </a:p>
          <a:p>
            <a:r>
              <a:rPr lang="ru-RU" dirty="0"/>
              <a:t>Обращать внимание на эмоционально выразительные фрагменты поведения (громкие возгласы, горестное или отчаянное выражение лица, поз, резкие движения, слёзы, хохот и т.д.).</a:t>
            </a:r>
          </a:p>
          <a:p>
            <a:r>
              <a:rPr lang="ru-RU" dirty="0"/>
              <a:t>Расшифровка этих фрагментов.</a:t>
            </a:r>
          </a:p>
          <a:p>
            <a:r>
              <a:rPr lang="ru-RU" dirty="0"/>
              <a:t>Критерии того, что ребенок ищет помощи: попытка установить контакт глазами, нарочитое избегание контакта глазами, гротескная реакция.</a:t>
            </a:r>
          </a:p>
          <a:p>
            <a:r>
              <a:rPr lang="ru-RU" dirty="0"/>
              <a:t>Если ребенок ищет помощи, то нужно ее дать.</a:t>
            </a:r>
          </a:p>
        </p:txBody>
      </p:sp>
    </p:spTree>
    <p:extLst>
      <p:ext uri="{BB962C8B-B14F-4D97-AF65-F5344CB8AC3E}">
        <p14:creationId xmlns:p14="http://schemas.microsoft.com/office/powerpoint/2010/main" val="167765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71448"/>
          </a:xfrm>
        </p:spPr>
        <p:txBody>
          <a:bodyPr>
            <a:normAutofit fontScale="90000"/>
          </a:bodyPr>
          <a:lstStyle/>
          <a:p>
            <a:r>
              <a:rPr lang="ru-RU" dirty="0"/>
              <a:t>Ошибки в применении методики определения Потребности во вмешательстве взрослого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Выразительный жест вырван из контекста и поэтому неверно истолкован.</a:t>
            </a:r>
          </a:p>
          <a:p>
            <a:r>
              <a:rPr lang="ru-RU" dirty="0"/>
              <a:t>Когда педагог делает вывод о необходимости вмешательства только тогда, когда ребенок его требует.</a:t>
            </a:r>
          </a:p>
        </p:txBody>
      </p:sp>
    </p:spTree>
    <p:extLst>
      <p:ext uri="{BB962C8B-B14F-4D97-AF65-F5344CB8AC3E}">
        <p14:creationId xmlns:p14="http://schemas.microsoft.com/office/powerpoint/2010/main" val="2069440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Методика открытого наблюдения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Всё начинается с восприятия. Это важно!</a:t>
            </a:r>
          </a:p>
          <a:p>
            <a:r>
              <a:rPr lang="ru-RU" dirty="0"/>
              <a:t>Когда мы ищем определённую книгу, мы сравниваем увиденное с эталоном в голове. Это детекторное наблюдение.</a:t>
            </a:r>
          </a:p>
          <a:p>
            <a:r>
              <a:rPr lang="ru-RU" dirty="0"/>
              <a:t>Когда же мы наблюдаем закат, мы ведем себя  по-другому: ничего не ищем специально, просто остаемся  эмоционально открытыми всему, что придет: оттенкам красок на небе, формам плывущих облаков, быстро меняющейся картине прекрасного зрелища. В этой открытости мы как бы даем миру делать с нашей душой все, что ему хочется, разрешаем впечатлить нас. Мы также разрешаем нашим чувствам </a:t>
            </a:r>
            <a:r>
              <a:rPr lang="ru-RU" dirty="0" err="1"/>
              <a:t>придти</a:t>
            </a:r>
            <a:r>
              <a:rPr lang="ru-RU" dirty="0"/>
              <a:t> тогда, когда они придут и пусть это будут такие чувства, какие придут, может быть, даже грусть или боль. И когда приходит впечатление, полученное в установке открытости, мы оказываемся  близки к постижению существа происходящего: во впечатлении  есть не только аффект (нравится/не нравится), но и содержание. Именно содержание  затрагивает нас. Познать глубоко человек может только то, что его затронуло. </a:t>
            </a:r>
          </a:p>
        </p:txBody>
      </p:sp>
    </p:spTree>
    <p:extLst>
      <p:ext uri="{BB962C8B-B14F-4D97-AF65-F5344CB8AC3E}">
        <p14:creationId xmlns:p14="http://schemas.microsoft.com/office/powerpoint/2010/main" val="84571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72084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>
                <a:solidFill>
                  <a:srgbClr val="339933"/>
                </a:solidFill>
                <a:ea typeface="SimSun" pitchFamily="2" charset="-122"/>
                <a:cs typeface="Mangal" pitchFamily="18" charset="0"/>
              </a:rPr>
              <a:t>1-й уровень</a:t>
            </a:r>
            <a:r>
              <a:rPr lang="ru-RU" b="1" dirty="0">
                <a:solidFill>
                  <a:srgbClr val="339933"/>
                </a:solidFill>
                <a:ea typeface="SimSun" pitchFamily="2" charset="-122"/>
                <a:cs typeface="Mangal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a typeface="SimSun" pitchFamily="2" charset="-122"/>
                <a:cs typeface="Mangal" pitchFamily="18" charset="0"/>
              </a:rPr>
              <a:t>– ребенок активно развертывает несколько связанных по смыслу условных действий </a:t>
            </a:r>
          </a:p>
          <a:p>
            <a:pPr algn="just"/>
            <a:endParaRPr lang="ru-RU" dirty="0">
              <a:solidFill>
                <a:srgbClr val="000000"/>
              </a:solidFill>
              <a:ea typeface="SimSun" pitchFamily="2" charset="-122"/>
              <a:cs typeface="Mangal" pitchFamily="18" charset="0"/>
            </a:endParaRPr>
          </a:p>
          <a:p>
            <a:pPr algn="just"/>
            <a:r>
              <a:rPr lang="ru-RU" b="1" i="1" dirty="0">
                <a:solidFill>
                  <a:srgbClr val="339933"/>
                </a:solidFill>
                <a:ea typeface="SimSun" pitchFamily="2" charset="-122"/>
                <a:cs typeface="Mangal" pitchFamily="18" charset="0"/>
              </a:rPr>
              <a:t>2-й уровень </a:t>
            </a:r>
            <a:r>
              <a:rPr lang="ru-RU" i="1" dirty="0">
                <a:solidFill>
                  <a:srgbClr val="000000"/>
                </a:solidFill>
                <a:ea typeface="SimSun" pitchFamily="2" charset="-122"/>
                <a:cs typeface="Mangal" pitchFamily="18" charset="0"/>
              </a:rPr>
              <a:t>-</a:t>
            </a:r>
            <a:r>
              <a:rPr lang="ru-RU" dirty="0">
                <a:solidFill>
                  <a:srgbClr val="000000"/>
                </a:solidFill>
                <a:ea typeface="SimSun" pitchFamily="2" charset="-122"/>
                <a:cs typeface="Mangal" pitchFamily="18" charset="0"/>
              </a:rPr>
              <a:t> ребенок имеет первоначальный замысел; активно ищет или видоизменяет имеющуюся игровую обстановку; принимает и обозначает в речи игровые роли; развертывает отдельные сюжетные эпизоды </a:t>
            </a:r>
          </a:p>
          <a:p>
            <a:pPr algn="just"/>
            <a:endParaRPr lang="ru-RU" dirty="0">
              <a:solidFill>
                <a:srgbClr val="000000"/>
              </a:solidFill>
              <a:ea typeface="SimSun" pitchFamily="2" charset="-122"/>
              <a:cs typeface="Mangal" pitchFamily="18" charset="0"/>
            </a:endParaRPr>
          </a:p>
          <a:p>
            <a:pPr algn="just"/>
            <a:r>
              <a:rPr lang="ru-RU" b="1" i="1" dirty="0">
                <a:solidFill>
                  <a:srgbClr val="339933"/>
                </a:solidFill>
                <a:ea typeface="SimSun" pitchFamily="2" charset="-122"/>
                <a:cs typeface="Mangal" pitchFamily="18" charset="0"/>
              </a:rPr>
              <a:t>3-й уровень</a:t>
            </a:r>
            <a:r>
              <a:rPr lang="ru-RU" b="1" dirty="0">
                <a:solidFill>
                  <a:srgbClr val="339933"/>
                </a:solidFill>
                <a:ea typeface="SimSun" pitchFamily="2" charset="-122"/>
                <a:cs typeface="Mangal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a typeface="SimSun" pitchFamily="2" charset="-122"/>
                <a:cs typeface="Mangal" pitchFamily="18" charset="0"/>
              </a:rPr>
              <a:t>– ребенок имеет разнообразные игровые замыслы; активно создает предметную обстановку «под замысел»</a:t>
            </a:r>
            <a:endParaRPr lang="ru-RU" dirty="0">
              <a:ea typeface="SimSun" pitchFamily="2" charset="-122"/>
              <a:cs typeface="Mangal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43263" y="1128713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Три уровня творческой инициативы:</a:t>
            </a:r>
          </a:p>
        </p:txBody>
      </p:sp>
    </p:spTree>
    <p:extLst>
      <p:ext uri="{BB962C8B-B14F-4D97-AF65-F5344CB8AC3E}">
        <p14:creationId xmlns:p14="http://schemas.microsoft.com/office/powerpoint/2010/main" val="1819446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5925" y="514350"/>
            <a:ext cx="745807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charset="0"/>
                <a:ea typeface="Arial" charset="0"/>
                <a:cs typeface="Arial" charset="0"/>
              </a:rPr>
              <a:t>Поддержка</a:t>
            </a:r>
            <a:r>
              <a:rPr lang="ru-RU" dirty="0">
                <a:latin typeface="Arial" charset="0"/>
                <a:ea typeface="Arial" charset="0"/>
                <a:cs typeface="Arial" charset="0"/>
              </a:rPr>
              <a:t> как особый психотехнический прием, являющийся основным мотивирующим фактором учения и основой конструктивного взаимодействия с людьми вообще. </a:t>
            </a:r>
          </a:p>
          <a:p>
            <a:r>
              <a:rPr lang="ru-RU" dirty="0">
                <a:latin typeface="Arial" charset="0"/>
                <a:ea typeface="Arial" charset="0"/>
                <a:cs typeface="Arial" charset="0"/>
              </a:rPr>
              <a:t>Под поддержкой мы понимаем знак внимания, оказанный человеку в ситуации, когда он объективно неуспешен, сделанный в форме прямого речевого высказывания и касающийся той области, в которой у него в данный момент затруднения. Поддержка исключает сравнение с кем-либо, кроме себя самого. Если похвала, положительная оценка обращена не к самому человеку, а к результатам его деятельности, то, поддерживая человека, вы обращаетесь к его личности, независимо от его промахов и успехов, ошибок и достижений </a:t>
            </a:r>
          </a:p>
        </p:txBody>
      </p:sp>
    </p:spTree>
    <p:extLst>
      <p:ext uri="{BB962C8B-B14F-4D97-AF65-F5344CB8AC3E}">
        <p14:creationId xmlns:p14="http://schemas.microsoft.com/office/powerpoint/2010/main" val="44599952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99</TotalTime>
  <Words>771</Words>
  <Application>Microsoft Macintosh PowerPoint</Application>
  <PresentationFormat>Широкоэкранный</PresentationFormat>
  <Paragraphs>52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Формирование детской инициативы и самостоятельности</vt:lpstr>
      <vt:lpstr>Основная задача современной системы ДО – раскрытие потенциала каждого ребенка </vt:lpstr>
      <vt:lpstr>Как формировать?</vt:lpstr>
      <vt:lpstr>Методика понимания чувств ребенка </vt:lpstr>
      <vt:lpstr>Методика оценки потребности ребенка во вмешательстве взрослого</vt:lpstr>
      <vt:lpstr>Ошибки в применении методики определения Потребности во вмешательстве взрослого</vt:lpstr>
      <vt:lpstr>Методика открытого наблюдения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детской инициативы и самостоятельности</dc:title>
  <dc:creator>Ольга Беломестнова</dc:creator>
  <cp:lastModifiedBy>Ольга Беломестнова</cp:lastModifiedBy>
  <cp:revision>19</cp:revision>
  <dcterms:created xsi:type="dcterms:W3CDTF">2017-11-16T18:12:25Z</dcterms:created>
  <dcterms:modified xsi:type="dcterms:W3CDTF">2023-02-04T13:38:13Z</dcterms:modified>
</cp:coreProperties>
</file>