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9" r:id="rId4"/>
    <p:sldId id="260" r:id="rId5"/>
    <p:sldId id="265" r:id="rId6"/>
    <p:sldId id="266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962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11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687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20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61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314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709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753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57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640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398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4253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2469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98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775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7087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734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DA45462-AA4F-4F1C-A5BA-B2FF52D4023B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7854E64-DBE1-4FC1-B320-380D6CFFB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583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6125" y="568699"/>
            <a:ext cx="8574622" cy="2616199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C00000"/>
                </a:solidFill>
              </a:rPr>
              <a:t>Формирование коммуникативных УУД на уроках английского языка.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08372" y="4889925"/>
            <a:ext cx="5694650" cy="1655762"/>
          </a:xfrm>
        </p:spPr>
        <p:txBody>
          <a:bodyPr/>
          <a:lstStyle/>
          <a:p>
            <a:pPr algn="ctr"/>
            <a:r>
              <a:rPr lang="ru-RU" dirty="0" smtClean="0"/>
              <a:t>Марченко Наталья Николаевна</a:t>
            </a:r>
          </a:p>
          <a:p>
            <a:pPr algn="ctr"/>
            <a:r>
              <a:rPr lang="ru-RU" dirty="0"/>
              <a:t>у</a:t>
            </a:r>
            <a:r>
              <a:rPr lang="ru-RU" dirty="0" smtClean="0"/>
              <a:t>читель английского языка МАОУ «СОШ №59»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866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1678" y="115910"/>
            <a:ext cx="9674225" cy="6053070"/>
          </a:xfrm>
        </p:spPr>
        <p:txBody>
          <a:bodyPr>
            <a:noAutofit/>
          </a:bodyPr>
          <a:lstStyle/>
          <a:p>
            <a:r>
              <a:rPr lang="ru-RU" sz="2800" dirty="0"/>
              <a:t>Приоритетной целью школьного образования, вместо простой передачи знаний, умений и навыков от учителя к ученику, становится развитие способности ученика самостоятельно ставить учебные цели, проектировать пути их реализации, контролировать и оценивать свои достижения, иначе говоря — формирование умения учиться. Учащийся сам должен стать «архитектором и строителем» образовательного процесса. Достижение этой цели становится возможным благодаря формированию системы универсальных учебных действий (УУД</a:t>
            </a:r>
            <a:r>
              <a:rPr lang="ru-RU" sz="2800" dirty="0" smtClean="0"/>
              <a:t>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5872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2125" y="685799"/>
            <a:ext cx="4930403" cy="3868448"/>
          </a:xfrm>
        </p:spPr>
        <p:txBody>
          <a:bodyPr>
            <a:noAutofit/>
          </a:bodyPr>
          <a:lstStyle/>
          <a:p>
            <a:r>
              <a:rPr lang="ru-RU" dirty="0"/>
              <a:t>Развитие коммуникативных универсальных действий будет успешным, если обучение носит </a:t>
            </a:r>
            <a:r>
              <a:rPr lang="ru-RU" dirty="0" err="1"/>
              <a:t>деятельностный</a:t>
            </a:r>
            <a:r>
              <a:rPr lang="ru-RU" dirty="0"/>
              <a:t> характер, то есть обучающиеся вовлечены в деятельность, которая может быть разная по сложности, но имеет реальную жизненную основу, и способствует развитию самостоятельности 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81245" y="4846479"/>
            <a:ext cx="3472162" cy="130559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Важно создать на уроке такие условия, чтобы у ребенка возникло желание </a:t>
            </a:r>
            <a:r>
              <a:rPr lang="ru-RU" sz="2400" dirty="0" smtClean="0">
                <a:solidFill>
                  <a:srgbClr val="C00000"/>
                </a:solidFill>
              </a:rPr>
              <a:t>общаться.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19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0012" y="231819"/>
            <a:ext cx="9956990" cy="3644721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>
                <a:solidFill>
                  <a:srgbClr val="C00000"/>
                </a:solidFill>
              </a:rPr>
              <a:t>Коммуникативные УУД формируются во всех видах речевой деятельности: </a:t>
            </a:r>
            <a:r>
              <a:rPr lang="ru-RU" sz="3100" dirty="0" smtClean="0">
                <a:solidFill>
                  <a:srgbClr val="C00000"/>
                </a:solidFill>
              </a:rPr>
              <a:t> </a:t>
            </a:r>
            <a:r>
              <a:rPr lang="ru-RU" sz="3100" dirty="0" err="1">
                <a:solidFill>
                  <a:srgbClr val="C00000"/>
                </a:solidFill>
              </a:rPr>
              <a:t>аудирование</a:t>
            </a:r>
            <a:r>
              <a:rPr lang="ru-RU" sz="3100" dirty="0" smtClean="0">
                <a:solidFill>
                  <a:srgbClr val="C00000"/>
                </a:solidFill>
              </a:rPr>
              <a:t>, чтение, письмо говорение.</a:t>
            </a:r>
            <a:br>
              <a:rPr lang="ru-RU" sz="3100" dirty="0" smtClean="0">
                <a:solidFill>
                  <a:srgbClr val="C00000"/>
                </a:solidFill>
              </a:rPr>
            </a:br>
            <a:r>
              <a:rPr lang="ru-RU" sz="2400" u="sng" dirty="0" smtClean="0"/>
              <a:t>В области </a:t>
            </a:r>
            <a:r>
              <a:rPr lang="ru-RU" sz="2400" u="sng" dirty="0" err="1"/>
              <a:t>аудирования</a:t>
            </a:r>
            <a:r>
              <a:rPr lang="ru-RU" sz="2400" u="sng" dirty="0" smtClean="0"/>
              <a:t>:</a:t>
            </a:r>
            <a:r>
              <a:rPr lang="ru-RU" sz="2400" u="sng" dirty="0"/>
              <a:t/>
            </a:r>
            <a:br>
              <a:rPr lang="ru-RU" sz="2400" u="sng" dirty="0"/>
            </a:br>
            <a:r>
              <a:rPr lang="ru-RU" sz="2400" dirty="0"/>
              <a:t>- при непосредственном общении понимать речь учителя, одноклассников и носителей языка</a:t>
            </a:r>
            <a:r>
              <a:rPr lang="ru-RU" sz="2400" dirty="0" smtClean="0"/>
              <a:t>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- </a:t>
            </a:r>
            <a:r>
              <a:rPr lang="ru-RU" sz="2400" dirty="0" smtClean="0"/>
              <a:t>понимать </a:t>
            </a:r>
            <a:r>
              <a:rPr lang="ru-RU" sz="2400" dirty="0"/>
              <a:t>основное содержание простых аутентичных текстов с опорой на зрительную наглядность и языковую </a:t>
            </a:r>
            <a:r>
              <a:rPr lang="ru-RU" sz="2400" dirty="0" smtClean="0"/>
              <a:t>догадку.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На уроке в 3 классе дети слушают как директор школы знакомится с учениками.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558" y="4056844"/>
            <a:ext cx="9465973" cy="159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64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5922" y="283336"/>
            <a:ext cx="9429528" cy="3000778"/>
          </a:xfrm>
        </p:spPr>
        <p:txBody>
          <a:bodyPr>
            <a:noAutofit/>
          </a:bodyPr>
          <a:lstStyle/>
          <a:p>
            <a:pPr algn="l"/>
            <a:r>
              <a:rPr lang="ru-RU" sz="2400" u="sng" dirty="0"/>
              <a:t>в области чтения:</a:t>
            </a:r>
            <a:br>
              <a:rPr lang="ru-RU" sz="2400" u="sng" dirty="0"/>
            </a:br>
            <a:r>
              <a:rPr lang="ru-RU" sz="2400" dirty="0"/>
              <a:t>- читать вслух текст, соблюдая правила произношения и основные интонационные модели;</a:t>
            </a:r>
            <a:br>
              <a:rPr lang="ru-RU" sz="2400" dirty="0"/>
            </a:br>
            <a:r>
              <a:rPr lang="ru-RU" sz="2400" dirty="0"/>
              <a:t>- читать про себя: c полным пониманием учебные тексты и с </a:t>
            </a:r>
            <a:r>
              <a:rPr lang="ru-RU" sz="2400" dirty="0" smtClean="0"/>
              <a:t>пониманием </a:t>
            </a:r>
            <a:r>
              <a:rPr lang="ru-RU" sz="2400" dirty="0"/>
              <a:t>основного содержания простые оригинальные </a:t>
            </a:r>
            <a:r>
              <a:rPr lang="ru-RU" sz="2400" dirty="0" smtClean="0"/>
              <a:t>тексты</a:t>
            </a:r>
            <a:r>
              <a:rPr lang="ru-RU" sz="2400" dirty="0"/>
              <a:t>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43201" y="2991952"/>
            <a:ext cx="7328078" cy="30705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1" y="3082521"/>
            <a:ext cx="7328078" cy="297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0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3788" y="206062"/>
            <a:ext cx="8930747" cy="2922823"/>
          </a:xfrm>
        </p:spPr>
        <p:txBody>
          <a:bodyPr>
            <a:normAutofit/>
          </a:bodyPr>
          <a:lstStyle/>
          <a:p>
            <a:pPr algn="l"/>
            <a:r>
              <a:rPr lang="ru-RU" sz="2800" u="sng" dirty="0">
                <a:solidFill>
                  <a:prstClr val="black"/>
                </a:solidFill>
              </a:rPr>
              <a:t>в области письма:</a:t>
            </a:r>
            <a:br>
              <a:rPr lang="ru-RU" sz="2800" u="sng" dirty="0">
                <a:solidFill>
                  <a:prstClr val="black"/>
                </a:solidFill>
              </a:rPr>
            </a:br>
            <a:r>
              <a:rPr lang="ru-RU" sz="2800" dirty="0">
                <a:solidFill>
                  <a:prstClr val="black"/>
                </a:solidFill>
              </a:rPr>
              <a:t>- писать краткое поздравление </a:t>
            </a:r>
            <a:r>
              <a:rPr lang="ru-RU" sz="2800" dirty="0" smtClean="0">
                <a:solidFill>
                  <a:prstClr val="black"/>
                </a:solidFill>
              </a:rPr>
              <a:t>с опорой </a:t>
            </a:r>
            <a:r>
              <a:rPr lang="ru-RU" sz="2800" dirty="0">
                <a:solidFill>
                  <a:prstClr val="black"/>
                </a:solidFill>
              </a:rPr>
              <a:t>на образец;</a:t>
            </a:r>
            <a:br>
              <a:rPr lang="ru-RU" sz="2800" dirty="0">
                <a:solidFill>
                  <a:prstClr val="black"/>
                </a:solidFill>
              </a:rPr>
            </a:br>
            <a:r>
              <a:rPr lang="ru-RU" sz="2800" dirty="0">
                <a:solidFill>
                  <a:prstClr val="black"/>
                </a:solidFill>
              </a:rPr>
              <a:t>- писать личное письмо с опорой на образец;</a:t>
            </a:r>
            <a:br>
              <a:rPr lang="ru-RU" sz="2800" dirty="0">
                <a:solidFill>
                  <a:prstClr val="black"/>
                </a:solidFill>
              </a:rPr>
            </a:br>
            <a:r>
              <a:rPr lang="ru-RU" sz="2800" dirty="0">
                <a:solidFill>
                  <a:prstClr val="black"/>
                </a:solidFill>
              </a:rPr>
              <a:t>- заполнить простой формуляр о </a:t>
            </a:r>
            <a:r>
              <a:rPr lang="ru-RU" sz="2800" dirty="0" smtClean="0">
                <a:solidFill>
                  <a:prstClr val="black"/>
                </a:solidFill>
              </a:rPr>
              <a:t>себе;</a:t>
            </a:r>
            <a:br>
              <a:rPr lang="ru-RU" sz="2800" dirty="0" smtClean="0">
                <a:solidFill>
                  <a:prstClr val="black"/>
                </a:solidFill>
              </a:rPr>
            </a:br>
            <a:r>
              <a:rPr lang="ru-RU" sz="2800" dirty="0" smtClean="0">
                <a:solidFill>
                  <a:prstClr val="black"/>
                </a:solidFill>
              </a:rPr>
              <a:t>-расставить слова в предложениях в нужном порядке.</a:t>
            </a:r>
            <a:r>
              <a:rPr lang="ru-RU" sz="2800" dirty="0">
                <a:solidFill>
                  <a:prstClr val="black"/>
                </a:solidFill>
              </a:rPr>
              <a:t/>
            </a:r>
            <a:br>
              <a:rPr lang="ru-RU" sz="2800" dirty="0">
                <a:solidFill>
                  <a:prstClr val="black"/>
                </a:solidFill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699" y="2756079"/>
            <a:ext cx="9353558" cy="3161273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88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1376" y="0"/>
            <a:ext cx="9786638" cy="4004648"/>
          </a:xfrm>
        </p:spPr>
        <p:txBody>
          <a:bodyPr>
            <a:normAutofit/>
          </a:bodyPr>
          <a:lstStyle/>
          <a:p>
            <a:pPr algn="l"/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/>
              <a:t/>
            </a:r>
            <a:br>
              <a:rPr lang="ru-RU" sz="2400" u="sng" dirty="0"/>
            </a:br>
            <a:r>
              <a:rPr lang="ru-RU" sz="2400" u="sng" dirty="0" smtClean="0"/>
              <a:t>в </a:t>
            </a:r>
            <a:r>
              <a:rPr lang="ru-RU" sz="2400" u="sng" dirty="0"/>
              <a:t>области говорения: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- участвовать в элементарном этикетном диалоге (знакомство, поздравление, </a:t>
            </a:r>
            <a:r>
              <a:rPr lang="ru-RU" sz="2400" dirty="0" smtClean="0"/>
              <a:t>благодарность, прощание</a:t>
            </a:r>
            <a:r>
              <a:rPr lang="ru-RU" sz="2400" dirty="0"/>
              <a:t>);</a:t>
            </a:r>
            <a:br>
              <a:rPr lang="ru-RU" sz="2400" dirty="0"/>
            </a:br>
            <a:r>
              <a:rPr lang="ru-RU" sz="2400" dirty="0"/>
              <a:t>- вести </a:t>
            </a:r>
            <a:r>
              <a:rPr lang="ru-RU" sz="2400" dirty="0" smtClean="0"/>
              <a:t>диалог-расспрос </a:t>
            </a:r>
            <a:r>
              <a:rPr lang="ru-RU" sz="2400" dirty="0"/>
              <a:t>в типичных ситуациях повседневного общения в рамках отобранных сфер и тематики </a:t>
            </a:r>
            <a:r>
              <a:rPr lang="ru-RU" sz="2400" dirty="0" smtClean="0"/>
              <a:t>( </a:t>
            </a:r>
            <a:r>
              <a:rPr lang="ru-RU" sz="2400" dirty="0"/>
              <a:t>3-4 реплики с каждой стороны);</a:t>
            </a:r>
            <a:br>
              <a:rPr lang="ru-RU" sz="2400" dirty="0"/>
            </a:br>
            <a:r>
              <a:rPr lang="ru-RU" sz="2400" dirty="0"/>
              <a:t>- кратко рассказывать о себе, своей семье, друге, школе и т.д. </a:t>
            </a:r>
            <a:r>
              <a:rPr lang="ru-RU" sz="2400" dirty="0" smtClean="0"/>
              <a:t>( </a:t>
            </a:r>
            <a:r>
              <a:rPr lang="ru-RU" sz="2400" dirty="0"/>
              <a:t>5 фраз);</a:t>
            </a:r>
            <a:br>
              <a:rPr lang="ru-RU" sz="2400" dirty="0"/>
            </a:br>
            <a:r>
              <a:rPr lang="ru-RU" sz="2400" dirty="0"/>
              <a:t>- составлять небольшие описания предмета, картинки;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376" y="4546242"/>
            <a:ext cx="9646275" cy="1228009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76903" y="4730046"/>
            <a:ext cx="8930748" cy="8604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917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502</TotalTime>
  <Words>167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Corbel</vt:lpstr>
      <vt:lpstr>Параллакс</vt:lpstr>
      <vt:lpstr>Формирование коммуникативных УУД на уроках английского языка.</vt:lpstr>
      <vt:lpstr>Приоритетной целью школьного образования, вместо простой передачи знаний, умений и навыков от учителя к ученику, становится развитие способности ученика самостоятельно ставить учебные цели, проектировать пути их реализации, контролировать и оценивать свои достижения, иначе говоря — формирование умения учиться. Учащийся сам должен стать «архитектором и строителем» образовательного процесса. Достижение этой цели становится возможным благодаря формированию системы универсальных учебных действий (УУД).</vt:lpstr>
      <vt:lpstr>Развитие коммуникативных универсальных действий будет успешным, если обучение носит деятельностный характер, то есть обучающиеся вовлечены в деятельность, которая может быть разная по сложности, но имеет реальную жизненную основу, и способствует развитию самостоятельности . </vt:lpstr>
      <vt:lpstr>Коммуникативные УУД формируются во всех видах речевой деятельности:  аудирование, чтение, письмо говорение. В области аудирования: - при непосредственном общении понимать речь учителя, одноклассников и носителей языка; - понимать основное содержание простых аутентичных текстов с опорой на зрительную наглядность и языковую догадку.    На уроке в 3 классе дети слушают как директор школы знакомится с учениками. </vt:lpstr>
      <vt:lpstr>в области чтения: - читать вслух текст, соблюдая правила произношения и основные интонационные модели; - читать про себя: c полным пониманием учебные тексты и с пониманием основного содержания простые оригинальные тексты.  </vt:lpstr>
      <vt:lpstr>в области письма: - писать краткое поздравление с опорой на образец; - писать личное письмо с опорой на образец; - заполнить простой формуляр о себе; -расставить слова в предложениях в нужном порядке. </vt:lpstr>
      <vt:lpstr>  в области говорения: - участвовать в элементарном этикетном диалоге (знакомство, поздравление, благодарность, прощание); - вести диалог-расспрос в типичных ситуациях повседневного общения в рамках отобранных сфер и тематики ( 3-4 реплики с каждой стороны); - кратко рассказывать о себе, своей семье, друге, школе и т.д. ( 5 фраз); - составлять небольшие описания предмета, картинки;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коммуникативных УУД на уроках английского языка.</dc:title>
  <dc:creator>HP</dc:creator>
  <cp:lastModifiedBy>HP</cp:lastModifiedBy>
  <cp:revision>35</cp:revision>
  <dcterms:created xsi:type="dcterms:W3CDTF">2018-02-14T09:12:36Z</dcterms:created>
  <dcterms:modified xsi:type="dcterms:W3CDTF">2023-02-04T16:14:37Z</dcterms:modified>
</cp:coreProperties>
</file>