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8" r:id="rId2"/>
    <p:sldId id="261" r:id="rId3"/>
    <p:sldId id="260" r:id="rId4"/>
    <p:sldId id="259" r:id="rId5"/>
    <p:sldId id="271" r:id="rId6"/>
    <p:sldId id="290" r:id="rId7"/>
    <p:sldId id="291" r:id="rId8"/>
    <p:sldId id="263" r:id="rId9"/>
    <p:sldId id="267" r:id="rId10"/>
    <p:sldId id="266" r:id="rId11"/>
    <p:sldId id="293" r:id="rId12"/>
    <p:sldId id="302" r:id="rId13"/>
    <p:sldId id="303" r:id="rId14"/>
    <p:sldId id="294" r:id="rId15"/>
    <p:sldId id="295" r:id="rId16"/>
    <p:sldId id="296" r:id="rId17"/>
    <p:sldId id="298" r:id="rId18"/>
    <p:sldId id="282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76" autoAdjust="0"/>
  </p:normalViewPr>
  <p:slideViewPr>
    <p:cSldViewPr>
      <p:cViewPr varScale="1">
        <p:scale>
          <a:sx n="69" d="100"/>
          <a:sy n="69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70B8-1011-4B45-AD24-C9EF4178CCFE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01A82-8FE0-41A2-AE8A-0D21B7242C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79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D77D7FA-C37C-4876-A91F-094B34951FA1}" type="datetimeFigureOut">
              <a:rPr lang="ru-RU" smtClean="0"/>
              <a:pPr/>
              <a:t>16.01.2019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2776"/>
            <a:ext cx="5723468" cy="2282257"/>
          </a:xfrm>
        </p:spPr>
        <p:txBody>
          <a:bodyPr anchor="t">
            <a:normAutofit fontScale="90000"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/>
            </a:r>
            <a:br>
              <a:rPr lang="ru-RU" sz="2200" b="1" dirty="0" smtClean="0">
                <a:solidFill>
                  <a:srgbClr val="C00000"/>
                </a:solidFill>
                <a:cs typeface="Aharoni" panose="02010803020104030203" pitchFamily="2" charset="-79"/>
              </a:rPr>
            </a:br>
            <a:r>
              <a:rPr lang="ru-RU" sz="44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МАСТЕР-КЛАСС</a:t>
            </a:r>
            <a: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«Метод кейс-технологии в дошкольном образовании»</a:t>
            </a:r>
            <a:b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</a:b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2240" y="3736622"/>
            <a:ext cx="4974135" cy="1564586"/>
          </a:xfrm>
        </p:spPr>
        <p:txBody>
          <a:bodyPr>
            <a:noAutofit/>
          </a:bodyPr>
          <a:lstStyle/>
          <a:p>
            <a:pPr algn="r"/>
            <a:r>
              <a:rPr lang="ru-RU" sz="1800" b="1" dirty="0">
                <a:solidFill>
                  <a:srgbClr val="C00000"/>
                </a:solidFill>
                <a:cs typeface="Aharoni" panose="02010803020104030203" pitchFamily="2" charset="-79"/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       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МБДОУ № 12 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Петросян Ж.А.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wiki.iteach.ru/images/7/77/1389795210_1111111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2304256" cy="19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959528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628800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2.Кейс-неоднозначная ситуация  </a:t>
            </a:r>
            <a:r>
              <a:rPr lang="ru-RU" sz="2400" dirty="0" smtClean="0"/>
              <a:t>направлен на: </a:t>
            </a:r>
          </a:p>
          <a:p>
            <a:r>
              <a:rPr lang="ru-RU" sz="2400" dirty="0" smtClean="0"/>
              <a:t>-проявление способности не только сопереживать печальному образу, но и видеть ситуацию с разных сторон</a:t>
            </a:r>
          </a:p>
          <a:p>
            <a:r>
              <a:rPr lang="ru-RU" sz="2400" dirty="0" smtClean="0"/>
              <a:t>-способность анализировать, строить гипотезы, предполагать.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a typeface="Segoe UI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512" y="4005064"/>
            <a:ext cx="3770920" cy="217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569686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052736"/>
            <a:ext cx="6965245" cy="295232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3.Кейс-проблемная ситуация</a:t>
            </a:r>
            <a:r>
              <a:rPr lang="ru-RU" sz="2800" dirty="0" smtClean="0"/>
              <a:t> направлен на </a:t>
            </a:r>
            <a:br>
              <a:rPr lang="ru-RU" sz="2800" dirty="0" smtClean="0"/>
            </a:br>
            <a:r>
              <a:rPr lang="ru-RU" sz="2800" dirty="0" smtClean="0"/>
              <a:t>- умение воспитанников видеть возможный парадокс окружающих явлений</a:t>
            </a:r>
            <a:br>
              <a:rPr lang="ru-RU" sz="2800" dirty="0" smtClean="0"/>
            </a:br>
            <a:r>
              <a:rPr lang="ru-RU" sz="2800" dirty="0" smtClean="0"/>
              <a:t>-способность формулировать проблему</a:t>
            </a:r>
            <a:br>
              <a:rPr lang="ru-RU" sz="2800" dirty="0" smtClean="0"/>
            </a:br>
            <a:r>
              <a:rPr lang="ru-RU" sz="2800" dirty="0" smtClean="0"/>
              <a:t>-умение анализировать строить гипотезы, предполагать</a:t>
            </a:r>
            <a:br>
              <a:rPr lang="ru-RU" sz="2800" dirty="0" smtClean="0"/>
            </a:br>
            <a:r>
              <a:rPr lang="ru-RU" sz="2800" dirty="0" smtClean="0"/>
              <a:t>-способность коллективно решать сложные задачи.</a:t>
            </a:r>
            <a:br>
              <a:rPr lang="ru-RU" sz="2800" dirty="0" smtClean="0"/>
            </a:br>
            <a:endParaRPr lang="ru-RU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b="1" dirty="0" smtClean="0"/>
              <a:t>4. Кейс-диспут </a:t>
            </a:r>
            <a:r>
              <a:rPr lang="ru-RU" sz="3100" dirty="0" smtClean="0"/>
              <a:t>направлен на</a:t>
            </a:r>
            <a:br>
              <a:rPr lang="ru-RU" sz="3100" dirty="0" smtClean="0"/>
            </a:br>
            <a:r>
              <a:rPr lang="ru-RU" sz="3100" dirty="0" smtClean="0"/>
              <a:t> умение воспитанников  аргументировано отстаивать свое мнение </a:t>
            </a:r>
            <a:br>
              <a:rPr lang="ru-RU" sz="3100" dirty="0" smtClean="0"/>
            </a:br>
            <a:r>
              <a:rPr lang="ru-RU" sz="3100" dirty="0" smtClean="0"/>
              <a:t>способность вести конструктивный диалог</a:t>
            </a:r>
            <a:br>
              <a:rPr lang="ru-RU" sz="3100" dirty="0" smtClean="0"/>
            </a:br>
            <a:r>
              <a:rPr lang="ru-RU" sz="3100" dirty="0" smtClean="0"/>
              <a:t>умение анализировать , видеть ситуацию с разных сторон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5. Кейс с добавлением проблемной ситуации </a:t>
            </a:r>
            <a:r>
              <a:rPr lang="ru-RU" sz="3100" dirty="0" smtClean="0"/>
              <a:t>направлен на </a:t>
            </a:r>
            <a:br>
              <a:rPr lang="ru-RU" sz="3100" dirty="0" smtClean="0"/>
            </a:br>
            <a:r>
              <a:rPr lang="ru-RU" sz="3100" dirty="0" smtClean="0"/>
              <a:t>предлагать различные варианты решений в обстоятельствах форс-мажора</a:t>
            </a:r>
            <a:br>
              <a:rPr lang="ru-RU" sz="3100" dirty="0" smtClean="0"/>
            </a:br>
            <a:r>
              <a:rPr lang="ru-RU" sz="3100" dirty="0" smtClean="0"/>
              <a:t>способность вести конструктивный диалог</a:t>
            </a:r>
            <a:br>
              <a:rPr lang="ru-RU" sz="3100" dirty="0" smtClean="0"/>
            </a:br>
            <a:r>
              <a:rPr lang="ru-RU" sz="3100" dirty="0" smtClean="0"/>
              <a:t>способность выбирать наиболее актуальные решения.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heel spokes="3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В процессе освоения кейс-технологий дети: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получать необходимую информацию в общении;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соотносить свои устремления с интересами других;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доказывать свою точку зрения, аргументировать ответ, формулировать вопрос,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-участвовать в дискуссии;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отстаивать свою точку зрения;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принимать помощь.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714884"/>
            <a:ext cx="2167791" cy="145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Кейс-технологии формируют коммуникативные  навыки: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-происходит формирование у детей навыков работы в команде;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-умение вести диалог со взрослыми и сверстниками;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-развивается умение адекватно реагировать в возникающих конфликтных ситуациях;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-обеспечивается взаимосвязь с жизнью и игрой ребенка;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-учатся применять самостоятельно, без помощи взрослого полученные знания в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реальной жизни;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5000636"/>
            <a:ext cx="2239229" cy="116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Чем отличается кейс от проблемной ситуации?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latin typeface="+mn-lt"/>
              </a:rPr>
              <a:t>Отличительной особенностью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кейс - метода является создание проблемной ситуации на основе фактов из реальной жизни.</a:t>
            </a: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4012256"/>
            <a:ext cx="3739428" cy="215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Главное предназначение  </a:t>
            </a:r>
            <a:r>
              <a:rPr lang="ru-RU" sz="2800" b="1" dirty="0" err="1" smtClean="0">
                <a:solidFill>
                  <a:srgbClr val="C00000"/>
                </a:solidFill>
              </a:rPr>
              <a:t>кейс-технологии</a:t>
            </a:r>
            <a:r>
              <a:rPr lang="ru-RU" sz="2800" b="1" smtClean="0">
                <a:solidFill>
                  <a:srgbClr val="C00000"/>
                </a:solidFill>
              </a:rPr>
              <a:t> </a:t>
            </a:r>
            <a:r>
              <a:rPr lang="ru-RU" sz="2800" smtClean="0">
                <a:solidFill>
                  <a:srgbClr val="C00000"/>
                </a:solidFill>
              </a:rPr>
              <a:t>—</a:t>
            </a:r>
            <a:br>
              <a:rPr lang="ru-RU" sz="2800" smtClean="0">
                <a:solidFill>
                  <a:srgbClr val="C00000"/>
                </a:solidFill>
              </a:rPr>
            </a:br>
            <a:r>
              <a:rPr lang="ru-RU" sz="280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/>
              <a:t>развивать способность исследовать  различные проблемы и находить их решение, то есть, научиться работать с информацией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935872"/>
            <a:ext cx="3747028" cy="215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52866" y="1268760"/>
            <a:ext cx="635949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600" b="1" i="1" dirty="0" smtClean="0">
                <a:solidFill>
                  <a:srgbClr val="C00000"/>
                </a:solidFill>
                <a:latin typeface="Georgia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altLang="ru-RU" sz="3600" b="1" i="1" dirty="0">
              <a:solidFill>
                <a:srgbClr val="C00000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ONVERT .AZW TO .MOB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670389" cy="183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70171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ksandra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3367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800" dirty="0" smtClean="0">
                <a:latin typeface="+mj-lt"/>
                <a:cs typeface="Times New Roman" panose="02020603050405020304" pitchFamily="18" charset="0"/>
              </a:rPr>
              <a:t>это интерактивная технология для краткосрочного обучения , на основе реальных или </a:t>
            </a:r>
          </a:p>
          <a:p>
            <a:pPr algn="ctr"/>
            <a:r>
              <a:rPr lang="ru-RU" altLang="ru-RU" sz="2800" dirty="0" smtClean="0">
                <a:latin typeface="+mj-lt"/>
                <a:cs typeface="Times New Roman" panose="02020603050405020304" pitchFamily="18" charset="0"/>
              </a:rPr>
              <a:t>вымышленных ситуаций, </a:t>
            </a:r>
          </a:p>
          <a:p>
            <a:pPr algn="ctr"/>
            <a:r>
              <a:rPr lang="ru-RU" altLang="ru-RU" sz="2800" dirty="0" smtClean="0">
                <a:latin typeface="+mj-lt"/>
                <a:cs typeface="Times New Roman" panose="02020603050405020304" pitchFamily="18" charset="0"/>
              </a:rPr>
              <a:t> направленная на формирование у слушателей новых качеств и умений.</a:t>
            </a:r>
            <a:endParaRPr lang="ru-RU" altLang="ru-RU" sz="28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170" name="Picture 2" descr="best-text.ru &amp;Mcy;&amp;ycy; &amp;pcy;&amp;icy;&amp;shcy;&amp;iecy;&amp;mcy; &amp;scy;&amp;tcy;&amp;acy;&amp;tcy;&amp;softcy;&amp;icy; &amp;icy; &amp;rcy;&amp;iecy;&amp;kcy;&amp;lcy;&amp;acy;&amp;mcy;&amp;ncy;&amp;ycy;&amp;iecy; &amp;tcy;&amp;iecy;&amp;kcy;&amp;scy;&amp;tcy;&amp;ycy; - &amp;Ncy;&amp;ocy;&amp;vcy;&amp;ocy;&amp;scy;&amp;tcy;&amp;icy; - 05 - 46 &amp;Scy;&amp;icy;&amp;tcy;&amp;ucy;&amp;acy;&amp;tscy;&amp;icy;&amp;ocy;&amp;ncy;&amp;ncy;&amp;ycy;&amp;jcy; &amp;acy;&amp;ncy;&amp;acy;&amp;lcy;&amp;icy;&amp;z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29718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190595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12776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ru-RU" sz="3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casus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(лат.)– 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anose="02020603050405020304" pitchFamily="18" charset="0"/>
              </a:rPr>
              <a:t>запутанный, необычный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anose="02020603050405020304" pitchFamily="18" charset="0"/>
              </a:rPr>
              <a:t>случай; </a:t>
            </a:r>
          </a:p>
          <a:p>
            <a:pPr marL="609600" indent="-609600">
              <a:defRPr/>
            </a:pPr>
            <a:r>
              <a:rPr lang="ru-RU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case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анг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.) </a:t>
            </a:r>
            <a:r>
              <a:rPr lang="ru-RU" sz="3600" b="1" dirty="0">
                <a:latin typeface="+mj-lt"/>
                <a:cs typeface="Times New Roman" panose="02020603050405020304" pitchFamily="18" charset="0"/>
              </a:rPr>
              <a:t>– портфель, чемоданчик. 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5" descr="bag1-b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212976"/>
            <a:ext cx="2664297" cy="282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35976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556792"/>
            <a:ext cx="7200800" cy="2664296"/>
          </a:xfrm>
        </p:spPr>
        <p:txBody>
          <a:bodyPr>
            <a:normAutofit fontScale="90000"/>
          </a:bodyPr>
          <a:lstStyle/>
          <a:p>
            <a:pPr marL="609600" indent="-609600" algn="l"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Впервые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работа с кейсами в рамках учебного процесса была реализована в Гарвардской школе бизнеса в 1908 г. 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России данная технология стала внедряться лишь последние 3-4 года. </a:t>
            </a:r>
            <a:b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224135"/>
          </a:xfrm>
        </p:spPr>
        <p:txBody>
          <a:bodyPr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</a:p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05132"/>
            <a:ext cx="3888432" cy="223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7" y="817582"/>
            <a:ext cx="7016661" cy="1202485"/>
          </a:xfrm>
          <a:ln w="76200" cmpd="tri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C00000"/>
                </a:solidFill>
                <a:latin typeface="+mn-lt"/>
              </a:rPr>
              <a:t>Что такое  кейс?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643050"/>
            <a:ext cx="7413975" cy="3601814"/>
          </a:xfrm>
          <a:ln w="76200" cmpd="tri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ru-RU" altLang="ru-RU" dirty="0" smtClean="0"/>
              <a:t>	</a:t>
            </a:r>
            <a:r>
              <a:rPr lang="ru-RU" altLang="ru-RU" dirty="0" smtClean="0">
                <a:cs typeface="Times New Roman" panose="02020603050405020304" pitchFamily="18" charset="0"/>
              </a:rPr>
              <a:t>Кейс-метод – это метод анализа практической </a:t>
            </a:r>
          </a:p>
          <a:p>
            <a:pPr algn="ctr">
              <a:buFontTx/>
              <a:buNone/>
            </a:pPr>
            <a:r>
              <a:rPr lang="ru-RU" altLang="ru-RU" dirty="0" smtClean="0">
                <a:cs typeface="Times New Roman" panose="02020603050405020304" pitchFamily="18" charset="0"/>
              </a:rPr>
              <a:t>ситуации, реальной и гипотетической. В </a:t>
            </a:r>
          </a:p>
          <a:p>
            <a:pPr algn="ctr">
              <a:buFontTx/>
              <a:buNone/>
            </a:pPr>
            <a:r>
              <a:rPr lang="ru-RU" altLang="ru-RU" dirty="0" smtClean="0">
                <a:cs typeface="Times New Roman" panose="02020603050405020304" pitchFamily="18" charset="0"/>
              </a:rPr>
              <a:t>отличии от вопросов, тестов, задач он позволяет</a:t>
            </a:r>
          </a:p>
          <a:p>
            <a:pPr algn="ctr">
              <a:buFontTx/>
              <a:buNone/>
            </a:pPr>
            <a:r>
              <a:rPr lang="ru-RU" altLang="ru-RU" dirty="0" smtClean="0">
                <a:cs typeface="Times New Roman" panose="02020603050405020304" pitchFamily="18" charset="0"/>
              </a:rPr>
              <a:t>оценить не объем усвоенной информации, а</a:t>
            </a:r>
          </a:p>
          <a:p>
            <a:pPr algn="ctr">
              <a:buFontTx/>
              <a:buNone/>
            </a:pPr>
            <a:r>
              <a:rPr lang="ru-RU" altLang="ru-RU" dirty="0" smtClean="0">
                <a:cs typeface="Times New Roman" panose="02020603050405020304" pitchFamily="18" charset="0"/>
              </a:rPr>
              <a:t>готовность ребенка к практической деятельности </a:t>
            </a:r>
          </a:p>
          <a:p>
            <a:pPr algn="ctr">
              <a:buFontTx/>
              <a:buNone/>
            </a:pPr>
            <a:r>
              <a:rPr lang="ru-RU" altLang="ru-RU" dirty="0" smtClean="0">
                <a:cs typeface="Times New Roman" panose="02020603050405020304" pitchFamily="18" charset="0"/>
              </a:rPr>
              <a:t>через актуализацию полученных знаний.</a:t>
            </a:r>
          </a:p>
          <a:p>
            <a:pPr algn="ctr">
              <a:buFontTx/>
              <a:buNone/>
            </a:pPr>
            <a:r>
              <a:rPr lang="ru-RU" altLang="ru-RU" b="1" dirty="0" smtClean="0"/>
              <a:t>	</a:t>
            </a:r>
            <a:endParaRPr lang="ru-RU" altLang="ru-RU" dirty="0" smtClean="0"/>
          </a:p>
        </p:txBody>
      </p:sp>
      <p:pic>
        <p:nvPicPr>
          <p:cNvPr id="1026" name="Picture 2" descr="&amp;Pcy;&amp;rcy;&amp;ocy;&amp;gcy;&amp;rcy;&amp;acy;&amp;mcy;&amp;mcy;&amp;acy; &amp;tcy;&amp;rcy;&amp;ucy;&amp;dcy;&amp;ocy;&amp;vcy;&amp;ocy;&amp;gcy;&amp;ocy; &amp;vcy;&amp;ocy;&amp;scy;&amp;pcy;&amp;icy;&amp;tcy;&amp;acy;&amp;ncy;&amp;icy;&amp;yacy; &amp;dcy;&amp;ocy;&amp;shcy;&amp;kcy;&amp;ocy;&amp;lcy;&amp;softcy;&amp;ncy;&amp;icy;&amp;kcy;&amp;ocy;&amp;vcy; - &amp;Fcy;&amp;acy;&amp;jcy;&amp;lcy;&amp;ocy;&amp;vcy;&amp;ycy;&amp;jcy; &amp;acy;&amp;rcy;&amp;khcy;&amp;icy;&amp;v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214818"/>
            <a:ext cx="2424723" cy="2091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697381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7272808" cy="2880320"/>
          </a:xfrm>
        </p:spPr>
        <p:txBody>
          <a:bodyPr anchor="t">
            <a:normAutofit/>
          </a:bodyPr>
          <a:lstStyle/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заключается в том, чтобы стимулировать их познавательную активность через практическую деятельность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224135"/>
          </a:xfrm>
        </p:spPr>
        <p:txBody>
          <a:bodyPr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Суть кейс-метода</a:t>
            </a:r>
          </a:p>
          <a:p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25166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57232"/>
            <a:ext cx="6840760" cy="4299960"/>
          </a:xfrm>
        </p:spPr>
        <p:txBody>
          <a:bodyPr anchor="t">
            <a:normAutofit fontScale="90000"/>
          </a:bodyPr>
          <a:lstStyle/>
          <a:p>
            <a:r>
              <a:rPr lang="ru-RU" sz="2700" b="1" dirty="0" smtClean="0"/>
              <a:t>Кейс-метод вариативный инструмент в общении с детьми и предполагает использование разных средств: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социальные и </a:t>
            </a:r>
            <a:r>
              <a:rPr lang="ru-RU" sz="2400" dirty="0" err="1" smtClean="0"/>
              <a:t>естественно-научные</a:t>
            </a:r>
            <a:r>
              <a:rPr lang="ru-RU" sz="2400" dirty="0" smtClean="0"/>
              <a:t>  проблемные ситуации  </a:t>
            </a:r>
            <a:br>
              <a:rPr lang="ru-RU" sz="2400" dirty="0" smtClean="0"/>
            </a:br>
            <a:r>
              <a:rPr lang="ru-RU" sz="2400" dirty="0" smtClean="0"/>
              <a:t>- словесные и иллюстративные сюжеты: события рассказы и игры с проблемным содержанием</a:t>
            </a:r>
            <a:br>
              <a:rPr lang="ru-RU" sz="2400" dirty="0" smtClean="0"/>
            </a:br>
            <a:r>
              <a:rPr lang="ru-RU" sz="2400" dirty="0" smtClean="0"/>
              <a:t>- фантазийные ситуации</a:t>
            </a:r>
            <a:br>
              <a:rPr lang="ru-RU" sz="2400" dirty="0" smtClean="0"/>
            </a:br>
            <a:r>
              <a:rPr lang="ru-RU" sz="2400" dirty="0" smtClean="0"/>
              <a:t>-фото и видео ролики</a:t>
            </a:r>
            <a:br>
              <a:rPr lang="ru-RU" sz="2400" dirty="0" smtClean="0"/>
            </a:br>
            <a:r>
              <a:rPr lang="ru-RU" sz="2400" dirty="0" smtClean="0"/>
              <a:t>- объекты и явления окружающей действительности. 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836712"/>
            <a:ext cx="5184576" cy="648072"/>
          </a:xfrm>
        </p:spPr>
        <p:txBody>
          <a:bodyPr anchor="ctr">
            <a:no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5143512"/>
            <a:ext cx="1928826" cy="108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285860"/>
            <a:ext cx="6768752" cy="3096344"/>
          </a:xfrm>
        </p:spPr>
        <p:txBody>
          <a:bodyPr>
            <a:noAutofit/>
          </a:bodyPr>
          <a:lstStyle/>
          <a:p>
            <a:pPr marL="342900" indent="-342900"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Подготовка любой кейс ситуации процесс творческий, но соблюдения определенного алгоритма.                                                                                                                                1-шаг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- определить цель кейса: компетенции, умения или способности, которые педагог хочет выявить  или сформировать у детей.                                                            </a:t>
            </a:r>
          </a:p>
          <a:p>
            <a:pPr marL="342900" indent="-342900"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2-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описать кейс: сюжет содержащий проблемный фактор, завязку. Это может быть не обязательно конфликт. Кейс может содержать обстоятельства, которые определяют проблему: это могут быть внезапно возникающие события, парадокс явлений окружающего мира.                                                                                      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3- шаг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подвести к кульминации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кейс-ситуации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это еще не вопрос , но из сюжета  дети должны почувствовать дилемму. Это этап является отправной точкой для поиска решений.                                                                                                     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4-шаг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момент проблемного включения: вопрос или задание которое педагог предлагает детям.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768523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КЕЙСОВ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714488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1.Кейс-прогнозирование</a:t>
            </a:r>
            <a:r>
              <a:rPr lang="ru-RU" sz="2400" dirty="0" smtClean="0"/>
              <a:t> направлен на  умение детей:</a:t>
            </a:r>
          </a:p>
          <a:p>
            <a:r>
              <a:rPr lang="ru-RU" sz="2400" dirty="0" smtClean="0"/>
              <a:t>- отличать реальную и воображаемую ситуацию, </a:t>
            </a:r>
          </a:p>
          <a:p>
            <a:r>
              <a:rPr lang="ru-RU" sz="2400" dirty="0" smtClean="0"/>
              <a:t>-строить логические и обоснованные прогнозы, с помощью элементарных </a:t>
            </a:r>
            <a:r>
              <a:rPr lang="ru-RU" sz="2400" dirty="0" err="1" smtClean="0"/>
              <a:t>естественно-научных</a:t>
            </a:r>
            <a:r>
              <a:rPr lang="ru-RU" sz="2400" dirty="0" smtClean="0"/>
              <a:t>  представлений, </a:t>
            </a:r>
          </a:p>
          <a:p>
            <a:r>
              <a:rPr lang="ru-RU" sz="2400" dirty="0" smtClean="0"/>
              <a:t>-видеть и анализировать варианты возможных последствий</a:t>
            </a:r>
          </a:p>
          <a:p>
            <a:r>
              <a:rPr lang="ru-RU" sz="2400" dirty="0" smtClean="0"/>
              <a:t>-развитие критического мышления, умения включаться в коллективное решение сложных задач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715</TotalTime>
  <Words>313</Words>
  <Application>Microsoft Office PowerPoint</Application>
  <PresentationFormat>Экран (4:3)</PresentationFormat>
  <Paragraphs>51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 МАСТЕР-КЛАСС «Метод кейс-технологии в дошкольном образовании» </vt:lpstr>
      <vt:lpstr>Слайд 2</vt:lpstr>
      <vt:lpstr>Слайд 3</vt:lpstr>
      <vt:lpstr>       Впервые работа с кейсами в рамках учебного процесса была реализована в Гарвардской школе бизнеса в 1908 г.  В России данная технология стала внедряться лишь последние 3-4 года.  </vt:lpstr>
      <vt:lpstr>Что такое  кейс?</vt:lpstr>
      <vt:lpstr>заключается в том, чтобы стимулировать их познавательную активность через практическую деятельность </vt:lpstr>
      <vt:lpstr>Кейс-метод вариативный инструмент в общении с детьми и предполагает использование разных средств: - социальные и естественно-научные  проблемные ситуации   - словесные и иллюстративные сюжеты: события рассказы и игры с проблемным содержанием - фантазийные ситуации -фото и видео ролики - объекты и явления окружающей действительности.   </vt:lpstr>
      <vt:lpstr>Слайд 8</vt:lpstr>
      <vt:lpstr>ПРИМЕРЫ КЕЙСОВ</vt:lpstr>
      <vt:lpstr>Слайд 10</vt:lpstr>
      <vt:lpstr>    3.Кейс-проблемная ситуация направлен на  - умение воспитанников видеть возможный парадокс окружающих явлений -способность формулировать проблему -умение анализировать строить гипотезы, предполагать -способность коллективно решать сложные задачи. </vt:lpstr>
      <vt:lpstr>        4. Кейс-диспут направлен на  умение воспитанников  аргументировано отстаивать свое мнение  способность вести конструктивный диалог умение анализировать , видеть ситуацию с разных сторон </vt:lpstr>
      <vt:lpstr>          5. Кейс с добавлением проблемной ситуации направлен на  предлагать различные варианты решений в обстоятельствах форс-мажора способность вести конструктивный диалог способность выбирать наиболее актуальные решения. </vt:lpstr>
      <vt:lpstr>В процессе освоения кейс-технологий дети: -учатся получать необходимую информацию в общении; -умение соотносить свои устремления с интересами других; -учатся доказывать свою точку зрения, аргументировать ответ, формулировать вопрос,  -участвовать в дискуссии; -учатся отстаивать свою точку зрения;  -умение принимать помощь. </vt:lpstr>
      <vt:lpstr>Кейс-технологии формируют коммуникативные  навыки: -происходит формирование у детей навыков работы в команде; -умение вести диалог со взрослыми и сверстниками; -развивается умение адекватно реагировать в возникающих конфликтных ситуациях; -обеспечивается взаимосвязь с жизнью и игрой ребенка; -учатся применять самостоятельно, без помощи взрослого полученные знания в    реальной жизни; </vt:lpstr>
      <vt:lpstr>Чем отличается кейс от проблемной ситуации?  Отличительной особенностью  кейс - метода является создание проблемной ситуации на основе фактов из реальной жизни.</vt:lpstr>
      <vt:lpstr>Главное предназначение  кейс-технологии —  развивать способность исследовать  различные проблемы и находить их решение, то есть, научиться работать с информацией. 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технология</dc:title>
  <dc:creator>user</dc:creator>
  <cp:lastModifiedBy>Windows User</cp:lastModifiedBy>
  <cp:revision>57</cp:revision>
  <dcterms:created xsi:type="dcterms:W3CDTF">2015-01-09T08:17:04Z</dcterms:created>
  <dcterms:modified xsi:type="dcterms:W3CDTF">2019-01-16T09:41:44Z</dcterms:modified>
</cp:coreProperties>
</file>