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  <p:sldId id="267" r:id="rId11"/>
    <p:sldId id="269" r:id="rId12"/>
    <p:sldId id="270" r:id="rId13"/>
    <p:sldId id="271" r:id="rId14"/>
    <p:sldId id="272" r:id="rId15"/>
    <p:sldId id="273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0BE06774-B01B-4C06-8CF6-3DC31DD405A0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C3A04D4-F90F-4044-8159-0C98FEA5F212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35125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6774-B01B-4C06-8CF6-3DC31DD405A0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A04D4-F90F-4044-8159-0C98FEA5F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556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6774-B01B-4C06-8CF6-3DC31DD405A0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A04D4-F90F-4044-8159-0C98FEA5F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3068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6774-B01B-4C06-8CF6-3DC31DD405A0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A04D4-F90F-4044-8159-0C98FEA5F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3399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0BE06774-B01B-4C06-8CF6-3DC31DD405A0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BC3A04D4-F90F-4044-8159-0C98FEA5F212}" type="slidenum">
              <a:rPr lang="ru-RU" smtClean="0"/>
              <a:t>‹#›</a:t>
            </a:fld>
            <a:endParaRPr lang="ru-RU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27041428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6774-B01B-4C06-8CF6-3DC31DD405A0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A04D4-F90F-4044-8159-0C98FEA5F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883295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6774-B01B-4C06-8CF6-3DC31DD405A0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A04D4-F90F-4044-8159-0C98FEA5F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811357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6774-B01B-4C06-8CF6-3DC31DD405A0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A04D4-F90F-4044-8159-0C98FEA5F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7466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06774-B01B-4C06-8CF6-3DC31DD405A0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A04D4-F90F-4044-8159-0C98FEA5F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776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0BE06774-B01B-4C06-8CF6-3DC31DD405A0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BC3A04D4-F90F-4044-8159-0C98FEA5F21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1530270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0BE06774-B01B-4C06-8CF6-3DC31DD405A0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BC3A04D4-F90F-4044-8159-0C98FEA5F21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7619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0BE06774-B01B-4C06-8CF6-3DC31DD405A0}" type="datetimeFigureOut">
              <a:rPr lang="ru-RU" smtClean="0"/>
              <a:t>04.02.2023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C3A04D4-F90F-4044-8159-0C98FEA5F21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527264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9D945A6-947B-9AF3-62B8-113945594BF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А знаем ли мы свои права и обязанности?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66C6B03-12C7-842E-DDD2-702ABFEFC30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Круглый стол</a:t>
            </a:r>
          </a:p>
        </p:txBody>
      </p:sp>
    </p:spTree>
    <p:extLst>
      <p:ext uri="{BB962C8B-B14F-4D97-AF65-F5344CB8AC3E}">
        <p14:creationId xmlns:p14="http://schemas.microsoft.com/office/powerpoint/2010/main" val="2530430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C74C639-4BA8-C51C-FC0E-7852982872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1678" y="115099"/>
            <a:ext cx="10178322" cy="1492132"/>
          </a:xfrm>
        </p:spPr>
        <p:txBody>
          <a:bodyPr>
            <a:normAutofit fontScale="90000"/>
          </a:bodyPr>
          <a:lstStyle/>
          <a:p>
            <a:r>
              <a:rPr lang="ru-RU" sz="4000" dirty="0"/>
              <a:t>Юридическая ответственность может быть административной и уголовной. 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E8B6696-CB9B-001F-70B9-8477A12833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146518"/>
            <a:ext cx="10178322" cy="3593591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Виды административного наказания: предупреждение, штраф, конфискация, лишение специальных прав, лицензии.</a:t>
            </a:r>
            <a:r>
              <a:rPr lang="ru-RU" sz="2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Виды уголовного наказания: лишение свободы, тюрьма, колония, колония для несовершеннолетних.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4098" name="Picture 2" descr="УК РФ с таб.изм.и пут.по суд.прак. NoName 38456413 купить за 363 ₽ в  интернет-магазине Wildberries">
            <a:extLst>
              <a:ext uri="{FF2B5EF4-FFF2-40B4-BE49-F238E27FC236}">
                <a16:creationId xmlns:a16="http://schemas.microsoft.com/office/drawing/2014/main" id="{A6B33791-F111-66D4-37DA-780E23AC0FB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38047" y="3177399"/>
            <a:ext cx="2827606" cy="360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Кодекс РФ ОБ АДМИНИСТРАТИВНЫХ ПРАВОНАРУШЕНИЯХ, мягкий переплёт – купить по  недорогой цене в интернет-магазине «Офисная планета» с доставкой по РФ, а  также характеристики товара, отзывы, акции, скидки.">
            <a:extLst>
              <a:ext uri="{FF2B5EF4-FFF2-40B4-BE49-F238E27FC236}">
                <a16:creationId xmlns:a16="http://schemas.microsoft.com/office/drawing/2014/main" id="{A355DC2D-625A-024A-3ABB-8892D35254B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26348" y="3134337"/>
            <a:ext cx="2630658" cy="3572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80494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33F3BEE-C5C8-32D0-C1EF-1B79507E9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E62F8CC-DC77-C9BD-0838-FF64A75954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645921"/>
            <a:ext cx="10178322" cy="4233672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Правонарушение – виновное противоправное деяние дееспособного лица, которое наносит вред обществу.</a:t>
            </a: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Проступок – это мелкое нарушение, которое чаще всего можно списать на неосторожность или элементарное пренебрежение правилами и нормами.</a:t>
            </a:r>
          </a:p>
          <a:p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b="0" i="0" dirty="0" err="1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Преступле́ние</a:t>
            </a:r>
            <a:r>
              <a:rPr lang="ru-RU" sz="2800" b="0" i="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— правонарушение, совершение которого влечёт применение к лицу мер уголовной ответственности. </a:t>
            </a: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39720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5F1DA1-5ADC-AEE7-7AD0-76DEF772D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84B881-0654-AA27-0056-C27C96574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364567"/>
            <a:ext cx="10178322" cy="4515026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Пятиклассник Дима приезжает каждый день в школу, но уроки не посещает, а бродит по территории близлежащей к школе, катается на велосипеде. Как можно расценить поведение мальчика, как проступок, правонарушение или преступление?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4212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4D2DA6-E2BC-849C-2F87-CEA0621EA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232AF6A-9E6F-DC5D-595F-F8AF591F25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364111"/>
            <a:ext cx="10178322" cy="4005075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chemeClr val="tx1"/>
                </a:solidFill>
              </a:rPr>
              <a:t>Татьяна одна поздно вечером возвращалась домой после дискотеки. К ней подошла группа подростков, её окружили. Один из парней вырвал из рук Татьяны сумочку, другой сорвал с неё золотую цепочку. Подростки пригрозили ей, что если она кому-нибудь расскажет о случившимся, то они её найдут и разберутся с ней.</a:t>
            </a:r>
          </a:p>
        </p:txBody>
      </p:sp>
    </p:spTree>
    <p:extLst>
      <p:ext uri="{BB962C8B-B14F-4D97-AF65-F5344CB8AC3E}">
        <p14:creationId xmlns:p14="http://schemas.microsoft.com/office/powerpoint/2010/main" val="859127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AB14EE-99E7-1ADA-5120-0A137C5B6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1A3B9BC-5B59-AFC2-0B57-C89ADBB63D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Анатолий, учащийся средней школы, был замечен в спортивном зале курящим, с пачкой сигарет.</a:t>
            </a: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01109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C0D11C-BEDF-77A0-3A8F-6EE5EFC633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A3F528D-848C-319B-B641-03117F5585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463041"/>
            <a:ext cx="10178322" cy="4416552"/>
          </a:xfrm>
        </p:spPr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6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Одиннадцатиклассники Саша, Женя и Максим поджидали детей из начальных классов за углом школы, отбирали у них деньги и говорили, что если они кому-нибудь расскажут , им не поздоровиться. Как можно классифицировать действия мальчиков , как проступок, правонарушение или преступление?</a:t>
            </a:r>
            <a:endParaRPr lang="ru-RU" sz="3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9839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C87D17A-1B82-F275-6AAA-9A50D3679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20 ноября –</a:t>
            </a:r>
            <a:br>
              <a:rPr lang="ru-RU" dirty="0"/>
            </a:br>
            <a:r>
              <a:rPr lang="ru-RU" dirty="0"/>
              <a:t>всемирный день прав ребёнка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DF5EDA44-E230-7C11-2F3F-B215B334B4D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85735" y="1856192"/>
            <a:ext cx="4754880" cy="4689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8846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15FF94-BFA0-E4B1-FFDD-332F33B36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3D70217-6F1C-FB24-2810-D44713DC79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Право - это нормы, установленные государством, – это правила, по которым все живут в стране и которые регулирует отношения между людьми, между странами. </a:t>
            </a:r>
            <a:endParaRPr lang="ru-RU" sz="40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027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E6740B9-586C-672A-91BE-4C9F7F3F27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125" y="3234546"/>
            <a:ext cx="5679675" cy="3623453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6C0142-B53F-FA4A-1FA3-2803BCE1C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2192" y="368317"/>
            <a:ext cx="10178322" cy="149213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3F72685-E113-8AE9-F604-DF10849B02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50152" y="837029"/>
            <a:ext cx="10178322" cy="3593591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Защита прав и интересов детей возлагается на их родителей. Родители являются законными представителями своих детей и выступают в защиту их прав и интересов в отношениях с любыми лицами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endParaRPr lang="ru-RU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718402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D223D96-E539-7A4E-B11C-A9D80C971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3232E02-4D8D-E2D8-50F9-920FAB243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55060"/>
            <a:ext cx="4712539" cy="5021463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2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Конвенция — это международное соглашение. В нем государства дают обязательство соблюдать права каждого ребенка. </a:t>
            </a:r>
            <a:r>
              <a:rPr lang="ru-RU" sz="3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Конвенция о правах ребенка принята 20 ноября 1989 года Организацией Объединенных Наций.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chemeClr val="tx1"/>
              </a:solidFill>
            </a:endParaRPr>
          </a:p>
        </p:txBody>
      </p:sp>
      <p:pic>
        <p:nvPicPr>
          <p:cNvPr id="2050" name="Picture 2" descr="Конвенция о правах ребенка">
            <a:extLst>
              <a:ext uri="{FF2B5EF4-FFF2-40B4-BE49-F238E27FC236}">
                <a16:creationId xmlns:a16="http://schemas.microsoft.com/office/drawing/2014/main" id="{ABA3B0BB-A70E-B05C-8C9F-39547ECD9E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37274" y="1028176"/>
            <a:ext cx="3450788" cy="5248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127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24A3561-EBD6-E085-F951-9F8C40F01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C06141F-187D-5957-A4E2-B010F824C9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44992"/>
            <a:ext cx="10178322" cy="3593591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 – это совокупность правил, которые утверждены государством.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Я и мои права&quot;. Объявлен конкурс детских рисунков - Новости - МАУ &quot;СШОР  &quot;Красный Яр&quot;">
            <a:extLst>
              <a:ext uri="{FF2B5EF4-FFF2-40B4-BE49-F238E27FC236}">
                <a16:creationId xmlns:a16="http://schemas.microsoft.com/office/drawing/2014/main" id="{4774699D-C792-A330-380C-0E6A9F709F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34248" y="2199326"/>
            <a:ext cx="6108225" cy="4330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8348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AF923C-47AA-C0D9-9B54-039CC6CA7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Права детей:</a:t>
            </a:r>
            <a:br>
              <a:rPr lang="ru-RU" sz="4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C0EB67-5ED5-120C-DC37-87FC2CA328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94229"/>
            <a:ext cx="10178322" cy="5181386"/>
          </a:xfrm>
        </p:spPr>
        <p:txBody>
          <a:bodyPr numCol="2">
            <a:normAutofit fontScale="25000" lnSpcReduction="20000"/>
          </a:bodyPr>
          <a:lstStyle/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на жизнь.</a:t>
            </a:r>
            <a:endParaRPr lang="ru-RU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на имя при рождении.</a:t>
            </a:r>
            <a:endParaRPr lang="ru-RU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на медицинскую помощь.</a:t>
            </a:r>
            <a:endParaRPr lang="ru-RU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на образование.</a:t>
            </a:r>
            <a:endParaRPr lang="ru-RU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на отдых и досуг.</a:t>
            </a:r>
            <a:endParaRPr lang="ru-RU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на индивидуальность.</a:t>
            </a:r>
            <a:endParaRPr lang="ru-RU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свободно выражать свои взгляды.</a:t>
            </a:r>
            <a:endParaRPr lang="ru-RU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на специальную охрану и защиту.</a:t>
            </a:r>
            <a:endParaRPr lang="ru-RU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на заботу и воспитание родителями.</a:t>
            </a:r>
            <a:endParaRPr lang="ru-RU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на всестороннее развитие и уважение человеческого достоинства.</a:t>
            </a:r>
            <a:endParaRPr lang="ru-RU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на защиту своих прав и законных интересов родителями.</a:t>
            </a:r>
            <a:endParaRPr lang="ru-RU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10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80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 на личную жизнь, семейную жизнь, неприкосновенность жилища, тайну переписки.</a:t>
            </a:r>
            <a:endParaRPr lang="ru-RU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585468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EDA58F9-C9D9-5143-182E-0B39DE2A77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Обязанности детей: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3B16962-08F9-617A-4382-A863D1A9DE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51678" y="1294228"/>
            <a:ext cx="10178322" cy="5401993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- слушаться родителей и лиц, их заменяющих, принимать их заботу и воспитание, за исключением случаев пренебрежительного, жестокого, грубого, унижающего. человеческое достоинство обращения, оскорбления или эксплуатации;</a:t>
            </a:r>
          </a:p>
          <a:p>
            <a:r>
              <a:rPr lang="ru-RU" dirty="0">
                <a:solidFill>
                  <a:schemeClr val="tx1"/>
                </a:solidFill>
              </a:rPr>
              <a:t>- соблюдать правила поведения, установленные в воспитательных и образовательных учреждениях, дома и в общественных местах;</a:t>
            </a:r>
          </a:p>
          <a:p>
            <a:r>
              <a:rPr lang="ru-RU" dirty="0">
                <a:solidFill>
                  <a:schemeClr val="tx1"/>
                </a:solidFill>
              </a:rPr>
              <a:t>- получить основное общее образование (9 классов);</a:t>
            </a:r>
          </a:p>
          <a:p>
            <a:r>
              <a:rPr lang="ru-RU" dirty="0">
                <a:solidFill>
                  <a:schemeClr val="tx1"/>
                </a:solidFill>
              </a:rPr>
              <a:t>- соблюдать устав школы, правила детского общественного объединения, правила внутреннего распорядка учебного заведения, учебной дисциплины ; </a:t>
            </a:r>
          </a:p>
          <a:p>
            <a:r>
              <a:rPr lang="ru-RU" dirty="0">
                <a:solidFill>
                  <a:schemeClr val="tx1"/>
                </a:solidFill>
              </a:rPr>
              <a:t>- встать на воинский учет: пройти комиссию  и получить приписное свидетельство (для парней с 17 лет) и др.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r>
              <a:rPr lang="ru-RU" b="1" dirty="0">
                <a:solidFill>
                  <a:schemeClr val="tx1"/>
                </a:solidFill>
              </a:rPr>
              <a:t>В 18 лет человек становится полностью дееспособным, т.е. может иметь и приобретать своими действиями все права и обязанности, а также нести за свои действия полную ответственность. </a:t>
            </a:r>
          </a:p>
        </p:txBody>
      </p:sp>
    </p:spTree>
    <p:extLst>
      <p:ext uri="{BB962C8B-B14F-4D97-AF65-F5344CB8AC3E}">
        <p14:creationId xmlns:p14="http://schemas.microsoft.com/office/powerpoint/2010/main" val="14245828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61AD0A-224D-B862-A977-2721D6349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Ответственность несовершеннолетних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FFCCB559-A963-FDCF-740B-F42BEC331D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Ответственность – это необходимость отвечать за свои действия и поступки.</a:t>
            </a:r>
            <a:endParaRPr lang="ru-RU" sz="28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Юридическая ответственность – это виды наказаний, которые применяет государство к человеку, не выполнившему обязанности или нарушившему закон. Юридическую ответственность перед государством за своего ребёнка несут родители.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301733"/>
      </p:ext>
    </p:extLst>
  </p:cSld>
  <p:clrMapOvr>
    <a:masterClrMapping/>
  </p:clrMapOvr>
</p:sld>
</file>

<file path=ppt/theme/theme1.xml><?xml version="1.0" encoding="utf-8"?>
<a:theme xmlns:a="http://schemas.openxmlformats.org/drawingml/2006/main" name="Эмблема">
  <a:themeElements>
    <a:clrScheme name="Эмблема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Эмблема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Эмблема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Эмблема</Template>
  <TotalTime>71</TotalTime>
  <Words>623</Words>
  <Application>Microsoft Office PowerPoint</Application>
  <PresentationFormat>Широкоэкранный</PresentationFormat>
  <Paragraphs>45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3" baseType="lpstr">
      <vt:lpstr>Arial</vt:lpstr>
      <vt:lpstr>Calibri</vt:lpstr>
      <vt:lpstr>Corbel</vt:lpstr>
      <vt:lpstr>Gill Sans MT</vt:lpstr>
      <vt:lpstr>Impact</vt:lpstr>
      <vt:lpstr>Symbol</vt:lpstr>
      <vt:lpstr>Times New Roman</vt:lpstr>
      <vt:lpstr>Эмблема</vt:lpstr>
      <vt:lpstr>А знаем ли мы свои права и обязанности?</vt:lpstr>
      <vt:lpstr>20 ноября – всемирный день прав ребёнка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Права детей: </vt:lpstr>
      <vt:lpstr>Обязанности детей:</vt:lpstr>
      <vt:lpstr>Ответственность несовершеннолетних</vt:lpstr>
      <vt:lpstr>Юридическая ответственность может быть административной и уголовной.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 знаем ли мы свои права и обязанности?</dc:title>
  <dc:creator>User</dc:creator>
  <cp:lastModifiedBy>User</cp:lastModifiedBy>
  <cp:revision>2</cp:revision>
  <dcterms:created xsi:type="dcterms:W3CDTF">2022-11-16T15:35:56Z</dcterms:created>
  <dcterms:modified xsi:type="dcterms:W3CDTF">2023-02-04T11:23:00Z</dcterms:modified>
</cp:coreProperties>
</file>