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60" r:id="rId4"/>
    <p:sldId id="276" r:id="rId5"/>
    <p:sldId id="289" r:id="rId6"/>
    <p:sldId id="277" r:id="rId7"/>
    <p:sldId id="291" r:id="rId8"/>
    <p:sldId id="278" r:id="rId9"/>
    <p:sldId id="279" r:id="rId10"/>
    <p:sldId id="280" r:id="rId11"/>
    <p:sldId id="281" r:id="rId12"/>
    <p:sldId id="282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8" autoAdjust="0"/>
    <p:restoredTop sz="94671" autoAdjust="0"/>
  </p:normalViewPr>
  <p:slideViewPr>
    <p:cSldViewPr>
      <p:cViewPr varScale="1">
        <p:scale>
          <a:sx n="65" d="100"/>
          <a:sy n="65" d="100"/>
        </p:scale>
        <p:origin x="141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11E12-096F-4F58-AA43-FE0E33940B89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E201E-B2C8-4321-A7B9-46BD8EC04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325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E201E-B2C8-4321-A7B9-46BD8EC0494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06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714488"/>
            <a:ext cx="91440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«Воспитание нравственно-патриотических чувств 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дошкольного 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возраста в процессе</a:t>
            </a:r>
            <a:endParaRPr kumimoji="0" lang="ru-RU" sz="4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взаимодействия ДОУ с семьёй»</a:t>
            </a:r>
            <a:endParaRPr kumimoji="0" lang="ru-RU" sz="4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620688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Bookman Old Style" pitchFamily="18" charset="0"/>
              </a:rPr>
              <a:t>МАДОУ детский сад «Солнышко»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Arial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Arial"/>
              </a:rPr>
            </a:b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uLnTx/>
              <a:uFillTx/>
              <a:latin typeface="Arial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4941168"/>
            <a:ext cx="9144000" cy="1773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C00000"/>
                </a:solidFill>
                <a:ea typeface="+mj-ea"/>
                <a:cs typeface="+mj-cs"/>
              </a:rPr>
              <a:t>Подготовила воспитатель: </a:t>
            </a:r>
            <a:r>
              <a:rPr lang="ru-RU" sz="2000" b="1" dirty="0">
                <a:solidFill>
                  <a:srgbClr val="C00000"/>
                </a:solidFill>
                <a:ea typeface="+mj-ea"/>
                <a:cs typeface="+mj-cs"/>
              </a:rPr>
              <a:t>О</a:t>
            </a:r>
            <a:r>
              <a:rPr lang="ru-RU" sz="2000" b="1" dirty="0" smtClean="0">
                <a:solidFill>
                  <a:srgbClr val="C00000"/>
                </a:solidFill>
                <a:ea typeface="+mj-ea"/>
                <a:cs typeface="+mj-cs"/>
              </a:rPr>
              <a:t>рлова Лидия Юрьевна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000" b="1" dirty="0" err="1" smtClean="0">
                <a:solidFill>
                  <a:srgbClr val="C00000"/>
                </a:solidFill>
                <a:ea typeface="+mj-ea"/>
                <a:cs typeface="+mj-cs"/>
              </a:rPr>
              <a:t>Р.п</a:t>
            </a:r>
            <a:r>
              <a:rPr lang="ru-RU" sz="2000" b="1" dirty="0" smtClean="0">
                <a:solidFill>
                  <a:srgbClr val="C00000"/>
                </a:solidFill>
                <a:ea typeface="+mj-ea"/>
                <a:cs typeface="+mj-cs"/>
              </a:rPr>
              <a:t>. Красные Баки, 2021год </a:t>
            </a:r>
            <a:br>
              <a:rPr lang="ru-RU" sz="2000" b="1" dirty="0" smtClean="0">
                <a:solidFill>
                  <a:srgbClr val="C00000"/>
                </a:solidFill>
                <a:ea typeface="+mj-ea"/>
                <a:cs typeface="+mj-cs"/>
              </a:rPr>
            </a:br>
            <a:endParaRPr lang="ru-RU" sz="2000" b="1" dirty="0">
              <a:solidFill>
                <a:srgbClr val="C00000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23528" y="620688"/>
            <a:ext cx="8712968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5000"/>
              </a:lnSpc>
            </a:pPr>
            <a:endParaRPr lang="ru-RU" sz="1400" dirty="0"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9129" y="476672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</a:rPr>
              <a:t>Акция «Покормим птиц зимой»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3074" name="Picture 2" descr="https://sun9-41.userapi.com/impg/NgwAJ5WrG-M2aW3BoMmn5wrcaWFDSQEZdKSGtg/KH_V0SILycc.jpg?size=810x1080&amp;quality=96&amp;sign=f8931c2cbfcf8b9d95283070b2d36746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19501"/>
            <a:ext cx="307834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31.userapi.com/impg/hyozD0Np6_d9RAcvkwDa_Rq61kgkIsUMLdDB5w/R3cIbRZiMDA.jpg?size=810x1080&amp;quality=96&amp;sign=8cef43b606ebcf282aaee477236ad3a3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846" y="1412776"/>
            <a:ext cx="3121295" cy="416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662736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2"/>
          <p:cNvSpPr txBox="1">
            <a:spLocks/>
          </p:cNvSpPr>
          <p:nvPr/>
        </p:nvSpPr>
        <p:spPr>
          <a:xfrm>
            <a:off x="179512" y="404664"/>
            <a:ext cx="8784976" cy="10081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 algn="ctr">
              <a:spcBef>
                <a:spcPts val="600"/>
              </a:spcBef>
              <a:buClr>
                <a:srgbClr val="4F81BD"/>
              </a:buClr>
              <a:buSzPct val="70000"/>
              <a:defRPr/>
            </a:pPr>
            <a:r>
              <a:rPr lang="ru-RU" sz="2000" b="1" dirty="0" smtClean="0">
                <a:solidFill>
                  <a:srgbClr val="292929"/>
                </a:solidFill>
                <a:latin typeface="+mj-lt"/>
                <a:ea typeface="Times New Roman"/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</a:rPr>
              <a:t>Знакомство дошкольников </a:t>
            </a:r>
          </a:p>
          <a:p>
            <a:pPr marL="274320" indent="-274320" algn="ctr">
              <a:spcBef>
                <a:spcPts val="600"/>
              </a:spcBef>
              <a:buClr>
                <a:srgbClr val="4F81BD"/>
              </a:buClr>
              <a:buSzPct val="70000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</a:rPr>
              <a:t>с родным краем, селом.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79512" y="1196753"/>
            <a:ext cx="8856984" cy="1296143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algn="ctr">
              <a:lnSpc>
                <a:spcPct val="115000"/>
              </a:lnSpc>
              <a:spcBef>
                <a:spcPct val="0"/>
              </a:spcBef>
              <a:defRPr/>
            </a:pPr>
            <a:r>
              <a:rPr lang="ru-RU" sz="1400" dirty="0" smtClean="0">
                <a:solidFill>
                  <a:srgbClr val="1F497D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1400" dirty="0" smtClean="0">
                <a:solidFill>
                  <a:srgbClr val="1F497D"/>
                </a:solidFill>
                <a:latin typeface="Bookman Old Style" pitchFamily="18" charset="0"/>
                <a:ea typeface="Calibri"/>
                <a:cs typeface="Times New Roman"/>
              </a:rPr>
            </a:br>
            <a:endParaRPr lang="ru-RU" sz="1400" cap="small" dirty="0">
              <a:solidFill>
                <a:srgbClr val="1F497D"/>
              </a:solidFill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2" name="Picture 2" descr="https://sun9-7.userapi.com/impg/u3vtOmp95djAT-7-OfBzVOL5LaPVu3j4eJWKWA/0cRFaZdPYa8.jpg?size=780x1052&amp;quality=96&amp;sign=0232c8db805adf8fc4f8b0cbaacfc417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315000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662736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7544" y="77745"/>
            <a:ext cx="8229600" cy="13350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</a:pPr>
            <a:r>
              <a:rPr lang="ru-RU" sz="2400" b="1" dirty="0" smtClean="0">
                <a:solidFill>
                  <a:srgbClr val="002060"/>
                </a:solidFill>
                <a:ea typeface="Times New Roman"/>
                <a:cs typeface="Times New Roman"/>
              </a:rPr>
              <a:t>«День Защитника Отечества». 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sun9-20.userapi.com/impf/gExk_8Kd5t4x_cIsxJipym-zfzO9nEJnZRXEIw/sudYrFs6NsQ.jpg?size=1280x960&amp;quality=96&amp;sign=829afdfea010197c624b94bc560f9407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4035209" cy="302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2.userapi.com/impf/haw_VVuJEmnoBc4SYdfUEd6ybQdauduRihth_Q/bmNFW32xhrE.jpg?size=1280x910&amp;quality=96&amp;sign=8acba7993a44979a2fb9f27b256ee873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87284"/>
            <a:ext cx="4414798" cy="31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662736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7"/>
            <a:ext cx="87849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endParaRPr lang="ru-RU" sz="1600" dirty="0">
              <a:solidFill>
                <a:srgbClr val="00206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  <a:cs typeface="Times New Roman"/>
              </a:rPr>
              <a:t>«Сад памяти», «Окна Победы», «Бессмертный полк».</a:t>
            </a:r>
            <a:endParaRPr lang="ru-RU" sz="2400" b="1" dirty="0">
              <a:solidFill>
                <a:srgbClr val="002060"/>
              </a:solidFill>
              <a:latin typeface="+mj-lt"/>
              <a:ea typeface="Calibri"/>
              <a:cs typeface="Times New Roman"/>
            </a:endParaRPr>
          </a:p>
        </p:txBody>
      </p:sp>
      <p:pic>
        <p:nvPicPr>
          <p:cNvPr id="7170" name="Picture 2" descr="https://sun9-7.userapi.com/impg/c857124/v857124166/17173c/H0ByjI_3tXw.jpg?size=861x1080&amp;quality=96&amp;sign=4b07e92bf71038388a88ff92510dd21d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85653"/>
            <a:ext cx="241106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un9-12.userapi.com/impg/qg0Etq4iddTFThtSXsHK7CQLUzRYQf5v2XGY0g/azKfUaXP4P4.jpg?size=156x209&amp;quality=96&amp;sign=b4fc185d27a49900f5b616fd42100025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281" y="3593795"/>
            <a:ext cx="241864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sun9-2.userapi.com/impf/WFozroJT3vn3V0lWUcgSTEh5_jpPJMhMdSo13g/1avmDC4X-4c.jpg?size=1280x949&amp;quality=96&amp;sign=844398c3edee040194520a04929bca8a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461" y="3121857"/>
            <a:ext cx="320507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489785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643050"/>
            <a:ext cx="85725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850" y="980728"/>
            <a:ext cx="835292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Актуальность: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dirty="0"/>
              <a:t>   </a:t>
            </a:r>
            <a:r>
              <a:rPr lang="ru-RU" sz="2400" dirty="0">
                <a:solidFill>
                  <a:srgbClr val="002060"/>
                </a:solidFill>
                <a:cs typeface="Arial" panose="020B0604020202020204" pitchFamily="34" charset="0"/>
              </a:rPr>
              <a:t>В настоящее время задачи патриотического воспитания ориентированы на семью. Семья – источник и звено передачи   ребенку социально-исторического опыта. В ней ребенок получает уроки нравственности, закладываются жизненные позиции. Семейное воспитание носит </a:t>
            </a:r>
            <a:r>
              <a:rPr lang="ru-RU" sz="2400" dirty="0" smtClean="0">
                <a:solidFill>
                  <a:srgbClr val="002060"/>
                </a:solidFill>
                <a:cs typeface="Arial" panose="020B0604020202020204" pitchFamily="34" charset="0"/>
              </a:rPr>
              <a:t>эмоциональный </a:t>
            </a:r>
            <a:r>
              <a:rPr lang="ru-RU" sz="2400" dirty="0">
                <a:solidFill>
                  <a:srgbClr val="002060"/>
                </a:solidFill>
                <a:cs typeface="Arial" panose="020B0604020202020204" pitchFamily="34" charset="0"/>
              </a:rPr>
              <a:t>характер, оно основано на любви и привязанности. Не случайно основная задача патриотического воспитания – воспитание любви к родителям, близким, дому, детскому саду, малой родине.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endParaRPr lang="ru-RU" sz="2400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2357430"/>
            <a:ext cx="835821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нравственно-патриотическую компетентность у дошкольников.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развивающую среду, способствующую воспитанию нравственно-патриотических чувств у дошкольников.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Активизировать родителей в формировании единых требований к воспитанию нравственно-патриотических чувств.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857232"/>
            <a:ext cx="8501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воспитание нравственно-патриотических чувств детей дошкольного возраста в процессе взаимодействия ДОУ с семьёй.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00034" y="571480"/>
            <a:ext cx="821537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98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Задачи нравственно-патриотического воспитания дошкольников: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воспитание у ребенка любви и привязанности к своей семье, дому, детскому саду, улице, городу;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формирование бережного отношения к природе и всему живому;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воспитание уважения к труду;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развитие интереса к русским традициям и промыслам;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формирование элементарных знаний о правах человека;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расширение представлений о городах России;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знакомство детей с символами государства (герб, флаг, гимн);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развитие чувства ответственности и гордости за достижения страны;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indent="2698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— формирование толерантности, чувства уважения к другим народам, их традициям.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319326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233706" y="3077510"/>
            <a:ext cx="3000396" cy="2143140"/>
          </a:xfrm>
          <a:prstGeom prst="flowChartAlternateProcess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cs typeface="Times New Roman" pitchFamily="18" charset="0"/>
              </a:rPr>
              <a:t>ДОУ</a:t>
            </a:r>
            <a:endParaRPr lang="ru-RU" sz="4000" b="1" i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5709707" y="3077510"/>
            <a:ext cx="3277598" cy="1935666"/>
          </a:xfrm>
          <a:prstGeom prst="flowChartAlternateProcess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cs typeface="Times New Roman" pitchFamily="18" charset="0"/>
              </a:rPr>
              <a:t>Семья</a:t>
            </a:r>
            <a:endParaRPr lang="ru-RU" sz="4000" b="1" i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3286116" y="3429000"/>
            <a:ext cx="2423591" cy="1071570"/>
          </a:xfrm>
          <a:prstGeom prst="left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cs typeface="Times New Roman" pitchFamily="18" charset="0"/>
              </a:rPr>
              <a:t>Сотрудничество и взаимодействие</a:t>
            </a:r>
            <a:endParaRPr lang="ru-RU" sz="1600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3584" y="908720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дошкольного учреждения активизировать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родителей в формировании единых требований к воспитанию нравственно-патриотических чувств.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985896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642918"/>
            <a:ext cx="61664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Формы взаимодействия ДОУ с семьёй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571472" y="1571612"/>
            <a:ext cx="3357586" cy="1285884"/>
          </a:xfrm>
          <a:prstGeom prst="downArrowCallou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Традиционные</a:t>
            </a:r>
            <a:r>
              <a:rPr lang="ru-RU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endParaRPr lang="ru-RU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4929190" y="1571612"/>
            <a:ext cx="3143272" cy="1214446"/>
          </a:xfrm>
          <a:prstGeom prst="downArrowCallout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cs typeface="Times New Roman" pitchFamily="18" charset="0"/>
              </a:rPr>
              <a:t>Нетрадиционные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857496"/>
            <a:ext cx="3429024" cy="314327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Посещение семьи ребёнка;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День открытых дверей;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Беседы (индивидуальные, групповые);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Консультации;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Родительские собрания;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Совместные экскурсии.</a:t>
            </a:r>
          </a:p>
          <a:p>
            <a:pPr algn="ctr"/>
            <a:endParaRPr lang="ru-RU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2786058"/>
            <a:ext cx="3286148" cy="3214710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«Родительская почта» (электронная);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«Телефон доверия».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cs typeface="Times New Roman" pitchFamily="18" charset="0"/>
              </a:rPr>
              <a:t>Совместные проекты.</a:t>
            </a:r>
            <a:endParaRPr lang="ru-RU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05275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007424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«Патриотический уголок»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https://sun9-18.userapi.com/impf/KylDUph7bYB302EDzGWbWV5NYfOmLIetdlMWpg/dtu9xVT49HY.jpg?size=449x600&amp;quality=96&amp;sign=9db771c32f9b11f50f310699c5fcf018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00808"/>
            <a:ext cx="3480445" cy="465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605110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3789040"/>
            <a:ext cx="288032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404665"/>
            <a:ext cx="813690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+mj-lt"/>
                <a:ea typeface="Times New Roman"/>
                <a:cs typeface="Times New Roman"/>
              </a:rPr>
              <a:t>Д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  <a:cs typeface="Times New Roman"/>
              </a:rPr>
              <a:t>осуги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Times New Roman"/>
                <a:cs typeface="Times New Roman"/>
              </a:rPr>
              <a:t>«День матери»,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  <a:cs typeface="Times New Roman"/>
              </a:rPr>
              <a:t>«Масленица»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  <a:cs typeface="Times New Roman"/>
              </a:rPr>
              <a:t>«8 марта» и другие.</a:t>
            </a:r>
            <a:endParaRPr lang="ru-RU" sz="2400" b="1" dirty="0">
              <a:solidFill>
                <a:srgbClr val="002060"/>
              </a:solidFill>
              <a:effectLst/>
              <a:latin typeface="+mj-lt"/>
              <a:ea typeface="Calibri"/>
              <a:cs typeface="Times New Roman"/>
            </a:endParaRPr>
          </a:p>
        </p:txBody>
      </p:sp>
      <p:pic>
        <p:nvPicPr>
          <p:cNvPr id="5" name="Picture 4" descr="https://sun9-6.userapi.com/impg/k4o1f_av1953tUCsDYfJotwJHCiWn0TLsfp83w/80k-XqJsO-s.jpg?size=1040x780&amp;quality=96&amp;sign=c51a7fe2568d5a53cb792b5847de27fa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62"/>
          <a:stretch/>
        </p:blipFill>
        <p:spPr bwMode="auto">
          <a:xfrm>
            <a:off x="2411760" y="4274999"/>
            <a:ext cx="4032448" cy="240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64.userapi.com/impf/c841025/v841025043/719c3/_dtWTe6sOHk.jpg?size=1280x719&amp;quality=96&amp;sign=0031689bf3fe7b003ad0f189e51caa82&amp;type=albu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7" t="10074" r="24102" b="3030"/>
          <a:stretch/>
        </p:blipFill>
        <p:spPr bwMode="auto">
          <a:xfrm>
            <a:off x="4932040" y="1442372"/>
            <a:ext cx="3548422" cy="260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47.userapi.com/impf/c849420/v849420013/c24fe/qOE0712ll9g.jpg?size=1280x960&amp;quality=96&amp;sign=cecab016dd3eb0251b1e66e56094a22e&amp;type=album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82" r="-1612"/>
          <a:stretch/>
        </p:blipFill>
        <p:spPr bwMode="auto">
          <a:xfrm>
            <a:off x="716556" y="1828800"/>
            <a:ext cx="3711428" cy="22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210478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620688"/>
            <a:ext cx="8013576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04664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</a:rPr>
              <a:t>Выставка «Осенние фантазии»,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+mj-lt"/>
                <a:ea typeface="Times New Roman"/>
              </a:rPr>
              <a:t>зимой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Times New Roman"/>
              </a:rPr>
              <a:t>- конкурс «Новогодние чудеса».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054" name="Picture 6" descr="https://sun9-74.userapi.com/impf/FXetVFz4YE0Op_iUuiRGTNMajf8ToyO7mrHNJQ/oO78EDwP4LM.jpg?size=1280x790&amp;quality=96&amp;sign=37ef304ad1f208fe707b7bcb702e2c74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32" y="1484784"/>
            <a:ext cx="2655687" cy="163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un9-12.userapi.com/impf/Bu9jJOHBA3z731ErUaeTZu8IZkpA2wu_uty7RA/CApE6J8agCs.jpg?size=752x1080&amp;quality=96&amp;sign=f8e4f61eedcdfd69ad994a67ccee15be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243" y="1484784"/>
            <a:ext cx="190527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sun9-55.userapi.com/impf/xUCdOmdd59HlKdGyuIPUw1fRBUjO-BwHVxSPDg/Scsv4stPPto.jpg?size=810x1080&amp;quality=96&amp;sign=0a450944483428eb2028fe96c71657f7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284984"/>
            <a:ext cx="205222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sun9-28.userapi.com/impf/8XIOVqNNr6zwIUKc2k9rh7NCQ3MlIXrTXPY5rg/TZ-ZNVfN87E.jpg?size=1013x1080&amp;quality=96&amp;sign=045f9d2b595fb31361ba3130e27750e0&amp;type=album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31" y="3573016"/>
            <a:ext cx="229638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754142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</TotalTime>
  <Words>308</Words>
  <Application>Microsoft Office PowerPoint</Application>
  <PresentationFormat>Экран (4:3)</PresentationFormat>
  <Paragraphs>53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Bookman Old Style</vt:lpstr>
      <vt:lpstr>Calibri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«Патриотический уголок»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95</cp:revision>
  <dcterms:modified xsi:type="dcterms:W3CDTF">2023-02-04T20:42:41Z</dcterms:modified>
</cp:coreProperties>
</file>