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43"/>
  </p:notesMasterIdLst>
  <p:sldIdLst>
    <p:sldId id="301" r:id="rId2"/>
    <p:sldId id="302" r:id="rId3"/>
    <p:sldId id="257" r:id="rId4"/>
    <p:sldId id="258" r:id="rId5"/>
    <p:sldId id="271" r:id="rId6"/>
    <p:sldId id="259" r:id="rId7"/>
    <p:sldId id="268" r:id="rId8"/>
    <p:sldId id="269" r:id="rId9"/>
    <p:sldId id="270" r:id="rId10"/>
    <p:sldId id="260" r:id="rId11"/>
    <p:sldId id="261" r:id="rId12"/>
    <p:sldId id="262" r:id="rId13"/>
    <p:sldId id="263" r:id="rId14"/>
    <p:sldId id="264" r:id="rId15"/>
    <p:sldId id="265" r:id="rId16"/>
    <p:sldId id="267" r:id="rId17"/>
    <p:sldId id="266" r:id="rId18"/>
    <p:sldId id="307" r:id="rId19"/>
    <p:sldId id="276" r:id="rId20"/>
    <p:sldId id="277" r:id="rId21"/>
    <p:sldId id="278" r:id="rId22"/>
    <p:sldId id="279" r:id="rId23"/>
    <p:sldId id="280" r:id="rId24"/>
    <p:sldId id="284" r:id="rId25"/>
    <p:sldId id="275" r:id="rId26"/>
    <p:sldId id="287" r:id="rId27"/>
    <p:sldId id="288" r:id="rId28"/>
    <p:sldId id="289" r:id="rId29"/>
    <p:sldId id="293" r:id="rId30"/>
    <p:sldId id="294" r:id="rId31"/>
    <p:sldId id="295" r:id="rId32"/>
    <p:sldId id="296" r:id="rId33"/>
    <p:sldId id="300" r:id="rId34"/>
    <p:sldId id="297" r:id="rId35"/>
    <p:sldId id="290" r:id="rId36"/>
    <p:sldId id="291" r:id="rId37"/>
    <p:sldId id="298" r:id="rId38"/>
    <p:sldId id="299" r:id="rId39"/>
    <p:sldId id="292" r:id="rId40"/>
    <p:sldId id="305" r:id="rId41"/>
    <p:sldId id="306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4660"/>
  </p:normalViewPr>
  <p:slideViewPr>
    <p:cSldViewPr>
      <p:cViewPr>
        <p:scale>
          <a:sx n="105" d="100"/>
          <a:sy n="105" d="100"/>
        </p:scale>
        <p:origin x="-2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D8BF06-4DB9-4E42-BD8F-72E29EAB6500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14089C9-8FBA-4093-B2CC-221679211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36949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D1094F-1AE4-49A0-9F74-AA64D60A2FC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9FA0E0-1D23-4C37-8994-9FE79D8F5459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188D4F-D28C-4B55-A52E-3AC737655F5C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EF84E4-B4B6-4CBC-BD14-33529B731F59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321B396-D29B-4160-9C0A-874B3580985E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52766BF-3A0F-4FAF-BA5A-71AE50BFA89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B4C69B-F876-4F17-9F0B-3F837AACD819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F15873D-55C6-4EDE-BCD2-5ABAC09E32FE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8B8490-239A-4E30-B987-7DD96395AD7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0ABAFB-3657-44E9-8A2C-A19AD075E59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9BF686B-DC77-4DB2-9C53-7E3B7AA0820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0AA5C9-2637-4E08-9603-512DE08D1905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63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163922A-D9D0-47EC-80FF-B7696AD0358D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E7525F2-9AAA-4A3E-8370-67B161CF04CD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6086433-D537-4241-BCC8-DE9ED73B630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93D8C1-522E-4C42-8B32-042CED70E8E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06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EE3E93-C855-4106-AED0-754739BD995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F328614-2C0C-4168-AF41-2F9C65BA2AA1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8F36BF9-0D46-42CD-9257-9345194F535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68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06FD821-B510-4621-BCE0-2CAA8C0D3CE9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AFB5571-3580-4433-A5C6-ED05D59E8407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08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8632C78-DE88-4AEB-BF25-41689C0CFD0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0031A3C-BF3C-42DB-B229-FDB4671E64B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29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9CE5D8-24E2-4612-84AF-62EBF3EA2C68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49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16B9B6-33C2-4C30-B0FA-016157EDF9A1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80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704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5DD299-33E4-4D56-BC52-6370543CF194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8909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972EB87-4250-480B-AB29-553D50535F5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113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E6E44-72E7-4F99-85BF-49E9770B602E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318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343117-9E5C-47D8-8690-6DBBC9FC2C72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2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523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B56EBF-6003-457D-8520-430E01E3E98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EA2D4DB-7BBF-4E92-A70B-87D72B587600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1C212A7-9B80-4E08-9F5A-39E83317F65F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08DAD27-EA7F-41C9-B16C-69831F34BAAC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182152-7971-4339-8D3F-1A4AF9047E0A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E758BF3-1DA3-4C63-B238-7B904DEA82BB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AA7BFF-135C-47A6-AA3E-237B01528FA3}" type="slidenum">
              <a:rPr lang="ru-RU" smtClean="0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47F15-D0C1-4FF2-8CE2-BA30D4E38CBF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8787A-C231-4181-ADC0-E73BBE1FDC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E43F58-037A-4976-8634-F2D49F40E7A4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819011-B8FD-40A9-91C9-FA4D81F72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792B3-EFB7-4CBE-B134-43D4DC6584DD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BC8C0C-6176-4485-A162-C197B9694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EB608C-FA9D-42F5-AA39-C872E44263EB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EAF97E9-5542-42EB-921B-C65C8E7E0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ACC5-4A79-4E99-8FC6-AEC95208B708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790FB-43BA-4292-9058-738BF3C0A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3BC3-2E80-42F7-994A-D0A785191BE5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03A1D-FE21-436C-9104-0D4369DC5A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536DCA-F247-445B-90CA-B3EC7FA2DED1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C19EE-18BE-4DB4-BD15-3653691F78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5E8BF9-FC35-4436-AEE4-E5C0EC6D3AB8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4DBF8AA-4AF1-43E8-8693-9E6941E2B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2D180A-8571-4931-89AA-DA2F78F432F4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F2B44-090C-4DE3-B7A9-439973B8C8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4599EB-456B-45E0-8805-76241D2BCBC1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B6A643-40E2-4799-AD4E-3AB8913A5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00DCDC-2254-45E3-90E6-398835AFAA19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51E54D-BBFC-4265-9717-ECCD07E7A2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9612866-6EA2-4688-89E9-F703161FAE63}" type="datetimeFigureOut">
              <a:rPr lang="ru-RU"/>
              <a:pPr>
                <a:defRPr/>
              </a:pPr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0DC832B-1CF4-4CCE-A1A9-72A1D8CEB2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1" r:id="rId4"/>
    <p:sldLayoutId id="2147483812" r:id="rId5"/>
    <p:sldLayoutId id="2147483819" r:id="rId6"/>
    <p:sldLayoutId id="2147483813" r:id="rId7"/>
    <p:sldLayoutId id="2147483820" r:id="rId8"/>
    <p:sldLayoutId id="2147483821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042988" y="2276475"/>
            <a:ext cx="7850187" cy="792163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Лекция 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«Переломы костей конечностей»</a:t>
            </a:r>
          </a:p>
        </p:txBody>
      </p:sp>
      <p:sp>
        <p:nvSpPr>
          <p:cNvPr id="14338" name="TextBox 3"/>
          <p:cNvSpPr txBox="1">
            <a:spLocks noChangeArrowheads="1"/>
          </p:cNvSpPr>
          <p:nvPr/>
        </p:nvSpPr>
        <p:spPr bwMode="auto">
          <a:xfrm rot="10800000" flipV="1">
            <a:off x="2881313" y="6262688"/>
            <a:ext cx="435451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>
                <a:latin typeface="Times New Roman" pitchFamily="18" charset="0"/>
                <a:cs typeface="Times New Roman" pitchFamily="18" charset="0"/>
              </a:rPr>
              <a:t>Автор: Клочковский А.Ю.</a:t>
            </a:r>
          </a:p>
        </p:txBody>
      </p:sp>
      <p:sp>
        <p:nvSpPr>
          <p:cNvPr id="14339" name="Rectangle 7"/>
          <p:cNvSpPr>
            <a:spLocks noChangeArrowheads="1"/>
          </p:cNvSpPr>
          <p:nvPr/>
        </p:nvSpPr>
        <p:spPr bwMode="auto">
          <a:xfrm>
            <a:off x="0" y="716975"/>
            <a:ext cx="1026953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1400" b="1" dirty="0">
                <a:latin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</a:rPr>
            </a:br>
            <a:endParaRPr lang="ru-RU" sz="1400" b="1" dirty="0">
              <a:latin typeface="Times New Roman" pitchFamily="18" charset="0"/>
            </a:endParaRPr>
          </a:p>
          <a:p>
            <a:pPr algn="ctr"/>
            <a:r>
              <a:rPr lang="ru-RU" sz="1400" b="1" dirty="0">
                <a:latin typeface="Times New Roman" pitchFamily="18" charset="0"/>
              </a:rPr>
              <a:t>     </a:t>
            </a:r>
            <a:r>
              <a:rPr lang="ru-RU" sz="1400" b="1" dirty="0" smtClean="0">
                <a:latin typeface="Times New Roman" pitchFamily="18" charset="0"/>
              </a:rPr>
              <a:t>ПМ.02 </a:t>
            </a:r>
            <a:r>
              <a:rPr lang="ru-RU" sz="1400" b="1" dirty="0">
                <a:latin typeface="Times New Roman" pitchFamily="18" charset="0"/>
              </a:rPr>
              <a:t>Участие в лечебно – диагностическом  и реабилитационном процессах</a:t>
            </a:r>
          </a:p>
          <a:p>
            <a:pPr algn="ctr"/>
            <a:r>
              <a:rPr lang="ru-RU" sz="1400" b="1" dirty="0" smtClean="0">
                <a:latin typeface="Times New Roman" pitchFamily="18" charset="0"/>
              </a:rPr>
              <a:t>МДК.02.01 Сестринский </a:t>
            </a:r>
            <a:r>
              <a:rPr lang="ru-RU" sz="1400" b="1" dirty="0">
                <a:latin typeface="Times New Roman" pitchFamily="18" charset="0"/>
              </a:rPr>
              <a:t>уход  при различных заболеваниях и </a:t>
            </a:r>
            <a:r>
              <a:rPr lang="ru-RU" sz="1400" b="1" dirty="0" smtClean="0">
                <a:latin typeface="Times New Roman" pitchFamily="18" charset="0"/>
              </a:rPr>
              <a:t>состояниях</a:t>
            </a:r>
            <a:r>
              <a:rPr lang="ru-RU" sz="1400" b="1" dirty="0">
                <a:latin typeface="Times New Roman" pitchFamily="18" charset="0"/>
              </a:rPr>
              <a:t/>
            </a:r>
            <a:br>
              <a:rPr lang="ru-RU" sz="1400" b="1" dirty="0">
                <a:latin typeface="Times New Roman" pitchFamily="18" charset="0"/>
              </a:rPr>
            </a:br>
            <a:r>
              <a:rPr lang="ru-RU" sz="1400" b="1" dirty="0">
                <a:latin typeface="Times New Roman" pitchFamily="18" charset="0"/>
              </a:rPr>
              <a:t>Специальность  </a:t>
            </a:r>
            <a:r>
              <a:rPr lang="ru-RU" sz="1400" b="1" dirty="0" smtClean="0">
                <a:latin typeface="Times New Roman" pitchFamily="18" charset="0"/>
              </a:rPr>
              <a:t>34.02.01 </a:t>
            </a:r>
            <a:r>
              <a:rPr lang="ru-RU" sz="1400" b="1" dirty="0">
                <a:latin typeface="Times New Roman" pitchFamily="18" charset="0"/>
              </a:rPr>
              <a:t>Сестринское  </a:t>
            </a:r>
            <a:r>
              <a:rPr lang="ru-RU" sz="1400" b="1" dirty="0" smtClean="0">
                <a:latin typeface="Times New Roman" pitchFamily="18" charset="0"/>
              </a:rPr>
              <a:t>дело</a:t>
            </a:r>
            <a:endParaRPr lang="ru-RU" sz="1400" b="1" dirty="0">
              <a:latin typeface="Times New Roman" pitchFamily="18" charset="0"/>
            </a:endParaRPr>
          </a:p>
        </p:txBody>
      </p:sp>
      <p:pic>
        <p:nvPicPr>
          <p:cNvPr id="14340" name="Объект 4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113" y="3213100"/>
            <a:ext cx="3694112" cy="302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11560" y="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Министерство здравоохранения Московской области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профессиональное образовательное учреждение</a:t>
            </a:r>
            <a:endParaRPr lang="en-US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Московской области </a:t>
            </a:r>
          </a:p>
          <a:p>
            <a:pPr algn="ctr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«Московский областной медицинский колледж № 1»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75" y="274638"/>
            <a:ext cx="8993188" cy="5032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u="sng" dirty="0"/>
              <a:t>Классификация травматических переломов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sz="quarter" idx="1"/>
          </p:nvPr>
        </p:nvSpPr>
        <p:spPr>
          <a:xfrm>
            <a:off x="244475" y="927100"/>
            <a:ext cx="8697913" cy="590708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u="sng" smtClean="0">
                <a:solidFill>
                  <a:srgbClr val="2B2F36"/>
                </a:solidFill>
              </a:rPr>
              <a:t>По виду перелома: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1.Поперечный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2.Продольный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3.Косой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4.Винтообразный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5.По типу зеленой ветки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6.Оскольчатый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7.Вколоченный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8.Компрессионный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9.Вдавленный                          1           2             3            4              5            6            7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10.Трещина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11.Отрывной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12.Эпифизеолиз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1600" smtClean="0">
                <a:solidFill>
                  <a:srgbClr val="2B2F36"/>
                </a:solidFill>
              </a:rPr>
              <a:t>13.Огнестрельный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1600" smtClean="0">
              <a:solidFill>
                <a:srgbClr val="2B2F36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solidFill>
                <a:srgbClr val="2B2F36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solidFill>
                <a:srgbClr val="2B2F36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solidFill>
                <a:srgbClr val="2B2F36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solidFill>
                <a:srgbClr val="2B2F36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ru-RU" smtClean="0">
              <a:solidFill>
                <a:srgbClr val="2B2F36"/>
              </a:solidFill>
            </a:endParaRPr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1657350" y="7783513"/>
            <a:ext cx="16027400" cy="75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7432675" y="5546725"/>
            <a:ext cx="97409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25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0" y="4291013"/>
            <a:ext cx="11779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6" name="TextBox 8"/>
          <p:cNvSpPr txBox="1">
            <a:spLocks noChangeArrowheads="1"/>
          </p:cNvSpPr>
          <p:nvPr/>
        </p:nvSpPr>
        <p:spPr bwMode="auto">
          <a:xfrm>
            <a:off x="127000" y="633412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entury Schoolbook" pitchFamily="18" charset="0"/>
              </a:rPr>
              <a:t>                                              </a:t>
            </a:r>
            <a:r>
              <a:rPr lang="ru-RU" sz="1600">
                <a:latin typeface="Century Schoolbook" pitchFamily="18" charset="0"/>
              </a:rPr>
              <a:t>   8                           9                                    11</a:t>
            </a:r>
          </a:p>
        </p:txBody>
      </p:sp>
      <p:sp>
        <p:nvSpPr>
          <p:cNvPr id="30727" name="TextBox 10"/>
          <p:cNvSpPr txBox="1">
            <a:spLocks noChangeArrowheads="1"/>
          </p:cNvSpPr>
          <p:nvPr/>
        </p:nvSpPr>
        <p:spPr bwMode="auto">
          <a:xfrm>
            <a:off x="4905375" y="5497513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28" name="Рисунок 1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6538" y="1441450"/>
            <a:ext cx="944562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9" name="TextBox 12"/>
          <p:cNvSpPr txBox="1">
            <a:spLocks noChangeArrowheads="1"/>
          </p:cNvSpPr>
          <p:nvPr/>
        </p:nvSpPr>
        <p:spPr bwMode="auto">
          <a:xfrm>
            <a:off x="295275" y="7540625"/>
            <a:ext cx="13787438" cy="68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30" name="Рисунок 13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500" y="1441450"/>
            <a:ext cx="508635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1" name="TextBox 14"/>
          <p:cNvSpPr txBox="1">
            <a:spLocks noChangeArrowheads="1"/>
          </p:cNvSpPr>
          <p:nvPr/>
        </p:nvSpPr>
        <p:spPr bwMode="auto">
          <a:xfrm>
            <a:off x="1493838" y="87313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32" name="Рисунок 15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5738" y="4291013"/>
            <a:ext cx="177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3" name="TextBox 7"/>
          <p:cNvSpPr txBox="1">
            <a:spLocks noChangeArrowheads="1"/>
          </p:cNvSpPr>
          <p:nvPr/>
        </p:nvSpPr>
        <p:spPr bwMode="auto">
          <a:xfrm>
            <a:off x="5545138" y="7270750"/>
            <a:ext cx="9034462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0734" name="Рисунок 9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61038" y="4294188"/>
            <a:ext cx="2709862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334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Классификация переломов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70013"/>
            <a:ext cx="7467600" cy="5103812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>
                <a:solidFill>
                  <a:srgbClr val="2B2F36"/>
                </a:solidFill>
              </a:rPr>
              <a:t>Без смещения костных отломков</a:t>
            </a:r>
            <a:endParaRPr lang="ru-RU" sz="2000" b="1">
              <a:solidFill>
                <a:srgbClr val="2B2F36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>
                <a:solidFill>
                  <a:srgbClr val="2B2F36"/>
                </a:solidFill>
              </a:rPr>
              <a:t>Со смещением костных отломков: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>
                <a:solidFill>
                  <a:srgbClr val="2B2F36"/>
                </a:solidFill>
              </a:rPr>
              <a:t>       а. По длине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>
                <a:solidFill>
                  <a:srgbClr val="2B2F36"/>
                </a:solidFill>
              </a:rPr>
              <a:t>       б. По ширине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>
                <a:solidFill>
                  <a:srgbClr val="2B2F36"/>
                </a:solidFill>
              </a:rPr>
              <a:t>       в. Под углом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800" dirty="0">
                <a:solidFill>
                  <a:srgbClr val="2B2F36"/>
                </a:solidFill>
              </a:rPr>
              <a:t>       г. По периферии</a:t>
            </a:r>
          </a:p>
        </p:txBody>
      </p:sp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2493963" y="7253288"/>
            <a:ext cx="187594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2772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2519363"/>
            <a:ext cx="5713413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92088"/>
            <a:ext cx="7467600" cy="3714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dirty="0"/>
              <a:t>Классификация переломов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19200" y="708025"/>
            <a:ext cx="6910388" cy="57753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b="1" u="sng" dirty="0">
                <a:solidFill>
                  <a:srgbClr val="2B2F36"/>
                </a:solidFill>
              </a:rPr>
              <a:t>По целостности кожных покровов: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u="sng" dirty="0">
              <a:solidFill>
                <a:srgbClr val="2B2F36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u="sng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>
                <a:solidFill>
                  <a:srgbClr val="2B2F36"/>
                </a:solidFill>
              </a:rPr>
              <a:t>Закрытые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>
                <a:solidFill>
                  <a:srgbClr val="2B2F36"/>
                </a:solidFill>
              </a:rPr>
              <a:t>Открытые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/>
          </a:p>
        </p:txBody>
      </p:sp>
      <p:pic>
        <p:nvPicPr>
          <p:cNvPr id="34819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0550" y="3933825"/>
            <a:ext cx="372745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Box 4"/>
          <p:cNvSpPr txBox="1">
            <a:spLocks noChangeArrowheads="1"/>
          </p:cNvSpPr>
          <p:nvPr/>
        </p:nvSpPr>
        <p:spPr bwMode="auto">
          <a:xfrm>
            <a:off x="2773363" y="66294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4821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64125" y="3976688"/>
            <a:ext cx="3481388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TextBox 6"/>
          <p:cNvSpPr txBox="1">
            <a:spLocks noChangeArrowheads="1"/>
          </p:cNvSpPr>
          <p:nvPr/>
        </p:nvSpPr>
        <p:spPr bwMode="auto">
          <a:xfrm>
            <a:off x="442913" y="603885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4823" name="Рисунок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64125" y="1238250"/>
            <a:ext cx="2884488" cy="262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7467600" cy="5524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dirty="0"/>
              <a:t>Классификация переломов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8588" y="1042988"/>
            <a:ext cx="7796212" cy="5430837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>
                <a:solidFill>
                  <a:srgbClr val="2B2F36"/>
                </a:solidFill>
              </a:rPr>
              <a:t>Неосложненные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b="1" dirty="0">
                <a:solidFill>
                  <a:srgbClr val="2B2F36"/>
                </a:solidFill>
              </a:rPr>
              <a:t>Осложненные: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>
                <a:solidFill>
                  <a:srgbClr val="2B2F36"/>
                </a:solidFill>
              </a:rPr>
              <a:t>   - травматическим шоком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>
                <a:solidFill>
                  <a:srgbClr val="2B2F36"/>
                </a:solidFill>
              </a:rPr>
              <a:t>   - артериальным кровотечением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>
                <a:solidFill>
                  <a:srgbClr val="2B2F36"/>
                </a:solidFill>
              </a:rPr>
              <a:t>   - повреждением внутренних органов,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>
                <a:solidFill>
                  <a:srgbClr val="2B2F36"/>
                </a:solidFill>
              </a:rPr>
              <a:t>     сосудисто-нервного пучка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1400" b="1" dirty="0">
                <a:solidFill>
                  <a:srgbClr val="2B2F36"/>
                </a:solidFill>
              </a:rPr>
              <a:t>   - жировой эмболией и др.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b="1" dirty="0">
              <a:solidFill>
                <a:srgbClr val="2B2F36"/>
              </a:solidFill>
            </a:endParaRPr>
          </a:p>
        </p:txBody>
      </p:sp>
      <p:pic>
        <p:nvPicPr>
          <p:cNvPr id="36867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838" y="3536950"/>
            <a:ext cx="3929062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8" name="TextBox 4"/>
          <p:cNvSpPr txBox="1">
            <a:spLocks noChangeArrowheads="1"/>
          </p:cNvSpPr>
          <p:nvPr/>
        </p:nvSpPr>
        <p:spPr bwMode="auto">
          <a:xfrm>
            <a:off x="4659313" y="4643438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6869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70350" y="823913"/>
            <a:ext cx="4818063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TextBox 6"/>
          <p:cNvSpPr txBox="1">
            <a:spLocks noChangeArrowheads="1"/>
          </p:cNvSpPr>
          <p:nvPr/>
        </p:nvSpPr>
        <p:spPr bwMode="auto">
          <a:xfrm>
            <a:off x="5299075" y="7351713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6871" name="Рисунок 7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59288" y="3536950"/>
            <a:ext cx="4437062" cy="292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39125" cy="5683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Клиническая картина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42988"/>
            <a:ext cx="8239125" cy="5430837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>
                <a:solidFill>
                  <a:srgbClr val="2B2F36"/>
                </a:solidFill>
              </a:rPr>
              <a:t>Абсолютные признаки перелома: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u="sng" dirty="0">
              <a:solidFill>
                <a:srgbClr val="2B2F36"/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Резкая локальная болезненность в месте перелома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Болезненная осевая нагрузка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Деформация оси конечности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Патологическая подвижность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Костная крепитация</a:t>
            </a:r>
            <a:endParaRPr lang="ru-RU">
              <a:solidFill>
                <a:srgbClr val="2B2F36"/>
              </a:solidFill>
            </a:endParaRPr>
          </a:p>
        </p:txBody>
      </p:sp>
      <p:sp>
        <p:nvSpPr>
          <p:cNvPr id="38915" name="TextBox 3"/>
          <p:cNvSpPr txBox="1">
            <a:spLocks noChangeArrowheads="1"/>
          </p:cNvSpPr>
          <p:nvPr/>
        </p:nvSpPr>
        <p:spPr bwMode="auto">
          <a:xfrm>
            <a:off x="3817938" y="7448550"/>
            <a:ext cx="12695237" cy="45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38916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5213" y="3744913"/>
            <a:ext cx="3810000" cy="285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7467600" cy="5349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Клиническая картина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47713"/>
            <a:ext cx="7467600" cy="572611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>
                <a:solidFill>
                  <a:srgbClr val="2B2F36"/>
                </a:solidFill>
              </a:rPr>
              <a:t>Дополнительные признаки перелома: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Припухлость в месте перелома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Отек окружающих тканей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Укорочение (удлинение) конечности</a:t>
            </a:r>
          </a:p>
          <a:p>
            <a:pPr marL="274320" indent="-274320" algn="just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>
                <a:solidFill>
                  <a:srgbClr val="2B2F36"/>
                </a:solidFill>
              </a:rPr>
              <a:t>Нарушение функции: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rgbClr val="2B2F36"/>
                </a:solidFill>
              </a:rPr>
              <a:t>  - Активные движения невозможны или резко ограничены и резко болезненны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solidFill>
                  <a:srgbClr val="2B2F36"/>
                </a:solidFill>
              </a:rPr>
              <a:t>  - Пассивные движения ограничены и резко болезненны</a:t>
            </a:r>
          </a:p>
        </p:txBody>
      </p:sp>
      <p:sp>
        <p:nvSpPr>
          <p:cNvPr id="40963" name="TextBox 3"/>
          <p:cNvSpPr txBox="1">
            <a:spLocks noChangeArrowheads="1"/>
          </p:cNvSpPr>
          <p:nvPr/>
        </p:nvSpPr>
        <p:spPr bwMode="auto">
          <a:xfrm>
            <a:off x="4692650" y="7597775"/>
            <a:ext cx="11437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40964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5675" y="4318000"/>
            <a:ext cx="3984625" cy="247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78750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 наиболее распространённым переломам относятся:</a:t>
            </a:r>
          </a:p>
        </p:txBody>
      </p:sp>
      <p:sp>
        <p:nvSpPr>
          <p:cNvPr id="43010" name="Объект 2"/>
          <p:cNvSpPr>
            <a:spLocks noGrp="1"/>
          </p:cNvSpPr>
          <p:nvPr>
            <p:ph sz="quarter" idx="1"/>
          </p:nvPr>
        </p:nvSpPr>
        <p:spPr>
          <a:xfrm>
            <a:off x="523875" y="1790700"/>
            <a:ext cx="8058150" cy="499268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2B2F36"/>
                </a:solidFill>
              </a:rPr>
              <a:t>Перелом лучевой кости.</a:t>
            </a:r>
          </a:p>
          <a:p>
            <a:pPr eaLnBrk="1" hangingPunct="1"/>
            <a:r>
              <a:rPr lang="ru-RU" smtClean="0">
                <a:solidFill>
                  <a:srgbClr val="2B2F36"/>
                </a:solidFill>
              </a:rPr>
              <a:t>Перелом хирургической шейки плеча.</a:t>
            </a:r>
          </a:p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Оскольчатый перелом голени в средней трети —  широко распространённый вид травмы, возникающий, как правило, при автодорожных травмах.</a:t>
            </a:r>
          </a:p>
          <a:p>
            <a:pPr eaLnBrk="1" hangingPunct="1"/>
            <a:r>
              <a:rPr lang="ru-RU" smtClean="0">
                <a:solidFill>
                  <a:srgbClr val="2B2F36"/>
                </a:solidFill>
              </a:rPr>
              <a:t>Перелом медиальной и латеральной лодыжек.</a:t>
            </a:r>
          </a:p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Перелом шейки бедра. Трудноизлечимый, но довольно распространённый перелом, особенно у пожилых людей.</a:t>
            </a:r>
          </a:p>
          <a:p>
            <a:pPr eaLnBrk="1" hangingPunct="1"/>
            <a:r>
              <a:rPr lang="ru-RU" smtClean="0">
                <a:solidFill>
                  <a:srgbClr val="2B2F36"/>
                </a:solidFill>
              </a:rPr>
              <a:t>Различные переломы костей черепа.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75" y="176213"/>
            <a:ext cx="8878888" cy="55245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dirty="0"/>
              <a:t>Дополнительные методы исследования</a:t>
            </a:r>
          </a:p>
        </p:txBody>
      </p:sp>
      <p:sp>
        <p:nvSpPr>
          <p:cNvPr id="45058" name="Объект 2"/>
          <p:cNvSpPr>
            <a:spLocks noGrp="1"/>
          </p:cNvSpPr>
          <p:nvPr>
            <p:ph sz="quarter" idx="1"/>
          </p:nvPr>
        </p:nvSpPr>
        <p:spPr>
          <a:xfrm>
            <a:off x="227013" y="763588"/>
            <a:ext cx="8386762" cy="5710237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B2F36"/>
                </a:solidFill>
              </a:rPr>
              <a:t>  </a:t>
            </a:r>
            <a:r>
              <a:rPr lang="ru-RU" sz="1800" smtClean="0">
                <a:solidFill>
                  <a:srgbClr val="2B2F36"/>
                </a:solidFill>
              </a:rPr>
              <a:t>Диагноз "перелом" ставится на основании рентгенологического исследования в 2-х проекциях с обязательной центрацией луча в месте предполагаемого перелома!</a:t>
            </a:r>
          </a:p>
        </p:txBody>
      </p:sp>
      <p:sp>
        <p:nvSpPr>
          <p:cNvPr id="45059" name="TextBox 3"/>
          <p:cNvSpPr txBox="1">
            <a:spLocks noChangeArrowheads="1"/>
          </p:cNvSpPr>
          <p:nvPr/>
        </p:nvSpPr>
        <p:spPr bwMode="auto">
          <a:xfrm>
            <a:off x="147638" y="58420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45060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063" y="1860550"/>
            <a:ext cx="3140075" cy="359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1" name="TextBox 5"/>
          <p:cNvSpPr txBox="1">
            <a:spLocks noChangeArrowheads="1"/>
          </p:cNvSpPr>
          <p:nvPr/>
        </p:nvSpPr>
        <p:spPr bwMode="auto">
          <a:xfrm>
            <a:off x="3724275" y="58420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45062" name="Рисунок 6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4650" y="1990725"/>
            <a:ext cx="3127375" cy="2151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3" name="TextBox 7"/>
          <p:cNvSpPr txBox="1">
            <a:spLocks noChangeArrowheads="1"/>
          </p:cNvSpPr>
          <p:nvPr/>
        </p:nvSpPr>
        <p:spPr bwMode="auto">
          <a:xfrm>
            <a:off x="6234113" y="78105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45064" name="Рисунок 8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08238" y="4352925"/>
            <a:ext cx="3022600" cy="230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446213" y="357188"/>
            <a:ext cx="5122862" cy="857250"/>
          </a:xfrm>
        </p:spPr>
        <p:txBody>
          <a:bodyPr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cap="none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ПМП при переломах</a:t>
            </a:r>
          </a:p>
        </p:txBody>
      </p:sp>
      <p:sp>
        <p:nvSpPr>
          <p:cNvPr id="47106" name="Rectangle 1"/>
          <p:cNvSpPr>
            <a:spLocks noChangeArrowheads="1"/>
          </p:cNvSpPr>
          <p:nvPr/>
        </p:nvSpPr>
        <p:spPr bwMode="auto">
          <a:xfrm>
            <a:off x="1000125" y="1428423"/>
            <a:ext cx="8143875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457200" indent="-457200">
              <a:buFontTx/>
              <a:buAutoNum type="arabicParenR"/>
            </a:pPr>
            <a:r>
              <a:rPr lang="ru-RU" sz="2000" dirty="0" smtClean="0">
                <a:latin typeface="Corbel" pitchFamily="34" charset="0"/>
                <a:cs typeface="Times New Roman" pitchFamily="18" charset="0"/>
              </a:rPr>
              <a:t>остановка кровотечения при открытых переломах; </a:t>
            </a:r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>
              <a:buFontTx/>
              <a:buAutoNum type="arabicParenR"/>
            </a:pPr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/>
            <a:r>
              <a:rPr lang="ru-RU" sz="2000" dirty="0" smtClean="0">
                <a:latin typeface="Corbel" pitchFamily="34" charset="0"/>
                <a:cs typeface="Times New Roman" pitchFamily="18" charset="0"/>
              </a:rPr>
              <a:t>2)      обезболивание, путем введения анальгетиков ; </a:t>
            </a:r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/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/>
            <a:r>
              <a:rPr lang="ru-RU" sz="2000" dirty="0">
                <a:latin typeface="Corbel" pitchFamily="34" charset="0"/>
                <a:cs typeface="Times New Roman" pitchFamily="18" charset="0"/>
              </a:rPr>
              <a:t>3) транспортная иммобилизация при помощи </a:t>
            </a:r>
            <a:r>
              <a:rPr lang="ru-RU" sz="2000" dirty="0" smtClean="0">
                <a:latin typeface="Corbel" pitchFamily="34" charset="0"/>
                <a:cs typeface="Times New Roman" pitchFamily="18" charset="0"/>
              </a:rPr>
              <a:t>стандартных шин </a:t>
            </a:r>
            <a:r>
              <a:rPr lang="ru-RU" sz="2000" dirty="0">
                <a:latin typeface="Corbel" pitchFamily="34" charset="0"/>
                <a:cs typeface="Times New Roman" pitchFamily="18" charset="0"/>
              </a:rPr>
              <a:t>или жестких подручных средств; </a:t>
            </a:r>
          </a:p>
          <a:p>
            <a:pPr marL="457200" indent="-457200"/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/>
            <a:r>
              <a:rPr lang="ru-RU" sz="2000" dirty="0">
                <a:latin typeface="Corbel" pitchFamily="34" charset="0"/>
                <a:cs typeface="Times New Roman" pitchFamily="18" charset="0"/>
              </a:rPr>
              <a:t>4) транспортировка в </a:t>
            </a:r>
            <a:r>
              <a:rPr lang="ru-RU" sz="2000" dirty="0" smtClean="0">
                <a:latin typeface="Corbel" pitchFamily="34" charset="0"/>
                <a:cs typeface="Times New Roman" pitchFamily="18" charset="0"/>
              </a:rPr>
              <a:t>ЛПУ</a:t>
            </a:r>
            <a:r>
              <a:rPr lang="ru-RU" sz="2000" dirty="0">
                <a:latin typeface="Corbel" pitchFamily="34" charset="0"/>
                <a:cs typeface="Times New Roman" pitchFamily="18" charset="0"/>
              </a:rPr>
              <a:t>: </a:t>
            </a:r>
          </a:p>
          <a:p>
            <a:pPr marL="457200" indent="-457200"/>
            <a:r>
              <a:rPr lang="ru-RU" sz="2000" dirty="0">
                <a:latin typeface="Corbel" pitchFamily="34" charset="0"/>
                <a:cs typeface="Times New Roman" pitchFamily="18" charset="0"/>
              </a:rPr>
              <a:t>Верхняя конечность - в положении сидя, нижняя - в положении лёжа. </a:t>
            </a:r>
            <a:endParaRPr lang="ru-RU" sz="2000" dirty="0">
              <a:latin typeface="Corbel" pitchFamily="34" charset="0"/>
            </a:endParaRPr>
          </a:p>
          <a:p>
            <a:pPr marL="457200" indent="-457200" eaLnBrk="0" hangingPunct="0"/>
            <a:endParaRPr lang="ru-RU" sz="2000" dirty="0">
              <a:latin typeface="Corbel" pitchFamily="34" charset="0"/>
              <a:cs typeface="Times New Roman" pitchFamily="18" charset="0"/>
            </a:endParaRPr>
          </a:p>
          <a:p>
            <a:pPr marL="457200" indent="-457200" eaLnBrk="0" hangingPunct="0"/>
            <a:r>
              <a:rPr lang="ru-RU" sz="2000" dirty="0">
                <a:latin typeface="Corbel" pitchFamily="34" charset="0"/>
                <a:cs typeface="Times New Roman" pitchFamily="18" charset="0"/>
              </a:rPr>
              <a:t>Цели лечения : восстановление </a:t>
            </a:r>
          </a:p>
          <a:p>
            <a:pPr marL="457200" indent="-457200" eaLnBrk="0" hangingPunct="0"/>
            <a:r>
              <a:rPr lang="ru-RU" sz="2000" dirty="0">
                <a:latin typeface="Corbel" pitchFamily="34" charset="0"/>
                <a:cs typeface="Times New Roman" pitchFamily="18" charset="0"/>
              </a:rPr>
              <a:t>- анатомической формы, </a:t>
            </a:r>
          </a:p>
          <a:p>
            <a:pPr marL="457200" indent="-457200" eaLnBrk="0" hangingPunct="0"/>
            <a:r>
              <a:rPr lang="ru-RU" sz="2000" dirty="0">
                <a:latin typeface="Corbel" pitchFamily="34" charset="0"/>
                <a:cs typeface="Times New Roman" pitchFamily="18" charset="0"/>
              </a:rPr>
              <a:t>- функции кости, </a:t>
            </a:r>
          </a:p>
          <a:p>
            <a:pPr marL="457200" indent="-457200" eaLnBrk="0" hangingPunct="0"/>
            <a:r>
              <a:rPr lang="ru-RU" sz="2000" dirty="0">
                <a:latin typeface="Corbel" pitchFamily="34" charset="0"/>
                <a:cs typeface="Times New Roman" pitchFamily="18" charset="0"/>
              </a:rPr>
              <a:t>- работоспособности. </a:t>
            </a:r>
            <a:endParaRPr lang="ru-RU" sz="2000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8350" y="227013"/>
            <a:ext cx="7156450" cy="5508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Транспортная иммобилизация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768350" y="876300"/>
            <a:ext cx="7467600" cy="5875338"/>
          </a:xfrm>
        </p:spPr>
        <p:txBody>
          <a:bodyPr>
            <a:normAutofit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Это создание неподвижности и покоя конечности или всего тела на период транспортировки пострадавшего с места травмы до ЛУ.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При переломах иммобилизация осуществляется только с помощью стандартных шин: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1. лестничные шины Крамера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2. пластиковые шины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3. пневматические шины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4. шины </a:t>
            </a:r>
            <a:r>
              <a:rPr lang="ru-RU" dirty="0" err="1"/>
              <a:t>Дитерихса</a:t>
            </a:r>
            <a:r>
              <a:rPr lang="ru-RU" dirty="0"/>
              <a:t> при переломе бедра</a:t>
            </a:r>
          </a:p>
        </p:txBody>
      </p:sp>
      <p:pic>
        <p:nvPicPr>
          <p:cNvPr id="48131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5325" y="2127250"/>
            <a:ext cx="3103563" cy="1747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2" name="Рисунок 4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75275" y="2055813"/>
            <a:ext cx="2743200" cy="182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696913" y="287338"/>
            <a:ext cx="6989762" cy="5048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2000" b="1" cap="none" smtClean="0">
                <a:latin typeface="Times New Roman" pitchFamily="18" charset="0"/>
                <a:cs typeface="Times New Roman" pitchFamily="18" charset="0"/>
              </a:rPr>
              <a:t>ПЛАН ЛЕКЦИИ</a:t>
            </a:r>
          </a:p>
        </p:txBody>
      </p:sp>
      <p:sp>
        <p:nvSpPr>
          <p:cNvPr id="1536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11188" y="1052513"/>
            <a:ext cx="7993062" cy="2520950"/>
          </a:xfrm>
        </p:spPr>
        <p:txBody>
          <a:bodyPr/>
          <a:lstStyle/>
          <a:p>
            <a:pPr marL="342900" lvl="0" indent="-342900">
              <a:buFont typeface="+mj-lt"/>
              <a:buAutoNum type="arabicPeriod"/>
            </a:pPr>
            <a:r>
              <a:rPr lang="ru-RU" sz="1400" dirty="0" smtClean="0"/>
              <a:t>Переломы</a:t>
            </a:r>
            <a:r>
              <a:rPr lang="ru-RU" sz="1400" dirty="0"/>
              <a:t>, классификация переломов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Клиническая картина при переломе костей конечностей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Диагностика переломов костей конечностей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Доврачебная помощь при переломах костей конечностей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Лечение переломов костей конечностей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Уход за пациентом при лечении переломов костей конечностей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Реабилитация пациентов с переломами конечностей</a:t>
            </a:r>
          </a:p>
          <a:p>
            <a:pPr marL="609600" indent="-609600" eaLnBrk="1" hangingPunct="1">
              <a:buFont typeface="Wingdings" pitchFamily="2" charset="2"/>
              <a:buNone/>
            </a:pPr>
            <a:endParaRPr lang="ru-RU" sz="14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1300"/>
            <a:ext cx="7467600" cy="7508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Основные правила </a:t>
            </a:r>
            <a:r>
              <a:rPr lang="ru-RU" b="1" u="sng" dirty="0">
                <a:solidFill>
                  <a:schemeClr val="tx1"/>
                </a:solidFill>
              </a:rPr>
              <a:t/>
            </a:r>
            <a:br>
              <a:rPr lang="ru-RU" b="1" u="sng" dirty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rgbClr val="575F6D"/>
                </a:solidFill>
              </a:rPr>
              <a:t>транспортной иммобилизации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50178" name="Объект 2"/>
          <p:cNvSpPr>
            <a:spLocks noGrp="1"/>
          </p:cNvSpPr>
          <p:nvPr>
            <p:ph sz="quarter" idx="1"/>
          </p:nvPr>
        </p:nvSpPr>
        <p:spPr>
          <a:xfrm>
            <a:off x="457200" y="927100"/>
            <a:ext cx="8074025" cy="55467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/>
              <a:t>1. шину накладывают непосредственно на одежду, при наложении шины на обнаженное тело необходимо подложить мягкую прокладку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/>
              <a:t>2. при наложении шин иммобилизацию необходимо начинать с сустава конечности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/>
              <a:t>3. при иммобилизации необходимо фиксировать не менее 2-х смежных суставов, а при переломе плеча и бедра 3 смежных сустава.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/>
              <a:t>4. При иммобилизации нижней конечности фиксируются 3 поверхности: задняя и 2 боковые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ru-RU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50179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600" y="4941888"/>
            <a:ext cx="3013075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80" name="TextBox 6"/>
          <p:cNvSpPr txBox="1">
            <a:spLocks noChangeArrowheads="1"/>
          </p:cNvSpPr>
          <p:nvPr/>
        </p:nvSpPr>
        <p:spPr bwMode="auto">
          <a:xfrm>
            <a:off x="4741863" y="7450138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50181" name="Рисунок 7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1463" y="4924425"/>
            <a:ext cx="2173287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Основные правила 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rgbClr val="575F6D"/>
                </a:solidFill>
              </a:rPr>
              <a:t>транспортной иммобилизации</a:t>
            </a:r>
            <a:r>
              <a:rPr lang="ru-RU" dirty="0">
                <a:solidFill>
                  <a:schemeClr val="tx1"/>
                </a:solidFill>
              </a:rPr>
              <a:t> </a:t>
            </a:r>
            <a:br>
              <a:rPr lang="ru-RU" dirty="0">
                <a:solidFill>
                  <a:schemeClr val="tx1"/>
                </a:solidFill>
              </a:rPr>
            </a:br>
            <a:endParaRPr lang="ru-RU"/>
          </a:p>
        </p:txBody>
      </p:sp>
      <p:sp>
        <p:nvSpPr>
          <p:cNvPr id="52226" name="Объект 2"/>
          <p:cNvSpPr>
            <a:spLocks noGrp="1"/>
          </p:cNvSpPr>
          <p:nvPr>
            <p:ph sz="quarter" idx="1"/>
          </p:nvPr>
        </p:nvSpPr>
        <p:spPr>
          <a:xfrm>
            <a:off x="457200" y="1009650"/>
            <a:ext cx="8205788" cy="5710238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5. иммобилизацию выполняют в среднефизиологическом положении конечности: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u="sng" smtClean="0"/>
              <a:t>для верхней конечности:</a:t>
            </a:r>
            <a:r>
              <a:rPr lang="ru-RU" smtClean="0"/>
              <a:t>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сгибание и отведение в плечевом суставе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сгибание в локтевом суставе под углом 90*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разгибание в лучезапястном суставе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сгибание пальцев кисти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кисть повернута ладонной поверхностью внутрь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 Конечность в шине подвешивается на косыночную повязку.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u="sng" smtClean="0"/>
              <a:t>для нижней конечности: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сгибание в коленном суставе под углом 5-10*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- сгибание в голеностопном суставе под углом 90*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7467600" cy="81438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Основные правила </a:t>
            </a:r>
            <a:r>
              <a:rPr lang="ru-RU" b="1" u="sng" dirty="0">
                <a:solidFill>
                  <a:schemeClr val="tx1"/>
                </a:solidFill>
              </a:rPr>
              <a:t/>
            </a:r>
            <a:br>
              <a:rPr lang="ru-RU" b="1" u="sng" dirty="0">
                <a:solidFill>
                  <a:schemeClr val="tx1"/>
                </a:solidFill>
              </a:rPr>
            </a:br>
            <a:r>
              <a:rPr lang="ru-RU" b="1" u="sng" dirty="0">
                <a:solidFill>
                  <a:srgbClr val="575F6D"/>
                </a:solidFill>
              </a:rPr>
              <a:t>транспортной иммобилизации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60438"/>
            <a:ext cx="8205788" cy="5529262"/>
          </a:xfrm>
        </p:spPr>
        <p:txBody>
          <a:bodyPr>
            <a:normAutofit fontScale="850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>
                <a:latin typeface="Times New Roman" charset="0"/>
              </a:rPr>
              <a:t>6. </a:t>
            </a:r>
            <a:r>
              <a:rPr lang="ru-RU" dirty="0"/>
              <a:t>При открытых повреждениях и при большом смещении костных отломков менять положение пострадавшего нельзя, конечность фиксируется в том положении, в котором она находится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7. При перекладывании пострадавшего с наложенной шиной помощник должен поддерживать поврежденную конечность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>
              <a:latin typeface="Times New Roman" charset="0"/>
            </a:endParaRP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8. При транспортировке нельзя менять положение пострадавшего, чтобы не произошел вторично-открытый перелом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54275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8738" y="2924175"/>
            <a:ext cx="3201987" cy="240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1663" cy="51911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Транспортировка пострадавших в ЛУ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56322" name="Объект 2"/>
          <p:cNvSpPr>
            <a:spLocks noGrp="1"/>
          </p:cNvSpPr>
          <p:nvPr>
            <p:ph sz="quarter" idx="1"/>
          </p:nvPr>
        </p:nvSpPr>
        <p:spPr>
          <a:xfrm>
            <a:off x="260350" y="911225"/>
            <a:ext cx="8369300" cy="5562600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- осуществляется только в сопровождении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   медицинского персонала!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ru-RU" smtClean="0">
              <a:latin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-  зависит от локализации и </a:t>
            </a: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характера повреждения</a:t>
            </a:r>
          </a:p>
          <a:p>
            <a:pPr marL="0" indent="0" algn="just" eaLnBrk="1" hangingPunct="1">
              <a:buFont typeface="Wingdings" pitchFamily="2" charset="2"/>
              <a:buNone/>
            </a:pPr>
            <a:endParaRPr lang="ru-RU" smtClean="0">
              <a:latin typeface="Times New Roman" pitchFamily="18" charset="0"/>
            </a:endParaRPr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latin typeface="Times New Roman" pitchFamily="18" charset="0"/>
              </a:rPr>
              <a:t> </a:t>
            </a:r>
          </a:p>
        </p:txBody>
      </p:sp>
      <p:pic>
        <p:nvPicPr>
          <p:cNvPr id="56323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2838" y="1590675"/>
            <a:ext cx="3702050" cy="246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4" name="TextBox 5"/>
          <p:cNvSpPr txBox="1">
            <a:spLocks noChangeArrowheads="1"/>
          </p:cNvSpPr>
          <p:nvPr/>
        </p:nvSpPr>
        <p:spPr bwMode="auto">
          <a:xfrm>
            <a:off x="4741863" y="73183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56325" name="Рисунок 6" descr="Картинки по запросу транспортировка на скорой помощи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1038" y="3784600"/>
            <a:ext cx="4238625" cy="260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65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Эвакуация пострадавших 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1475" y="1057275"/>
            <a:ext cx="8310563" cy="557847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в травматологический стационар: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повреждением костей таза и позвоночника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повреждением костей черепа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открытыми переломами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переломами длинных трубчатых костей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переломами, осложненными ТШ, артериальным кровотечением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множественными переломами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в </a:t>
            </a:r>
            <a:r>
              <a:rPr lang="ru-RU" u="sng" dirty="0" err="1"/>
              <a:t>травмункт</a:t>
            </a:r>
            <a:r>
              <a:rPr lang="ru-RU" u="sng" dirty="0"/>
              <a:t>:</a:t>
            </a:r>
            <a:r>
              <a:rPr lang="ru-RU" dirty="0"/>
              <a:t>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 переломами в дистальных отделах конечностей </a:t>
            </a:r>
          </a:p>
          <a:p>
            <a:pPr marL="274320" indent="-274320" eaLnBrk="1" fontAlgn="auto" hangingPunct="1">
              <a:spcAft>
                <a:spcPts val="0"/>
              </a:spcAft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826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II.  Лечение переломов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66562" name="Объект 2"/>
          <p:cNvSpPr>
            <a:spLocks noGrp="1"/>
          </p:cNvSpPr>
          <p:nvPr>
            <p:ph sz="quarter" idx="1"/>
          </p:nvPr>
        </p:nvSpPr>
        <p:spPr>
          <a:xfrm>
            <a:off x="374650" y="1535113"/>
            <a:ext cx="8370888" cy="49387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ru-RU" u="sng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u="sng" smtClean="0"/>
              <a:t>Направлено на: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u="sng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1) восстановление анатомической целостности кости 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2) восстановление функции кости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3) восстановление трудоспособности пациента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Лечение переломов: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68610" name="Объект 2"/>
          <p:cNvSpPr>
            <a:spLocks noGrp="1"/>
          </p:cNvSpPr>
          <p:nvPr>
            <p:ph sz="quarter" idx="1"/>
          </p:nvPr>
        </p:nvSpPr>
        <p:spPr>
          <a:xfrm>
            <a:off x="1019175" y="2590800"/>
            <a:ext cx="7467600" cy="4086225"/>
          </a:xfrm>
        </p:spPr>
        <p:txBody>
          <a:bodyPr/>
          <a:lstStyle/>
          <a:p>
            <a:pPr eaLnBrk="1" hangingPunct="1"/>
            <a:r>
              <a:rPr lang="ru-RU" smtClean="0"/>
              <a:t>Консервативное лечение</a:t>
            </a:r>
          </a:p>
          <a:p>
            <a:pPr eaLnBrk="1" hangingPunct="1"/>
            <a:r>
              <a:rPr lang="ru-RU" smtClean="0"/>
              <a:t>Оперативное лечение</a:t>
            </a:r>
          </a:p>
          <a:p>
            <a:pPr eaLnBrk="1" hangingPunct="1"/>
            <a:r>
              <a:rPr lang="ru-RU" smtClean="0"/>
              <a:t>Реабилитация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85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Консервативное лечение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70658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/>
            <a:r>
              <a:rPr lang="ru-RU" smtClean="0"/>
              <a:t>Метод фиксации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r>
              <a:rPr lang="ru-RU" smtClean="0"/>
              <a:t>Метод вытяжения</a:t>
            </a:r>
          </a:p>
          <a:p>
            <a:pPr eaLnBrk="1" hangingPunct="1"/>
            <a:endParaRPr lang="ru-RU" smtClean="0"/>
          </a:p>
        </p:txBody>
      </p:sp>
      <p:sp>
        <p:nvSpPr>
          <p:cNvPr id="70659" name="TextBox 3"/>
          <p:cNvSpPr txBox="1">
            <a:spLocks noChangeArrowheads="1"/>
          </p:cNvSpPr>
          <p:nvPr/>
        </p:nvSpPr>
        <p:spPr bwMode="auto">
          <a:xfrm>
            <a:off x="311150" y="6678613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70660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52975" y="3790950"/>
            <a:ext cx="3136900" cy="306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1" name="Рисунок 5" descr="Картинки по запросу повязка при переломе голени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485900"/>
            <a:ext cx="2743200" cy="205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2" name="Рисунок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6275" y="4179888"/>
            <a:ext cx="3392488" cy="266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9693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Метод фиксации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304925"/>
            <a:ext cx="7467600" cy="5168900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u="sng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Применяется: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u="sng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При переломе без смещения костных отломков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После одномоментной ручной репозиции костных отломков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После операции "остеосинтез"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Костные отломки фиксируются при помощи гипсовых повязок.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93063" cy="8810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Гипсовые повязки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97050"/>
            <a:ext cx="8189913" cy="467677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/>
              <a:t>Бесподкладочные</a:t>
            </a:r>
            <a:r>
              <a:rPr lang="ru-RU" dirty="0"/>
              <a:t> гипсовые повязки - накладываются на обнаженное тело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Подкладочные гипсовые повязки - накладываются детям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>
              <a:latin typeface="Arial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1325" y="274638"/>
            <a:ext cx="8270875" cy="18811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2060"/>
                </a:solidFill>
                <a:latin typeface="Times New Roman"/>
              </a:rPr>
              <a:t>Перелом</a:t>
            </a:r>
            <a:r>
              <a:rPr lang="ru-RU" sz="2400" b="1" dirty="0">
                <a:solidFill>
                  <a:srgbClr val="002060"/>
                </a:solidFill>
                <a:latin typeface="Times New Roman"/>
              </a:rPr>
              <a:t> - это нарушение целостности кости.</a:t>
            </a:r>
            <a:br>
              <a:rPr lang="ru-RU" sz="2400" b="1" dirty="0">
                <a:solidFill>
                  <a:srgbClr val="002060"/>
                </a:solidFill>
                <a:latin typeface="Times New Roman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charset="0"/>
              </a:rPr>
              <a:t>Переломы костей возникают в результате нагрузки</a:t>
            </a:r>
            <a:r>
              <a:rPr lang="ru-RU" sz="2400" b="1" dirty="0">
                <a:solidFill>
                  <a:srgbClr val="002060"/>
                </a:solidFill>
                <a:latin typeface="Times New Roman"/>
              </a:rPr>
              <a:t>, превышающей предел их прочности.</a:t>
            </a:r>
          </a:p>
        </p:txBody>
      </p:sp>
      <p:pic>
        <p:nvPicPr>
          <p:cNvPr id="16386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79625" y="2416175"/>
            <a:ext cx="4846638" cy="3970338"/>
          </a:xfrm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0" y="32004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815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Виды гипсовых повязок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44475" y="1025525"/>
            <a:ext cx="8451850" cy="5448300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В зависимости от сторон фиксации: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/>
              <a:t>Лангетные гипсовые повязки</a:t>
            </a:r>
            <a:r>
              <a:rPr lang="ru-RU" dirty="0"/>
              <a:t> -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фиксируют 2/3 окружности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конечности.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Их накладывают в экстренном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порядке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b="1" dirty="0"/>
              <a:t>Циркулярные гипсовые повязки</a:t>
            </a:r>
            <a:r>
              <a:rPr lang="ru-RU" dirty="0"/>
              <a:t> -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фиксируют все 4 стороны.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Накладываются только в ЛУ врачом!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Противопоказаны: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- при отеке,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- при признаках нежизнеспособности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конечности</a:t>
            </a:r>
          </a:p>
        </p:txBody>
      </p:sp>
      <p:pic>
        <p:nvPicPr>
          <p:cNvPr id="76803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4188" y="1389063"/>
            <a:ext cx="3119437" cy="207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4" name="TextBox 5"/>
          <p:cNvSpPr txBox="1">
            <a:spLocks noChangeArrowheads="1"/>
          </p:cNvSpPr>
          <p:nvPr/>
        </p:nvSpPr>
        <p:spPr bwMode="auto">
          <a:xfrm>
            <a:off x="295275" y="7170738"/>
            <a:ext cx="9144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76805" name="Рисунок 6" descr="Картинки по запросу гипсовая лонгета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80100" y="3935413"/>
            <a:ext cx="2822575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8421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Циркулярные гипсовые повязки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112838" y="1042988"/>
            <a:ext cx="6337300" cy="5430837"/>
          </a:xfrm>
        </p:spPr>
        <p:txBody>
          <a:bodyPr>
            <a:normAutofit fontScale="92500" lnSpcReduction="1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В зависимости от локализации перелома накладываются:</a:t>
            </a:r>
          </a:p>
          <a:p>
            <a:pPr marL="274320" indent="-274320" algn="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Торакобрахиальная - </a:t>
            </a:r>
          </a:p>
          <a:p>
            <a:pPr marL="0" indent="0" algn="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при переломе плеча</a:t>
            </a:r>
          </a:p>
          <a:p>
            <a:pPr marL="274320" indent="-274320" algn="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algn="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algn="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algn="r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Гипсовый корсет -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при переломе позвоночника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78851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46713" y="3278188"/>
            <a:ext cx="2487612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2" name="TextBox 4"/>
          <p:cNvSpPr txBox="1">
            <a:spLocks noChangeArrowheads="1"/>
          </p:cNvSpPr>
          <p:nvPr/>
        </p:nvSpPr>
        <p:spPr bwMode="auto">
          <a:xfrm>
            <a:off x="3051175" y="7794625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78853" name="Рисунок 5" descr="Картинки по запросу торакобрахиальная гипсовая повязка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92213" y="1897063"/>
            <a:ext cx="2867025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65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Циркулярные гипсовые повязки</a:t>
            </a:r>
          </a:p>
        </p:txBody>
      </p:sp>
      <p:sp>
        <p:nvSpPr>
          <p:cNvPr id="80898" name="Объект 2"/>
          <p:cNvSpPr>
            <a:spLocks noGrp="1"/>
          </p:cNvSpPr>
          <p:nvPr>
            <p:ph sz="quarter" idx="1"/>
          </p:nvPr>
        </p:nvSpPr>
        <p:spPr>
          <a:xfrm>
            <a:off x="752475" y="1076325"/>
            <a:ext cx="7467600" cy="5381625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Arial" charset="0"/>
              </a:rPr>
              <a:t>Гипсовый сапожок - при переломе костей стопы</a:t>
            </a:r>
          </a:p>
          <a:p>
            <a:pPr eaLnBrk="1" hangingPunct="1"/>
            <a:r>
              <a:rPr lang="ru-RU" dirty="0" err="1" smtClean="0">
                <a:latin typeface="Arial" charset="0"/>
              </a:rPr>
              <a:t>Гонитная</a:t>
            </a:r>
            <a:r>
              <a:rPr lang="ru-RU" dirty="0" smtClean="0">
                <a:latin typeface="Arial" charset="0"/>
              </a:rPr>
              <a:t> - при переломе костей голени </a:t>
            </a:r>
          </a:p>
          <a:p>
            <a:pPr eaLnBrk="1" hangingPunct="1"/>
            <a:r>
              <a:rPr lang="ru-RU" dirty="0" err="1" smtClean="0">
                <a:latin typeface="Arial" charset="0"/>
              </a:rPr>
              <a:t>Кокситная</a:t>
            </a:r>
            <a:r>
              <a:rPr lang="ru-RU" dirty="0" smtClean="0">
                <a:latin typeface="Arial" charset="0"/>
              </a:rPr>
              <a:t> - при переломе бедра</a:t>
            </a:r>
          </a:p>
          <a:p>
            <a:pPr eaLnBrk="1" hangingPunct="1">
              <a:buNone/>
            </a:pPr>
            <a:endParaRPr lang="ru-RU" dirty="0" smtClean="0">
              <a:latin typeface="Arial" charset="0"/>
            </a:endParaRPr>
          </a:p>
          <a:p>
            <a:pPr eaLnBrk="1" hangingPunct="1"/>
            <a:endParaRPr lang="ru-RU" dirty="0" smtClean="0"/>
          </a:p>
        </p:txBody>
      </p:sp>
      <p:sp>
        <p:nvSpPr>
          <p:cNvPr id="80899" name="TextBox 4"/>
          <p:cNvSpPr txBox="1">
            <a:spLocks noChangeArrowheads="1"/>
          </p:cNvSpPr>
          <p:nvPr/>
        </p:nvSpPr>
        <p:spPr bwMode="auto">
          <a:xfrm>
            <a:off x="5053013" y="7400925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80900" name="Рисунок 6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2175" y="2647950"/>
            <a:ext cx="4805363" cy="399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24813" cy="7651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Симптомы неправильно наложенной гипсовой повязки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85188" cy="5251450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Для контроля правильности наложения гипсовой повязки пальцы оставляют открытыми.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Если через 2 часа после наложения повязки наблюдается: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Отек пальцев конечности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Снижение чувствительности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Двигательной активности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Изменение цвета кожных покровов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Пульсирующая боль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то необходимо гипсовую повязку разрезать вдоль, развести края и временно укрепить ее мягким бинтом до наложения новой гипсовой повязки.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575"/>
            <a:ext cx="7467600" cy="10064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Закрытая ручная репозиция</a:t>
            </a:r>
            <a:r>
              <a:rPr lang="ru-RU" b="1" u="sng" dirty="0"/>
              <a:t> костных отломков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71475" y="1223963"/>
            <a:ext cx="8220075" cy="5249862"/>
          </a:xfrm>
        </p:spPr>
        <p:txBody>
          <a:bodyPr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 это сопоставление костных отломков при помощи рук хирурга.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Показания для закрытой ручной репозиции</a:t>
            </a:r>
            <a:r>
              <a:rPr lang="ru-RU" dirty="0"/>
              <a:t>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Смещение костных отломков в дистальных отделах конечностей: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стопа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нижняя треть голени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кисть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нижняя треть предплечья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Проведение закрытой ручной репозиции длинных трубчатых костей противопоказано!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u="sng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После репозиции костных отломков накладывается лангетная гипсовая повязка</a:t>
            </a:r>
          </a:p>
        </p:txBody>
      </p:sp>
      <p:pic>
        <p:nvPicPr>
          <p:cNvPr id="84995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43475" y="2619375"/>
            <a:ext cx="29210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365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Скелетное вытяжение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28688"/>
            <a:ext cx="8123238" cy="5807075"/>
          </a:xfrm>
        </p:spPr>
        <p:txBody>
          <a:bodyPr>
            <a:normAutofit fontScale="92500" lnSpcReduction="20000"/>
          </a:bodyPr>
          <a:lstStyle/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это постепенное вправление костных отломков при помощи грузов и удержание их в правильном положении до образования первичной костной мозоли.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Для скелетного вытяжения используют спицы, которые проводят через кость, натягивают в скобах и соединяют с грузом.</a:t>
            </a:r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После образования первичной костной мозоли на конечность накладывают циркулярную гипсовую повязку до появления истинной костной мозоли.</a:t>
            </a:r>
          </a:p>
        </p:txBody>
      </p:sp>
      <p:pic>
        <p:nvPicPr>
          <p:cNvPr id="87043" name="Рисунок 3" descr="Картинки по запросу скелетное вытяжение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4013" y="2947988"/>
            <a:ext cx="2973387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147638" y="6958013"/>
            <a:ext cx="1386681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87045" name="Рисунок 5" descr="Картинки по запросу скелетное вытяжение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4513" y="2947988"/>
            <a:ext cx="3743325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12100" cy="86995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Оперативное лечение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731963"/>
            <a:ext cx="7877175" cy="4741862"/>
          </a:xfrm>
        </p:spPr>
        <p:txBody>
          <a:bodyPr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Проводится при</a:t>
            </a:r>
            <a:r>
              <a:rPr lang="ru-RU" dirty="0"/>
              <a:t>: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Открытых переломах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Переломах, осложненных повреждением сосудисто-нервного пучка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При неэффективности консервативного лечения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26388" cy="5857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Оперативное лечение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0975" y="1165225"/>
            <a:ext cx="4613275" cy="557847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1) </a:t>
            </a:r>
            <a:r>
              <a:rPr lang="ru-RU" u="sng" dirty="0"/>
              <a:t>открытая репозиция 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    </a:t>
            </a:r>
            <a:r>
              <a:rPr lang="ru-RU" u="sng" dirty="0"/>
              <a:t>костных отломков</a:t>
            </a:r>
            <a:r>
              <a:rPr lang="ru-RU" dirty="0"/>
              <a:t>:</a:t>
            </a:r>
            <a:endParaRPr lang="ru-RU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Внутрикостный остеосинтез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Накостный остеосинтез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91139" name="TextBox 4"/>
          <p:cNvSpPr txBox="1">
            <a:spLocks noChangeArrowheads="1"/>
          </p:cNvSpPr>
          <p:nvPr/>
        </p:nvSpPr>
        <p:spPr bwMode="auto">
          <a:xfrm>
            <a:off x="28575" y="7893050"/>
            <a:ext cx="15154275" cy="61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91140" name="Рисунок 5" descr="Картинки по запросу внутрикостный остеосинтез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4168775"/>
            <a:ext cx="4710113" cy="268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1141" name="Рисунок 7" descr="Картинки по запросу Интрамедуллярный остеосинтез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1550" y="1685925"/>
            <a:ext cx="3970338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675" y="47625"/>
            <a:ext cx="7467600" cy="7175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u="sng" dirty="0">
                <a:solidFill>
                  <a:srgbClr val="575F6D"/>
                </a:solidFill>
              </a:rPr>
              <a:t>Оперативное лечение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17488" y="836613"/>
            <a:ext cx="5656262" cy="5997575"/>
          </a:xfrm>
        </p:spPr>
        <p:txBody>
          <a:bodyPr>
            <a:normAutofit fontScale="92500"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/>
              <a:t>2) </a:t>
            </a:r>
            <a:r>
              <a:rPr lang="ru-RU" sz="2000" u="sng" dirty="0"/>
              <a:t>закрытый </a:t>
            </a:r>
            <a:r>
              <a:rPr lang="ru-RU" sz="2000" u="sng" dirty="0" err="1"/>
              <a:t>внеочаговый</a:t>
            </a:r>
            <a:r>
              <a:rPr lang="ru-RU" sz="2000" u="sng" dirty="0"/>
              <a:t> компрессионно-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u="sng" dirty="0"/>
              <a:t>дистракционный остеосинтез</a:t>
            </a:r>
            <a:r>
              <a:rPr lang="ru-RU" sz="2000" dirty="0"/>
              <a:t> </a:t>
            </a:r>
            <a:endParaRPr lang="ru-RU"/>
          </a:p>
          <a:p>
            <a:pPr marL="0" indent="0" algn="just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/>
              <a:t>Аппарат представляет собой металлические «кольца», на которых крепятся «спицы», проходящие через костную ткань. Кольца соединены металлическими стержнями, позволяющими менять их ориентацию со скоростью порядка одного миллиметра в день.</a:t>
            </a:r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u="sng" dirty="0"/>
              <a:t>Достоинства метода</a:t>
            </a:r>
            <a:r>
              <a:rPr lang="ru-RU" sz="2000" dirty="0"/>
              <a:t>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Репозиция проводится закрытым способом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Возможность управления отломками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Создание дозированной 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/>
              <a:t>неподвижности в области перелома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Непродолжительное пребывание 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/>
              <a:t>больного в стационаре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sz="2000" dirty="0"/>
              <a:t>Отсутствие необходимости в </a:t>
            </a: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000" dirty="0"/>
              <a:t>длительном постельном режиме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sp>
        <p:nvSpPr>
          <p:cNvPr id="93187" name="TextBox 3"/>
          <p:cNvSpPr txBox="1">
            <a:spLocks noChangeArrowheads="1"/>
          </p:cNvSpPr>
          <p:nvPr/>
        </p:nvSpPr>
        <p:spPr bwMode="auto">
          <a:xfrm>
            <a:off x="376238" y="52355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93188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3300" y="2762250"/>
            <a:ext cx="3063875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3189" name="Рисунок 5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3300" y="285750"/>
            <a:ext cx="30638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016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Реабилитация</a:t>
            </a:r>
            <a:endParaRPr lang="ru-RU" b="1" u="sng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7800" y="944563"/>
            <a:ext cx="8715375" cy="5529262"/>
          </a:xfrm>
        </p:spPr>
        <p:txBody>
          <a:bodyPr>
            <a:normAutofit fontScale="8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/>
              <a:t>это восстановление утраченных функций и трудоспособности.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Активная реабилитация проводится </a:t>
            </a:r>
            <a:r>
              <a:rPr lang="ru-RU" dirty="0"/>
              <a:t>в травматологическом пункте.</a:t>
            </a:r>
          </a:p>
          <a:p>
            <a:pPr marL="0" indent="0" algn="ctr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Реабилитация направлена на: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Ускорение регенерации мышечной и костной ткани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Восстановление мышечной силы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Восстановление подвижности в суставах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u="sng" dirty="0"/>
              <a:t>Реабилитация включает в себя: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Массаж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ЛФК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/>
              <a:t>Физиотерапия: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УВЧ</a:t>
            </a:r>
            <a:endParaRPr lang="ru-RU" dirty="0"/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 smtClean="0"/>
              <a:t>Тепловые процедуры</a:t>
            </a:r>
            <a:endParaRPr lang="ru-RU" dirty="0"/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Ультразвуковая терапия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dirty="0"/>
              <a:t>Электромагнитная терапия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95235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4171950"/>
            <a:ext cx="4500563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97825" cy="715962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Классификация переломов</a:t>
            </a:r>
          </a:p>
        </p:txBody>
      </p:sp>
      <p:sp>
        <p:nvSpPr>
          <p:cNvPr id="18434" name="Объект 2"/>
          <p:cNvSpPr>
            <a:spLocks noGrp="1"/>
          </p:cNvSpPr>
          <p:nvPr>
            <p:ph sz="quarter" idx="1"/>
          </p:nvPr>
        </p:nvSpPr>
        <p:spPr>
          <a:xfrm>
            <a:off x="673100" y="1092200"/>
            <a:ext cx="7578725" cy="5381625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ru-RU" b="1" u="sng" smtClean="0">
                <a:solidFill>
                  <a:srgbClr val="2B2F36"/>
                </a:solidFill>
              </a:rPr>
              <a:t>В зависимости от причины возникновения </a:t>
            </a:r>
            <a:endParaRPr lang="ru-RU" b="1" u="sng" smtClean="0"/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ru-RU" b="1" u="sng" smtClean="0">
                <a:solidFill>
                  <a:srgbClr val="2B2F36"/>
                </a:solidFill>
              </a:rPr>
              <a:t>выделяют:</a:t>
            </a:r>
            <a:endParaRPr lang="ru-RU" b="1" u="sng" smtClean="0"/>
          </a:p>
          <a:p>
            <a:pPr marL="0" indent="0" algn="ctr" eaLnBrk="1" hangingPunct="1">
              <a:buFont typeface="Wingdings" pitchFamily="2" charset="2"/>
              <a:buNone/>
            </a:pPr>
            <a:endParaRPr lang="ru-RU" b="1" u="sng" smtClean="0"/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B2F36"/>
                </a:solidFill>
              </a:rPr>
              <a:t>1. </a:t>
            </a:r>
            <a:r>
              <a:rPr lang="ru-RU" b="1" smtClean="0">
                <a:solidFill>
                  <a:srgbClr val="2B2F36"/>
                </a:solidFill>
              </a:rPr>
              <a:t>травматические переломы</a:t>
            </a:r>
            <a:r>
              <a:rPr lang="ru-RU" smtClean="0">
                <a:solidFill>
                  <a:srgbClr val="2B2F36"/>
                </a:solidFill>
              </a:rPr>
              <a:t> - возникают за счет механической травмы;</a:t>
            </a:r>
            <a:endParaRPr lang="ru-RU" smtClean="0"/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B2F36"/>
                </a:solidFill>
              </a:rPr>
              <a:t>2. </a:t>
            </a:r>
            <a:r>
              <a:rPr lang="ru-RU" b="1" smtClean="0">
                <a:solidFill>
                  <a:srgbClr val="2B2F36"/>
                </a:solidFill>
              </a:rPr>
              <a:t>патологические переломы</a:t>
            </a:r>
            <a:r>
              <a:rPr lang="ru-RU" smtClean="0">
                <a:solidFill>
                  <a:srgbClr val="2B2F36"/>
                </a:solidFill>
              </a:rPr>
              <a:t> - возникают при минимальном внешнем воздействии вследствие разрушения кости каким-нибудь патологическим процессом (онкология, туберкулез и др.);</a:t>
            </a:r>
            <a:endParaRPr lang="ru-RU" smtClean="0"/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2B2F36"/>
                </a:solidFill>
              </a:rPr>
              <a:t>3. </a:t>
            </a:r>
            <a:r>
              <a:rPr lang="ru-RU" b="1" smtClean="0">
                <a:solidFill>
                  <a:srgbClr val="2B2F36"/>
                </a:solidFill>
              </a:rPr>
              <a:t>врожденные переломы - </a:t>
            </a:r>
            <a:r>
              <a:rPr lang="ru-RU" smtClean="0">
                <a:solidFill>
                  <a:srgbClr val="2B2F36"/>
                </a:solidFill>
              </a:rPr>
              <a:t>возникают внутриутробно в связи с неполноценностью костного скелета плода.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900113" y="981075"/>
            <a:ext cx="7777162" cy="5048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ru-RU" sz="1800" b="1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none" dirty="0" smtClean="0">
                <a:latin typeface="Times New Roman" pitchFamily="18" charset="0"/>
                <a:cs typeface="Times New Roman" pitchFamily="18" charset="0"/>
              </a:rPr>
              <a:t>ВОПРОСЫ ДЛЯ ЗАКРЕПЛЕНИЯ ПО ТЕМЕ: </a:t>
            </a:r>
            <a:br>
              <a:rPr lang="ru-RU" sz="1600" b="1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cap="none" dirty="0" smtClean="0">
                <a:latin typeface="Times New Roman" pitchFamily="18" charset="0"/>
                <a:cs typeface="Times New Roman" pitchFamily="18" charset="0"/>
              </a:rPr>
              <a:t>«Переломы костей конечностей»</a:t>
            </a:r>
            <a:br>
              <a:rPr lang="ru-RU" sz="1600" b="1" cap="none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1" cap="none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7282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1557338"/>
            <a:ext cx="8713788" cy="2376487"/>
          </a:xfrm>
        </p:spPr>
        <p:txBody>
          <a:bodyPr/>
          <a:lstStyle/>
          <a:p>
            <a:pPr lvl="0">
              <a:buFont typeface="+mj-lt"/>
              <a:buAutoNum type="arabicPeriod"/>
            </a:pPr>
            <a:r>
              <a:rPr lang="ru-RU" sz="1400" dirty="0" smtClean="0"/>
              <a:t>Дайте </a:t>
            </a:r>
            <a:r>
              <a:rPr lang="ru-RU" sz="1400" dirty="0"/>
              <a:t>понятие переломов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Назовите причины возникновения переломов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Назовите виды переломов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Назовите  основные  клинические проявления переломов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Назовите правила оказания доврачебной помощи   пострадавшим с переломами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Назовите принципы лечения переломов костей конечностей</a:t>
            </a:r>
          </a:p>
          <a:p>
            <a:pPr lvl="0">
              <a:buFont typeface="+mj-lt"/>
              <a:buAutoNum type="arabicPeriod"/>
            </a:pPr>
            <a:r>
              <a:rPr lang="ru-RU" sz="1400" dirty="0"/>
              <a:t>Перечислите правила ухода за пациентами  с  переломами  костей конечностей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Заголовок 1"/>
          <p:cNvSpPr>
            <a:spLocks noGrp="1"/>
          </p:cNvSpPr>
          <p:nvPr>
            <p:ph type="ctrTitle" idx="4294967295"/>
          </p:nvPr>
        </p:nvSpPr>
        <p:spPr bwMode="auto">
          <a:xfrm>
            <a:off x="1119188" y="404813"/>
            <a:ext cx="6597650" cy="4318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1800" b="1" cap="none" smtClean="0">
                <a:latin typeface="Times New Roman" pitchFamily="18" charset="0"/>
                <a:cs typeface="Times New Roman" pitchFamily="18" charset="0"/>
              </a:rPr>
              <a:t>Литература для преподавателей и студентов </a:t>
            </a:r>
            <a:br>
              <a:rPr lang="ru-RU" sz="1800" b="1" cap="none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cap="none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800" b="1" cap="none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cap="none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cap="none" smtClean="0">
                <a:latin typeface="Times New Roman" pitchFamily="18" charset="0"/>
                <a:cs typeface="Times New Roman" pitchFamily="18" charset="0"/>
              </a:rPr>
            </a:br>
            <a:endParaRPr lang="ru-RU" sz="2700" b="1" cap="none" smtClean="0"/>
          </a:p>
        </p:txBody>
      </p:sp>
      <p:sp>
        <p:nvSpPr>
          <p:cNvPr id="98306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50825" y="404813"/>
            <a:ext cx="8569325" cy="5111750"/>
          </a:xfrm>
        </p:spPr>
        <p:txBody>
          <a:bodyPr/>
          <a:lstStyle/>
          <a:p>
            <a:pPr marL="457200" indent="-457200"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1400" b="1" dirty="0" smtClean="0">
                <a:latin typeface="Times New Roman" pitchFamily="18" charset="0"/>
              </a:rPr>
              <a:t>Литература для преподавателей и студентов</a:t>
            </a:r>
          </a:p>
          <a:p>
            <a:pPr marL="457200" indent="-457200" algn="ctr" eaLnBrk="1" hangingPunct="1">
              <a:lnSpc>
                <a:spcPct val="80000"/>
              </a:lnSpc>
              <a:buFont typeface="Wingdings" pitchFamily="2" charset="2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marL="0" indent="0" algn="ctr">
              <a:buNone/>
            </a:pPr>
            <a:r>
              <a:rPr lang="ru-RU" sz="1400" dirty="0" smtClean="0"/>
              <a:t>Основная </a:t>
            </a:r>
            <a:r>
              <a:rPr lang="ru-RU" sz="1400" dirty="0"/>
              <a:t>литература: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Котельников Г.П.; Ардатов </a:t>
            </a:r>
            <a:r>
              <a:rPr lang="ru-RU" sz="1400" dirty="0" err="1"/>
              <a:t>С.В.Лечение</a:t>
            </a:r>
            <a:r>
              <a:rPr lang="ru-RU" sz="1400" dirty="0"/>
              <a:t> пациентов травматологического профиля: учебник - М.: «ГЭОТАР-Медиа», 2019. – 352 с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Травматология. Клинические рекомендации / Под ред. С.П. Миронова. М.: «ГЭОТАР-Медиа», 2018. – 512с.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Травматология. Национальное руководство / Под ред. Г.П. Котельникова, С.П. Миронова. М.: «ГЭОТАР-Медиа», 2018. – 776 с.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Морозов М.А. Ситуационные задачи  по травматологии: учебное пособие, 2 –е </a:t>
            </a:r>
            <a:r>
              <a:rPr lang="ru-RU" sz="1400" dirty="0" err="1"/>
              <a:t>изд</a:t>
            </a:r>
            <a:r>
              <a:rPr lang="ru-RU" sz="1400" dirty="0"/>
              <a:t> – издательство  «Лань», 2017 –  136 с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0" indent="0" algn="ctr">
              <a:buNone/>
            </a:pPr>
            <a:r>
              <a:rPr lang="ru-RU" sz="1400" dirty="0"/>
              <a:t>Дополнительная литература:</a:t>
            </a:r>
          </a:p>
          <a:p>
            <a:pPr marL="0" indent="0">
              <a:buNone/>
            </a:pPr>
            <a:r>
              <a:rPr lang="ru-RU" sz="1400" dirty="0"/>
              <a:t> 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400" dirty="0"/>
              <a:t>Глухов А.А., Андреев А.А., Боев С.Н. «Уход за хирургическими больными</a:t>
            </a:r>
            <a:r>
              <a:rPr lang="ru-RU" sz="1400"/>
              <a:t>» </a:t>
            </a:r>
            <a:r>
              <a:rPr lang="ru-RU" sz="1400" smtClean="0"/>
              <a:t>- </a:t>
            </a:r>
            <a:r>
              <a:rPr lang="ru-RU" sz="1400" dirty="0"/>
              <a:t>М.: «ГЭОТАР - Медиа», 2014 – 288с</a:t>
            </a:r>
          </a:p>
          <a:p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5" y="371475"/>
            <a:ext cx="7467600" cy="7651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/>
              <a:t>Травматический перелом может быть получен вследствие:</a:t>
            </a:r>
          </a:p>
        </p:txBody>
      </p:sp>
      <p:sp>
        <p:nvSpPr>
          <p:cNvPr id="20482" name="Объект 2"/>
          <p:cNvSpPr>
            <a:spLocks noGrp="1"/>
          </p:cNvSpPr>
          <p:nvPr>
            <p:ph sz="quarter" idx="1"/>
          </p:nvPr>
        </p:nvSpPr>
        <p:spPr>
          <a:xfrm>
            <a:off x="590550" y="1333500"/>
            <a:ext cx="7632700" cy="5365750"/>
          </a:xfrm>
        </p:spPr>
        <p:txBody>
          <a:bodyPr/>
          <a:lstStyle/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1) </a:t>
            </a:r>
            <a:r>
              <a:rPr lang="ru-RU" u="sng" smtClean="0">
                <a:solidFill>
                  <a:srgbClr val="2B2F36"/>
                </a:solidFill>
              </a:rPr>
              <a:t>прямого удара.</a:t>
            </a:r>
            <a:r>
              <a:rPr lang="ru-RU" smtClean="0">
                <a:solidFill>
                  <a:srgbClr val="2B2F36"/>
                </a:solidFill>
              </a:rPr>
              <a:t> При этом обычно бывают поперечные переломы со смещением периферического отломка;</a:t>
            </a:r>
            <a:endParaRPr lang="ru-RU" smtClean="0"/>
          </a:p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2) </a:t>
            </a:r>
            <a:r>
              <a:rPr lang="ru-RU" u="sng" smtClean="0">
                <a:solidFill>
                  <a:srgbClr val="2B2F36"/>
                </a:solidFill>
              </a:rPr>
              <a:t>сдавления или сжатия</a:t>
            </a:r>
            <a:r>
              <a:rPr lang="ru-RU" smtClean="0">
                <a:solidFill>
                  <a:srgbClr val="2B2F36"/>
                </a:solidFill>
              </a:rPr>
              <a:t>. При воздействии силы в продольном направлении образуются вколоченные и компрессионные переломы;</a:t>
            </a:r>
            <a:endParaRPr lang="ru-RU" smtClean="0"/>
          </a:p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3) </a:t>
            </a:r>
            <a:r>
              <a:rPr lang="ru-RU" u="sng" smtClean="0">
                <a:solidFill>
                  <a:srgbClr val="2B2F36"/>
                </a:solidFill>
              </a:rPr>
              <a:t>сгибания длинных костей</a:t>
            </a:r>
            <a:r>
              <a:rPr lang="ru-RU" smtClean="0">
                <a:solidFill>
                  <a:srgbClr val="2B2F36"/>
                </a:solidFill>
              </a:rPr>
              <a:t>. В этих случаях могут наблюдаться поперечные и оскольчатые переломы костей;</a:t>
            </a:r>
            <a:endParaRPr lang="ru-RU" smtClean="0"/>
          </a:p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4) </a:t>
            </a:r>
            <a:r>
              <a:rPr lang="ru-RU" u="sng" smtClean="0">
                <a:solidFill>
                  <a:srgbClr val="2B2F36"/>
                </a:solidFill>
              </a:rPr>
              <a:t>скручивания кости</a:t>
            </a:r>
            <a:r>
              <a:rPr lang="ru-RU" smtClean="0">
                <a:solidFill>
                  <a:srgbClr val="2B2F36"/>
                </a:solidFill>
              </a:rPr>
              <a:t> при одном фиксированном конце. Такая сила приводит к винтообразным или спиральным переломам. Они встречаются у лыжников, конькобежцев.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75" y="274638"/>
            <a:ext cx="8959850" cy="5857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u="sng" dirty="0"/>
              <a:t>Классификация травматических переломов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>
                <a:solidFill>
                  <a:srgbClr val="2B2F36"/>
                </a:solidFill>
              </a:rPr>
              <a:t>  </a:t>
            </a:r>
            <a:r>
              <a:rPr lang="ru-RU" sz="2800" u="sng" dirty="0">
                <a:solidFill>
                  <a:srgbClr val="2B2F36"/>
                </a:solidFill>
              </a:rPr>
              <a:t>По локализации: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solidFill>
                  <a:srgbClr val="2B2F36"/>
                </a:solidFill>
              </a:rPr>
              <a:t>Диафизарные</a:t>
            </a:r>
            <a:r>
              <a:rPr lang="ru-RU" dirty="0">
                <a:solidFill>
                  <a:srgbClr val="2B2F36"/>
                </a:solidFill>
              </a:rPr>
              <a:t>   (а)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solidFill>
                  <a:srgbClr val="2B2F36"/>
                </a:solidFill>
              </a:rPr>
              <a:t>Метафизарные</a:t>
            </a:r>
            <a:r>
              <a:rPr lang="ru-RU" dirty="0">
                <a:solidFill>
                  <a:srgbClr val="2B2F36"/>
                </a:solidFill>
              </a:rPr>
              <a:t> (б)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r>
              <a:rPr lang="ru-RU" dirty="0" err="1">
                <a:solidFill>
                  <a:srgbClr val="2B2F36"/>
                </a:solidFill>
              </a:rPr>
              <a:t>Эпифизарные</a:t>
            </a:r>
            <a:r>
              <a:rPr lang="ru-RU" dirty="0">
                <a:solidFill>
                  <a:srgbClr val="2B2F36"/>
                </a:solidFill>
              </a:rPr>
              <a:t>   (в)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Char char=""/>
              <a:defRPr/>
            </a:pPr>
            <a:endParaRPr lang="ru-RU" dirty="0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969963"/>
            <a:ext cx="1763713" cy="562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08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u="sng" dirty="0" err="1"/>
              <a:t>Диафизарный</a:t>
            </a:r>
            <a:r>
              <a:rPr lang="ru-RU" sz="2800" b="1" u="sng" dirty="0"/>
              <a:t> перелом</a:t>
            </a:r>
            <a:endParaRPr lang="ru-RU" sz="2800" b="1" u="sng"/>
          </a:p>
        </p:txBody>
      </p:sp>
      <p:sp>
        <p:nvSpPr>
          <p:cNvPr id="24578" name="Объект 2"/>
          <p:cNvSpPr>
            <a:spLocks noGrp="1"/>
          </p:cNvSpPr>
          <p:nvPr>
            <p:ph sz="quarter" idx="1"/>
          </p:nvPr>
        </p:nvSpPr>
        <p:spPr>
          <a:xfrm>
            <a:off x="409575" y="1885950"/>
            <a:ext cx="4367213" cy="5267325"/>
          </a:xfrm>
        </p:spPr>
        <p:txBody>
          <a:bodyPr/>
          <a:lstStyle/>
          <a:p>
            <a:pPr algn="just" eaLnBrk="1" hangingPunct="1"/>
            <a:r>
              <a:rPr lang="ru-RU" smtClean="0">
                <a:solidFill>
                  <a:srgbClr val="2B2F36"/>
                </a:solidFill>
              </a:rPr>
              <a:t>Возникает в центральном отделе трубчатой кости (диафизе). Это наиболее часто встречающийся вид перелома.</a:t>
            </a:r>
          </a:p>
          <a:p>
            <a:pPr eaLnBrk="1" hangingPunct="1"/>
            <a:r>
              <a:rPr lang="ru-RU" smtClean="0">
                <a:solidFill>
                  <a:srgbClr val="2B2F36"/>
                </a:solidFill>
              </a:rPr>
              <a:t> При своевременном лечении прогноз самый благоприятный.</a:t>
            </a:r>
            <a:endParaRPr lang="ru-RU" smtClean="0"/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3182938" y="5857875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24580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00675" y="1358900"/>
            <a:ext cx="29225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493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err="1"/>
              <a:t>Метафизарный</a:t>
            </a:r>
            <a:r>
              <a:rPr lang="ru-RU" b="1" u="sng" dirty="0"/>
              <a:t> перелом</a:t>
            </a:r>
            <a:br>
              <a:rPr lang="ru-RU" b="1" u="sng" dirty="0"/>
            </a:br>
            <a:r>
              <a:rPr lang="ru-RU" b="1" u="sng" dirty="0">
                <a:solidFill>
                  <a:srgbClr val="575F6D"/>
                </a:solidFill>
              </a:rPr>
              <a:t>(околосуставной)</a:t>
            </a:r>
          </a:p>
        </p:txBody>
      </p:sp>
      <p:sp>
        <p:nvSpPr>
          <p:cNvPr id="26626" name="Объект 2"/>
          <p:cNvSpPr>
            <a:spLocks noGrp="1"/>
          </p:cNvSpPr>
          <p:nvPr>
            <p:ph sz="quarter" idx="1"/>
          </p:nvPr>
        </p:nvSpPr>
        <p:spPr>
          <a:xfrm>
            <a:off x="457200" y="1271588"/>
            <a:ext cx="7467600" cy="5202237"/>
          </a:xfrm>
        </p:spPr>
        <p:txBody>
          <a:bodyPr/>
          <a:lstStyle/>
          <a:p>
            <a:pPr algn="just" eaLnBrk="1" hangingPunct="1"/>
            <a:r>
              <a:rPr lang="ru-RU" sz="2000" smtClean="0">
                <a:solidFill>
                  <a:srgbClr val="2B2F36"/>
                </a:solidFill>
              </a:rPr>
              <a:t>Возникает в губчатой части кости, в зоне с тонким кортикальным слоем, поэтому консолидация происходит медленно. Часто бывает вколоченным. При плохом лечении может привести к формированию ложного сустава.</a:t>
            </a:r>
          </a:p>
        </p:txBody>
      </p:sp>
      <p:sp>
        <p:nvSpPr>
          <p:cNvPr id="26627" name="TextBox 3"/>
          <p:cNvSpPr txBox="1">
            <a:spLocks noChangeArrowheads="1"/>
          </p:cNvSpPr>
          <p:nvPr/>
        </p:nvSpPr>
        <p:spPr bwMode="auto">
          <a:xfrm>
            <a:off x="2641600" y="7499350"/>
            <a:ext cx="9144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26628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5963" y="2840038"/>
            <a:ext cx="5319712" cy="383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u="sng" dirty="0" err="1"/>
              <a:t>Эпифизарные</a:t>
            </a:r>
            <a:r>
              <a:rPr lang="ru-RU" b="1" u="sng" dirty="0"/>
              <a:t> переломы (внутрисуставные)</a:t>
            </a:r>
          </a:p>
        </p:txBody>
      </p:sp>
      <p:sp>
        <p:nvSpPr>
          <p:cNvPr id="28674" name="Объект 2"/>
          <p:cNvSpPr>
            <a:spLocks noGrp="1"/>
          </p:cNvSpPr>
          <p:nvPr>
            <p:ph sz="quarter" idx="1"/>
          </p:nvPr>
        </p:nvSpPr>
        <p:spPr>
          <a:xfrm>
            <a:off x="704850" y="1600200"/>
            <a:ext cx="7467600" cy="4873625"/>
          </a:xfrm>
        </p:spPr>
        <p:txBody>
          <a:bodyPr/>
          <a:lstStyle/>
          <a:p>
            <a:pPr algn="just" eaLnBrk="1" hangingPunct="1"/>
            <a:r>
              <a:rPr lang="ru-RU" sz="2000" smtClean="0"/>
              <a:t>сопровождаются разрывом связок, капсулы сустава и повреждением суставных поверхностей. При таких переломах нарушается функция сустава. Это наиболее тяжелые виды перелома. </a:t>
            </a:r>
          </a:p>
        </p:txBody>
      </p:sp>
      <p:sp>
        <p:nvSpPr>
          <p:cNvPr id="28675" name="TextBox 3"/>
          <p:cNvSpPr txBox="1">
            <a:spLocks noChangeArrowheads="1"/>
          </p:cNvSpPr>
          <p:nvPr/>
        </p:nvSpPr>
        <p:spPr bwMode="auto">
          <a:xfrm>
            <a:off x="5661025" y="7416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entury Schoolbook" pitchFamily="18" charset="0"/>
            </a:endParaRPr>
          </a:p>
        </p:txBody>
      </p:sp>
      <p:pic>
        <p:nvPicPr>
          <p:cNvPr id="28676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28825" y="2962275"/>
            <a:ext cx="5075238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392</TotalTime>
  <Words>1449</Words>
  <Application>Microsoft Office PowerPoint</Application>
  <PresentationFormat>Экран (4:3)</PresentationFormat>
  <Paragraphs>398</Paragraphs>
  <Slides>41</Slides>
  <Notes>36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Эркер</vt:lpstr>
      <vt:lpstr>Слайд 1</vt:lpstr>
      <vt:lpstr>ПЛАН ЛЕКЦИИ</vt:lpstr>
      <vt:lpstr>Перелом - это нарушение целостности кости.  Переломы костей возникают в результате нагрузки, превышающей предел их прочности.</vt:lpstr>
      <vt:lpstr>Классификация переломов</vt:lpstr>
      <vt:lpstr>Травматический перелом может быть получен вследствие:</vt:lpstr>
      <vt:lpstr>Классификация травматических переломов</vt:lpstr>
      <vt:lpstr>Диафизарный перелом</vt:lpstr>
      <vt:lpstr>Метафизарный перелом (околосуставной)</vt:lpstr>
      <vt:lpstr>Эпифизарные переломы (внутрисуставные)</vt:lpstr>
      <vt:lpstr>Классификация травматических переломов</vt:lpstr>
      <vt:lpstr>Классификация переломов</vt:lpstr>
      <vt:lpstr>Классификация переломов</vt:lpstr>
      <vt:lpstr>Классификация переломов</vt:lpstr>
      <vt:lpstr>Клиническая картина</vt:lpstr>
      <vt:lpstr>Клиническая картина</vt:lpstr>
      <vt:lpstr>К наиболее распространённым переломам относятся:</vt:lpstr>
      <vt:lpstr>Дополнительные методы исследования</vt:lpstr>
      <vt:lpstr>ПМП при переломах</vt:lpstr>
      <vt:lpstr>Транспортная иммобилизация</vt:lpstr>
      <vt:lpstr>Основные правила  транспортной иммобилизации</vt:lpstr>
      <vt:lpstr>Основные правила  транспортной иммобилизации  </vt:lpstr>
      <vt:lpstr>Основные правила  транспортной иммобилизации</vt:lpstr>
      <vt:lpstr>Транспортировка пострадавших в ЛУ</vt:lpstr>
      <vt:lpstr>Эвакуация пострадавших </vt:lpstr>
      <vt:lpstr>II.  Лечение переломов</vt:lpstr>
      <vt:lpstr>Лечение переломов:</vt:lpstr>
      <vt:lpstr>Консервативное лечение</vt:lpstr>
      <vt:lpstr>Метод фиксации</vt:lpstr>
      <vt:lpstr>Гипсовые повязки</vt:lpstr>
      <vt:lpstr>Виды гипсовых повязок</vt:lpstr>
      <vt:lpstr>Циркулярные гипсовые повязки</vt:lpstr>
      <vt:lpstr>Циркулярные гипсовые повязки</vt:lpstr>
      <vt:lpstr>Симптомы неправильно наложенной гипсовой повязки</vt:lpstr>
      <vt:lpstr>Закрытая ручная репозиция костных отломков</vt:lpstr>
      <vt:lpstr>Скелетное вытяжение</vt:lpstr>
      <vt:lpstr>Оперативное лечение</vt:lpstr>
      <vt:lpstr>Оперативное лечение</vt:lpstr>
      <vt:lpstr>Оперативное лечение</vt:lpstr>
      <vt:lpstr>Реабилитация</vt:lpstr>
      <vt:lpstr>  ВОПРОСЫ ДЛЯ ЗАКРЕПЛЕНИЯ ПО ТЕМЕ:  «Переломы костей конечностей» </vt:lpstr>
      <vt:lpstr>Литература для преподавателей и студентов   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</cp:lastModifiedBy>
  <cp:revision>747</cp:revision>
  <dcterms:created xsi:type="dcterms:W3CDTF">2015-04-19T19:21:05Z</dcterms:created>
  <dcterms:modified xsi:type="dcterms:W3CDTF">2023-02-02T08:59:31Z</dcterms:modified>
</cp:coreProperties>
</file>