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sldIdLst>
    <p:sldId id="293" r:id="rId2"/>
    <p:sldId id="303" r:id="rId3"/>
    <p:sldId id="258" r:id="rId4"/>
    <p:sldId id="307" r:id="rId5"/>
    <p:sldId id="310" r:id="rId6"/>
    <p:sldId id="323" r:id="rId7"/>
    <p:sldId id="321" r:id="rId8"/>
    <p:sldId id="332" r:id="rId9"/>
    <p:sldId id="333" r:id="rId10"/>
    <p:sldId id="335" r:id="rId11"/>
    <p:sldId id="331" r:id="rId12"/>
    <p:sldId id="320" r:id="rId13"/>
    <p:sldId id="337" r:id="rId14"/>
    <p:sldId id="311" r:id="rId15"/>
    <p:sldId id="322" r:id="rId16"/>
    <p:sldId id="338" r:id="rId17"/>
    <p:sldId id="312" r:id="rId18"/>
    <p:sldId id="324" r:id="rId19"/>
    <p:sldId id="340" r:id="rId20"/>
    <p:sldId id="329" r:id="rId21"/>
    <p:sldId id="314" r:id="rId22"/>
    <p:sldId id="304" r:id="rId23"/>
    <p:sldId id="315" r:id="rId24"/>
    <p:sldId id="316" r:id="rId25"/>
    <p:sldId id="313" r:id="rId26"/>
    <p:sldId id="342" r:id="rId27"/>
    <p:sldId id="341" r:id="rId28"/>
    <p:sldId id="326" r:id="rId29"/>
    <p:sldId id="259" r:id="rId3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0000"/>
    <a:srgbClr val="FF3300"/>
    <a:srgbClr val="FF9933"/>
    <a:srgbClr val="FF6600"/>
    <a:srgbClr val="663300"/>
    <a:srgbClr val="8000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6" autoAdjust="0"/>
    <p:restoredTop sz="94624" autoAdjust="0"/>
  </p:normalViewPr>
  <p:slideViewPr>
    <p:cSldViewPr>
      <p:cViewPr varScale="1">
        <p:scale>
          <a:sx n="102" d="100"/>
          <a:sy n="102" d="100"/>
        </p:scale>
        <p:origin x="3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13CC695F-F922-412D-B0EE-F23FB2F576C6}" type="datetimeFigureOut">
              <a:rPr lang="ru-RU"/>
              <a:pPr>
                <a:defRPr/>
              </a:pPr>
              <a:t>сб 04.02.23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1BFE415-53A9-4D72-A19A-408FCD04B0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56BAD57-06D8-4318-B41F-6D09BE1F96CF}" type="slidenum">
              <a:rPr lang="ru-RU" smtClean="0">
                <a:cs typeface="Times New Roman" pitchFamily="18" charset="0"/>
              </a:rPr>
              <a:pPr/>
              <a:t>17</a:t>
            </a:fld>
            <a:endParaRPr lang="ru-RU" smtClean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65B67-5715-4FE6-AF29-915DC23A0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8D070-C81B-41FF-9F1D-AA401C8D7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0899-3E6D-4A92-8F00-BA0C82171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213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2F4A2-DF19-4CDD-A0C8-A64894CA57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66E1A-7F38-49C7-9B32-F58D01793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83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5163" y="63674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3563" y="63674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32563" y="63674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E6F35-AFB5-4308-ABA8-02CC623F9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6868C-C647-4404-95EC-E0BB77F70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8E4E2E-0B14-4F9B-90F5-849AB7252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60F4DF-632F-436F-85DF-45E2AE3E1D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79238-25D5-47BB-91C9-F3A7A069D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A07A6-106E-4B13-93F0-53BEA03FFF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B73BD-634F-4F88-AA2F-AB3A8F6FC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FC020-D57B-45B4-B133-097941108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6B8E2E-FE2D-4C4B-8936-42F8F9156B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0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1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3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4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5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6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7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>
                <a:cs typeface="Arial" pitchFamily="34" charset="0"/>
              </a:endParaRPr>
            </a:p>
          </p:txBody>
        </p:sp>
      </p:grp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588FA74E-89E4-453E-8DF5-018766E7B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8" r:id="rId1"/>
    <p:sldLayoutId id="2147483916" r:id="rId2"/>
    <p:sldLayoutId id="2147483917" r:id="rId3"/>
    <p:sldLayoutId id="2147483918" r:id="rId4"/>
    <p:sldLayoutId id="2147483919" r:id="rId5"/>
    <p:sldLayoutId id="2147483920" r:id="rId6"/>
    <p:sldLayoutId id="2147483921" r:id="rId7"/>
    <p:sldLayoutId id="2147483922" r:id="rId8"/>
    <p:sldLayoutId id="2147483923" r:id="rId9"/>
    <p:sldLayoutId id="2147483924" r:id="rId10"/>
    <p:sldLayoutId id="2147483925" r:id="rId11"/>
    <p:sldLayoutId id="2147483926" r:id="rId12"/>
    <p:sldLayoutId id="2147483927" r:id="rId13"/>
    <p:sldLayoutId id="2147483929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Times New Roman" pitchFamily="18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Times New Roman" pitchFamily="18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Times New Roman" pitchFamily="18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Times New Roman" pitchFamily="18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Times New Roman" pitchFamily="18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/>
          </p:cNvSpPr>
          <p:nvPr/>
        </p:nvSpPr>
        <p:spPr bwMode="auto">
          <a:xfrm>
            <a:off x="179388" y="214313"/>
            <a:ext cx="8785225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 anchorCtr="1"/>
          <a:lstStyle/>
          <a:p>
            <a:r>
              <a:rPr lang="ru-RU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5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>
              <a:solidFill>
                <a:srgbClr val="CC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-23813" y="657225"/>
            <a:ext cx="9193213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sz="2400" dirty="0">
                <a:solidFill>
                  <a:srgbClr val="000000"/>
                </a:solidFill>
              </a:rPr>
              <a:t>Практико-значимая работа</a:t>
            </a:r>
          </a:p>
          <a:p>
            <a:r>
              <a:rPr lang="ru-RU" sz="2400" b="1" dirty="0">
                <a:solidFill>
                  <a:srgbClr val="000000"/>
                </a:solidFill>
              </a:rPr>
              <a:t>Тема: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«</a:t>
            </a:r>
            <a:r>
              <a:rPr lang="ru-RU" sz="2400" dirty="0">
                <a:solidFill>
                  <a:srgbClr val="000000"/>
                </a:solidFill>
              </a:rPr>
              <a:t>Предметно-развивающая среда в организации</a:t>
            </a:r>
          </a:p>
          <a:p>
            <a:r>
              <a:rPr lang="ru-RU" sz="2400" dirty="0" err="1">
                <a:solidFill>
                  <a:srgbClr val="000000"/>
                </a:solidFill>
              </a:rPr>
              <a:t>здоровьесберегающего</a:t>
            </a:r>
            <a:r>
              <a:rPr lang="ru-RU" sz="2400" dirty="0">
                <a:solidFill>
                  <a:srgbClr val="000000"/>
                </a:solidFill>
              </a:rPr>
              <a:t> пространства</a:t>
            </a:r>
            <a:r>
              <a:rPr lang="ru-RU" sz="2400" b="1" dirty="0">
                <a:solidFill>
                  <a:srgbClr val="000000"/>
                </a:solidFill>
              </a:rPr>
              <a:t>»</a:t>
            </a:r>
            <a:endParaRPr lang="ru-RU" sz="2400" dirty="0">
              <a:solidFill>
                <a:srgbClr val="000000"/>
              </a:solidFill>
            </a:endParaRPr>
          </a:p>
          <a:p>
            <a:pPr algn="r"/>
            <a:endParaRPr lang="ru-RU" b="1" dirty="0">
              <a:solidFill>
                <a:srgbClr val="000000"/>
              </a:solidFill>
            </a:endParaRPr>
          </a:p>
          <a:p>
            <a:pPr algn="r"/>
            <a:endParaRPr lang="ru-RU" b="1" dirty="0">
              <a:solidFill>
                <a:srgbClr val="000000"/>
              </a:solidFill>
            </a:endParaRPr>
          </a:p>
          <a:p>
            <a:pPr algn="r"/>
            <a:r>
              <a:rPr lang="ru-RU" sz="2400" b="1" dirty="0">
                <a:solidFill>
                  <a:srgbClr val="000000"/>
                </a:solidFill>
              </a:rPr>
              <a:t>Маркиной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Оксаны Витальевны</a:t>
            </a:r>
            <a:r>
              <a:rPr lang="ru-RU" sz="2400" dirty="0">
                <a:solidFill>
                  <a:srgbClr val="000000"/>
                </a:solidFill>
              </a:rPr>
              <a:t>,</a:t>
            </a:r>
          </a:p>
          <a:p>
            <a:pPr algn="r"/>
            <a:r>
              <a:rPr lang="ru-RU" sz="2400" dirty="0" smtClean="0">
                <a:solidFill>
                  <a:srgbClr val="000000"/>
                </a:solidFill>
              </a:rPr>
              <a:t>воспитателя </a:t>
            </a:r>
            <a:r>
              <a:rPr lang="ru-RU" sz="2400" dirty="0">
                <a:solidFill>
                  <a:srgbClr val="000000"/>
                </a:solidFill>
              </a:rPr>
              <a:t>МДОУ </a:t>
            </a:r>
            <a:r>
              <a:rPr lang="ru-RU" sz="2400" dirty="0" err="1">
                <a:solidFill>
                  <a:srgbClr val="000000"/>
                </a:solidFill>
              </a:rPr>
              <a:t>д</a:t>
            </a:r>
            <a:r>
              <a:rPr lang="ru-RU" sz="2400" dirty="0">
                <a:solidFill>
                  <a:srgbClr val="000000"/>
                </a:solidFill>
              </a:rPr>
              <a:t>/с № 7 г. Краснознаменска</a:t>
            </a:r>
          </a:p>
          <a:p>
            <a:endParaRPr lang="ru-RU" sz="2400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 smtClean="0">
              <a:solidFill>
                <a:srgbClr val="000000"/>
              </a:solidFill>
            </a:endParaRPr>
          </a:p>
          <a:p>
            <a:endParaRPr lang="ru-RU" dirty="0">
              <a:solidFill>
                <a:srgbClr val="000000"/>
              </a:solidFill>
            </a:endParaRPr>
          </a:p>
          <a:p>
            <a:r>
              <a:rPr lang="ru-RU" b="1" dirty="0">
                <a:solidFill>
                  <a:srgbClr val="000000"/>
                </a:solidFill>
              </a:rPr>
              <a:t>г. Краснознаменск</a:t>
            </a:r>
          </a:p>
          <a:p>
            <a:r>
              <a:rPr lang="ru-RU" b="1" dirty="0" smtClean="0">
                <a:solidFill>
                  <a:srgbClr val="000000"/>
                </a:solidFill>
              </a:rPr>
              <a:t>2021 </a:t>
            </a:r>
            <a:r>
              <a:rPr lang="ru-RU" b="1" dirty="0">
                <a:solidFill>
                  <a:srgbClr val="000000"/>
                </a:solidFill>
              </a:rPr>
              <a:t>г.</a:t>
            </a:r>
          </a:p>
          <a:p>
            <a:pPr eaLnBrk="0" hangingPunct="0"/>
            <a:endParaRPr lang="ru-RU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noFill/>
        </p:spPr>
        <p:txBody>
          <a:bodyPr/>
          <a:lstStyle/>
          <a:p>
            <a:r>
              <a:rPr lang="ru-RU" smtClean="0">
                <a:solidFill>
                  <a:srgbClr val="FF3300"/>
                </a:solidFill>
                <a:effectLst/>
              </a:rPr>
              <a:t>Дыхательная гимнастика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8229600" cy="4495800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ru-RU" smtClean="0">
                <a:effectLst/>
              </a:rPr>
              <a:t>	</a:t>
            </a:r>
            <a:r>
              <a:rPr lang="ru-RU" sz="2400" smtClean="0">
                <a:solidFill>
                  <a:srgbClr val="000000"/>
                </a:solidFill>
                <a:effectLst/>
              </a:rPr>
              <a:t>обеспечивает повышение общего жизненного тонуса, закаленности и устойчивости организма к заболеваниям дыхательной системы</a:t>
            </a:r>
            <a:r>
              <a:rPr lang="ru-RU" smtClean="0">
                <a:effectLst/>
              </a:rPr>
              <a:t> </a:t>
            </a:r>
          </a:p>
        </p:txBody>
      </p:sp>
      <p:pic>
        <p:nvPicPr>
          <p:cNvPr id="56326" name="Picture 6" descr="IMG_198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492375"/>
            <a:ext cx="4427537" cy="4365625"/>
          </a:xfrm>
          <a:prstGeom prst="rect">
            <a:avLst/>
          </a:prstGeom>
          <a:noFill/>
        </p:spPr>
      </p:pic>
      <p:pic>
        <p:nvPicPr>
          <p:cNvPr id="56327" name="Picture 7" descr="IMG_202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2375"/>
            <a:ext cx="4645025" cy="4365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  <a:noFill/>
        </p:spPr>
        <p:txBody>
          <a:bodyPr/>
          <a:lstStyle/>
          <a:p>
            <a:r>
              <a:rPr lang="ru-RU" sz="4000" smtClean="0">
                <a:solidFill>
                  <a:srgbClr val="FF3300"/>
                </a:solidFill>
                <a:effectLst/>
              </a:rPr>
              <a:t>Гимнастика после дневного сна</a:t>
            </a:r>
            <a:r>
              <a:rPr lang="ru-RU" sz="2400" smtClean="0">
                <a:solidFill>
                  <a:srgbClr val="000000"/>
                </a:solidFill>
                <a:effectLst/>
              </a:rPr>
              <a:t> </a:t>
            </a:r>
            <a:endParaRPr lang="ru-RU" smtClean="0">
              <a:effectLst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836613"/>
            <a:ext cx="8229600" cy="4538662"/>
          </a:xfrm>
          <a:noFill/>
        </p:spPr>
        <p:txBody>
          <a:bodyPr/>
          <a:lstStyle/>
          <a:p>
            <a:pPr algn="just">
              <a:buFontTx/>
              <a:buNone/>
            </a:pPr>
            <a:r>
              <a:rPr lang="ru-RU" sz="1800" smtClean="0">
                <a:effectLst/>
              </a:rPr>
              <a:t>	</a:t>
            </a:r>
            <a:r>
              <a:rPr lang="ru-RU" sz="2000" smtClean="0">
                <a:solidFill>
                  <a:srgbClr val="000000"/>
                </a:solidFill>
                <a:effectLst/>
              </a:rPr>
              <a:t>Цель - повысить жизнедеятельность всего организма: мышечной, сердечнососудистой, дыхательной систем, активизировать деятельность нервной системы, создать условия для хорошей умственной работоспособности, для перехода к деятельному состоянию всего организма.</a:t>
            </a:r>
          </a:p>
        </p:txBody>
      </p:sp>
      <p:pic>
        <p:nvPicPr>
          <p:cNvPr id="52228" name="Picture 4" descr="IMG_20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36838"/>
            <a:ext cx="4248150" cy="4017962"/>
          </a:xfrm>
          <a:prstGeom prst="rect">
            <a:avLst/>
          </a:prstGeom>
          <a:noFill/>
        </p:spPr>
      </p:pic>
      <p:pic>
        <p:nvPicPr>
          <p:cNvPr id="52229" name="Picture 5" descr="IMG_436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636838"/>
            <a:ext cx="4392612" cy="39608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650" y="188913"/>
            <a:ext cx="7772400" cy="2303462"/>
          </a:xfrm>
        </p:spPr>
        <p:txBody>
          <a:bodyPr/>
          <a:lstStyle/>
          <a:p>
            <a:pPr marL="838200" indent="-838200"/>
            <a:r>
              <a:rPr lang="ru-RU" smtClean="0">
                <a:solidFill>
                  <a:srgbClr val="FF3300"/>
                </a:solidFill>
              </a:rPr>
              <a:t>Физкультминутки </a:t>
            </a:r>
            <a:r>
              <a:rPr lang="ru-RU" smtClean="0"/>
              <a:t> </a:t>
            </a:r>
            <a:br>
              <a:rPr lang="ru-RU" smtClean="0"/>
            </a:br>
            <a:r>
              <a:rPr lang="ru-RU" smtClean="0"/>
              <a:t> </a:t>
            </a:r>
            <a:r>
              <a:rPr lang="ru-RU" sz="28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проводятся  в перерывах между занятиями с целью активного отдыха</a:t>
            </a:r>
            <a:r>
              <a:rPr lang="ru-RU" smtClean="0">
                <a:solidFill>
                  <a:srgbClr val="CC0000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10246" name="Picture 6" descr="IMG_204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636838"/>
            <a:ext cx="4321175" cy="4032250"/>
          </a:xfrm>
          <a:prstGeom prst="rect">
            <a:avLst/>
          </a:prstGeom>
          <a:noFill/>
        </p:spPr>
      </p:pic>
      <p:pic>
        <p:nvPicPr>
          <p:cNvPr id="10247" name="Picture 7" descr="IMG_204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636838"/>
            <a:ext cx="4427537" cy="40322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720725"/>
          </a:xfrm>
          <a:noFill/>
        </p:spPr>
        <p:txBody>
          <a:bodyPr/>
          <a:lstStyle/>
          <a:p>
            <a:r>
              <a:rPr lang="ru-RU" sz="4000" smtClean="0">
                <a:solidFill>
                  <a:srgbClr val="FF3300"/>
                </a:solidFill>
                <a:effectLst/>
              </a:rPr>
              <a:t>Самомассаж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981075"/>
            <a:ext cx="8820150" cy="2160588"/>
          </a:xfrm>
          <a:noFill/>
        </p:spPr>
        <p:txBody>
          <a:bodyPr/>
          <a:lstStyle/>
          <a:p>
            <a:pPr algn="just">
              <a:buFontTx/>
              <a:buNone/>
            </a:pPr>
            <a:r>
              <a:rPr lang="ru-RU" sz="2400" smtClean="0">
                <a:effectLst/>
              </a:rPr>
              <a:t>	</a:t>
            </a:r>
            <a:r>
              <a:rPr lang="ru-RU" sz="2200" smtClean="0">
                <a:solidFill>
                  <a:srgbClr val="000000"/>
                </a:solidFill>
                <a:effectLst/>
              </a:rPr>
              <a:t>Для приобщения детей к здоровому образу жизни ежедневно используем </a:t>
            </a:r>
            <a:r>
              <a:rPr lang="ru-RU" sz="2200" b="1" u="sng" smtClean="0">
                <a:solidFill>
                  <a:srgbClr val="000000"/>
                </a:solidFill>
                <a:effectLst/>
              </a:rPr>
              <a:t>“Гимнастику маленьких волшебников”.</a:t>
            </a:r>
            <a:endParaRPr lang="ru-RU" sz="2200" smtClean="0">
              <a:solidFill>
                <a:srgbClr val="000000"/>
              </a:solidFill>
              <a:effectLst/>
            </a:endParaRPr>
          </a:p>
          <a:p>
            <a:pPr algn="just">
              <a:buFontTx/>
              <a:buNone/>
            </a:pPr>
            <a:r>
              <a:rPr lang="ru-RU" sz="2200" smtClean="0">
                <a:solidFill>
                  <a:srgbClr val="000000"/>
                </a:solidFill>
                <a:effectLst/>
              </a:rPr>
              <a:t>	Дети здесь не просто “работают” - они играют, лепят, мнут, разглаживают своё тело, видя в нём предмет заботы, ласки, любви.</a:t>
            </a:r>
          </a:p>
          <a:p>
            <a:pPr algn="just">
              <a:buFontTx/>
              <a:buNone/>
            </a:pPr>
            <a:r>
              <a:rPr lang="ru-RU" sz="2200" smtClean="0">
                <a:solidFill>
                  <a:srgbClr val="000000"/>
                </a:solidFill>
                <a:effectLst/>
              </a:rPr>
              <a:t>	Делая массаж живота, шеи, головы, рук, ушных раковин и т. д., ребёнок воздействует на весь организм в целом. </a:t>
            </a:r>
          </a:p>
        </p:txBody>
      </p:sp>
      <p:pic>
        <p:nvPicPr>
          <p:cNvPr id="58375" name="Picture 7" descr="IMG_201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3284538"/>
            <a:ext cx="4248150" cy="3313112"/>
          </a:xfrm>
          <a:prstGeom prst="rect">
            <a:avLst/>
          </a:prstGeom>
          <a:noFill/>
        </p:spPr>
      </p:pic>
      <p:pic>
        <p:nvPicPr>
          <p:cNvPr id="58376" name="Picture 8" descr="IMG_20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284538"/>
            <a:ext cx="4464050" cy="33131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404813"/>
            <a:ext cx="7999412" cy="1079500"/>
          </a:xfrm>
        </p:spPr>
        <p:txBody>
          <a:bodyPr/>
          <a:lstStyle/>
          <a:p>
            <a:r>
              <a:rPr lang="ru-RU" sz="4000" smtClean="0">
                <a:solidFill>
                  <a:srgbClr val="CC0000"/>
                </a:solidFill>
                <a:latin typeface="Arial" charset="0"/>
              </a:rPr>
              <a:t>Занятия фи</a:t>
            </a:r>
            <a:r>
              <a:rPr lang="ru-RU" sz="4000" smtClean="0">
                <a:solidFill>
                  <a:srgbClr val="CC0000"/>
                </a:solidFill>
              </a:rPr>
              <a:t>з</a:t>
            </a:r>
            <a:r>
              <a:rPr lang="ru-RU" sz="4000" smtClean="0">
                <a:solidFill>
                  <a:srgbClr val="CC0000"/>
                </a:solidFill>
                <a:latin typeface="Arial" charset="0"/>
              </a:rPr>
              <a:t>ической </a:t>
            </a:r>
            <a:r>
              <a:rPr lang="ru-RU" sz="4000" smtClean="0">
                <a:solidFill>
                  <a:srgbClr val="CC0000"/>
                </a:solidFill>
              </a:rPr>
              <a:t>культ</a:t>
            </a:r>
            <a:r>
              <a:rPr lang="ru-RU" sz="4000" smtClean="0">
                <a:solidFill>
                  <a:srgbClr val="CC0000"/>
                </a:solidFill>
                <a:latin typeface="Arial" charset="0"/>
              </a:rPr>
              <a:t>урой</a:t>
            </a:r>
          </a:p>
        </p:txBody>
      </p:sp>
      <p:pic>
        <p:nvPicPr>
          <p:cNvPr id="13324" name="Picture 12" descr="IMG_434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7772400" cy="1362075"/>
          </a:xfrm>
        </p:spPr>
        <p:txBody>
          <a:bodyPr/>
          <a:lstStyle/>
          <a:p>
            <a:r>
              <a:rPr lang="ru-RU" sz="4000" smtClean="0">
                <a:solidFill>
                  <a:srgbClr val="CC0000"/>
                </a:solidFill>
                <a:latin typeface="Arial" charset="0"/>
              </a:rPr>
              <a:t>Спортивные занятия по плаванию в б</a:t>
            </a:r>
            <a:r>
              <a:rPr lang="ru-RU" sz="4000" smtClean="0">
                <a:solidFill>
                  <a:srgbClr val="CC0000"/>
                </a:solidFill>
              </a:rPr>
              <a:t>ассейн</a:t>
            </a:r>
            <a:r>
              <a:rPr lang="ru-RU" sz="4000" smtClean="0">
                <a:solidFill>
                  <a:srgbClr val="CC0000"/>
                </a:solidFill>
                <a:latin typeface="Arial" charset="0"/>
              </a:rPr>
              <a:t>е</a:t>
            </a:r>
          </a:p>
        </p:txBody>
      </p:sp>
      <p:pic>
        <p:nvPicPr>
          <p:cNvPr id="12294" name="Picture 6" descr="IMG_194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96975"/>
            <a:ext cx="4392612" cy="5327650"/>
          </a:xfrm>
          <a:prstGeom prst="rect">
            <a:avLst/>
          </a:prstGeom>
          <a:noFill/>
        </p:spPr>
      </p:pic>
      <p:pic>
        <p:nvPicPr>
          <p:cNvPr id="12295" name="Picture 7" descr="IMG_195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196975"/>
            <a:ext cx="4106862" cy="53276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88" y="404813"/>
            <a:ext cx="7999412" cy="1079500"/>
          </a:xfrm>
        </p:spPr>
        <p:txBody>
          <a:bodyPr/>
          <a:lstStyle/>
          <a:p>
            <a:r>
              <a:rPr lang="ru-RU" sz="4000" smtClean="0">
                <a:solidFill>
                  <a:srgbClr val="FF0000"/>
                </a:solidFill>
              </a:rPr>
              <a:t>Закаливание</a:t>
            </a:r>
            <a:r>
              <a:rPr lang="ru-RU" sz="4000" smtClean="0"/>
              <a:t> </a:t>
            </a:r>
            <a:r>
              <a:rPr lang="ru-RU" sz="2400" smtClean="0">
                <a:solidFill>
                  <a:srgbClr val="101016"/>
                </a:solidFill>
                <a:effectLst/>
              </a:rPr>
              <a:t>– </a:t>
            </a:r>
            <a:r>
              <a:rPr lang="ru-RU" sz="2800" smtClean="0">
                <a:solidFill>
                  <a:srgbClr val="101016"/>
                </a:solidFill>
                <a:effectLst/>
                <a:latin typeface="Times New Roman" pitchFamily="18" charset="0"/>
              </a:rPr>
              <a:t>повышает устойчивость организма к природным факторам.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684213" y="1700213"/>
            <a:ext cx="7772400" cy="407352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b="1" smtClean="0">
                <a:solidFill>
                  <a:srgbClr val="FE8F4A"/>
                </a:solidFill>
                <a:latin typeface="Times New Roman" pitchFamily="18" charset="0"/>
              </a:rPr>
              <a:t>Средства закаливания</a:t>
            </a:r>
            <a:endParaRPr lang="ru-RU" sz="2000" b="1" smtClean="0">
              <a:solidFill>
                <a:srgbClr val="FE8F4A"/>
              </a:solidFill>
              <a:latin typeface="Times New Roman" pitchFamily="18" charset="0"/>
            </a:endParaRPr>
          </a:p>
        </p:txBody>
      </p:sp>
      <p:sp>
        <p:nvSpPr>
          <p:cNvPr id="59396" name="Rectangle 7"/>
          <p:cNvSpPr>
            <a:spLocks noChangeArrowheads="1"/>
          </p:cNvSpPr>
          <p:nvPr/>
        </p:nvSpPr>
        <p:spPr bwMode="auto">
          <a:xfrm>
            <a:off x="684213" y="2133600"/>
            <a:ext cx="18002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FC1604"/>
                </a:solidFill>
              </a:rPr>
              <a:t>1.солнце</a:t>
            </a:r>
          </a:p>
        </p:txBody>
      </p:sp>
      <p:sp>
        <p:nvSpPr>
          <p:cNvPr id="59397" name="Rectangle 8"/>
          <p:cNvSpPr>
            <a:spLocks noChangeArrowheads="1"/>
          </p:cNvSpPr>
          <p:nvPr/>
        </p:nvSpPr>
        <p:spPr bwMode="auto">
          <a:xfrm>
            <a:off x="3348038" y="3500438"/>
            <a:ext cx="20161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chemeClr val="tx2"/>
                </a:solidFill>
              </a:rPr>
              <a:t>2. воздух</a:t>
            </a: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6877050" y="4149725"/>
            <a:ext cx="12652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ru-RU" sz="2800" b="1">
                <a:solidFill>
                  <a:srgbClr val="000073"/>
                </a:solidFill>
              </a:rPr>
              <a:t>3. вода</a:t>
            </a:r>
          </a:p>
        </p:txBody>
      </p:sp>
      <p:pic>
        <p:nvPicPr>
          <p:cNvPr id="59399" name="Picture 2" descr="C:\Documents and Settings\PAVLIN\Desktop\ЗОЖ\sun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492375"/>
            <a:ext cx="2520950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0" name="Picture 3" descr="C:\Documents and Settings\PAVLIN\Desktop\ЗОЖ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575" y="4149725"/>
            <a:ext cx="230505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1" name="Picture 4" descr="C:\Documents and Settings\PAVLIN\Desktop\ЗОЖ\images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72225" y="5084763"/>
            <a:ext cx="22320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9"/>
          <p:cNvSpPr>
            <a:spLocks noChangeArrowheads="1"/>
          </p:cNvSpPr>
          <p:nvPr/>
        </p:nvSpPr>
        <p:spPr bwMode="auto">
          <a:xfrm>
            <a:off x="900113" y="620713"/>
            <a:ext cx="61198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>
                <a:solidFill>
                  <a:srgbClr val="FF0000"/>
                </a:solidFill>
              </a:rPr>
              <a:t>Принципы закаливания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idx="1"/>
          </p:nvPr>
        </p:nvSpPr>
        <p:spPr>
          <a:xfrm>
            <a:off x="468313" y="1773238"/>
            <a:ext cx="8218487" cy="3455987"/>
          </a:xfrm>
        </p:spPr>
        <p:txBody>
          <a:bodyPr>
            <a:normAutofit/>
          </a:bodyPr>
          <a:lstStyle/>
          <a:p>
            <a:r>
              <a:rPr lang="ru-RU" sz="2400" smtClean="0"/>
              <a:t>Постепенность закаливающих процедур</a:t>
            </a:r>
          </a:p>
          <a:p>
            <a:r>
              <a:rPr lang="ru-RU" sz="2400" smtClean="0"/>
              <a:t>Систематичность</a:t>
            </a:r>
          </a:p>
          <a:p>
            <a:r>
              <a:rPr lang="ru-RU" sz="2400" smtClean="0"/>
              <a:t>Последовательность</a:t>
            </a:r>
          </a:p>
          <a:p>
            <a:r>
              <a:rPr lang="ru-RU" sz="2400" smtClean="0"/>
              <a:t>Комплексность</a:t>
            </a:r>
          </a:p>
          <a:p>
            <a:r>
              <a:rPr lang="ru-RU" sz="2400" smtClean="0"/>
              <a:t>Учет индивидуальных особенностей ребенка</a:t>
            </a:r>
          </a:p>
        </p:txBody>
      </p:sp>
      <p:pic>
        <p:nvPicPr>
          <p:cNvPr id="14347" name="Picture 11" descr="IMG_202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4149725"/>
            <a:ext cx="3457575" cy="25193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CC0000"/>
                </a:solidFill>
                <a:effectLst/>
                <a:latin typeface="Times New Roman" pitchFamily="18" charset="0"/>
              </a:rPr>
              <a:t>Солнечные ванны</a:t>
            </a:r>
            <a:endParaRPr lang="ru-RU" sz="2400" smtClean="0">
              <a:solidFill>
                <a:srgbClr val="161616"/>
              </a:solidFill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468313" y="4508500"/>
            <a:ext cx="8135937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u="sng">
                <a:latin typeface="Times New Roman" pitchFamily="18" charset="0"/>
              </a:rPr>
              <a:t>Солнечные ванны</a:t>
            </a:r>
            <a:r>
              <a:rPr lang="ru-RU" b="1">
                <a:latin typeface="Times New Roman" pitchFamily="18" charset="0"/>
              </a:rPr>
              <a:t> оказывают на организм дошкольников общее укрепляющее действие, усиливают обмен веществ, повышают сопротивляемость организма к заболеваниям.</a:t>
            </a:r>
          </a:p>
          <a:p>
            <a:pPr algn="just"/>
            <a:r>
              <a:rPr lang="ru-RU" b="1">
                <a:latin typeface="Times New Roman" pitchFamily="18" charset="0"/>
              </a:rPr>
              <a:t>В коже под влиянием солнечных лучей образуются вещества, богатые витамином D (противорахитическим), что улучшает усвоение солей, кальция и фосфора, особенно важных для растущего организма. </a:t>
            </a:r>
          </a:p>
        </p:txBody>
      </p:sp>
      <p:pic>
        <p:nvPicPr>
          <p:cNvPr id="15367" name="Picture 7" descr="IMG_797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4321175" cy="3168650"/>
          </a:xfrm>
          <a:prstGeom prst="rect">
            <a:avLst/>
          </a:prstGeom>
          <a:noFill/>
        </p:spPr>
      </p:pic>
      <p:pic>
        <p:nvPicPr>
          <p:cNvPr id="15368" name="Picture 8" descr="IMG_818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1196975"/>
            <a:ext cx="4105275" cy="316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smtClean="0">
                <a:solidFill>
                  <a:srgbClr val="FF0000"/>
                </a:solidFill>
                <a:effectLst/>
              </a:rPr>
              <a:t>Воздушные ванны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052513"/>
            <a:ext cx="8229600" cy="4495800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ru-RU" sz="2400" smtClean="0">
                <a:effectLst/>
              </a:rPr>
              <a:t>	</a:t>
            </a:r>
            <a:r>
              <a:rPr lang="ru-RU" sz="2400" smtClean="0">
                <a:solidFill>
                  <a:srgbClr val="000000"/>
                </a:solidFill>
                <a:effectLst/>
              </a:rPr>
              <a:t>Воздух - это среда, постоянно окружающая человека.</a:t>
            </a:r>
          </a:p>
          <a:p>
            <a:pPr>
              <a:buFontTx/>
              <a:buNone/>
            </a:pPr>
            <a:r>
              <a:rPr lang="ru-RU" sz="2400" smtClean="0">
                <a:solidFill>
                  <a:srgbClr val="000000"/>
                </a:solidFill>
                <a:effectLst/>
              </a:rPr>
              <a:t>	Он соприкасается с кожей - непосредственно или через ткань одежды и со слизистой оболочкой дыхательных путей. </a:t>
            </a:r>
          </a:p>
        </p:txBody>
      </p:sp>
      <p:pic>
        <p:nvPicPr>
          <p:cNvPr id="61445" name="Picture 5" descr="IMG_203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781300"/>
            <a:ext cx="4176712" cy="4076700"/>
          </a:xfrm>
          <a:prstGeom prst="rect">
            <a:avLst/>
          </a:prstGeom>
          <a:noFill/>
        </p:spPr>
      </p:pic>
      <p:pic>
        <p:nvPicPr>
          <p:cNvPr id="61446" name="Picture 6" descr="IMG_210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781300"/>
            <a:ext cx="4643437" cy="407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6" descr="3962645d34e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smtClean="0">
                <a:solidFill>
                  <a:srgbClr val="FF0000"/>
                </a:solidFill>
              </a:rPr>
              <a:t>Здоровый образ жизни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381635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dirty="0" smtClean="0">
                <a:cs typeface="+mn-cs"/>
              </a:rPr>
              <a:t>    </a:t>
            </a:r>
            <a:r>
              <a:rPr lang="ru-RU" sz="3600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</a:rPr>
              <a:t>Это комплекс оздоровительных мероприятий, обеспечивающих гармоничное развитие и укрепление здоровья, повышение работоспособности людей.</a:t>
            </a:r>
          </a:p>
          <a:p>
            <a:pPr>
              <a:defRPr/>
            </a:pPr>
            <a:endParaRPr lang="ru-RU" dirty="0"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CC0000"/>
                </a:solidFill>
                <a:effectLst/>
                <a:latin typeface="Times New Roman" pitchFamily="18" charset="0"/>
              </a:rPr>
              <a:t>Водные процедуры (закаливание водой) </a:t>
            </a:r>
            <a:br>
              <a:rPr lang="ru-RU" sz="2400" smtClean="0">
                <a:solidFill>
                  <a:srgbClr val="CC0000"/>
                </a:solidFill>
                <a:effectLst/>
                <a:latin typeface="Times New Roman" pitchFamily="18" charset="0"/>
              </a:rPr>
            </a:br>
            <a:endParaRPr lang="ru-RU" sz="2400" smtClean="0">
              <a:solidFill>
                <a:srgbClr val="161616"/>
              </a:solidFill>
            </a:endParaRPr>
          </a:p>
        </p:txBody>
      </p:sp>
      <p:pic>
        <p:nvPicPr>
          <p:cNvPr id="50181" name="Picture 5" descr="IMG_835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5040312" cy="2447925"/>
          </a:xfrm>
          <a:prstGeom prst="rect">
            <a:avLst/>
          </a:prstGeom>
          <a:noFill/>
        </p:spPr>
      </p:pic>
      <p:pic>
        <p:nvPicPr>
          <p:cNvPr id="50183" name="Picture 7" descr="IMG_200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196975"/>
            <a:ext cx="2951163" cy="2519363"/>
          </a:xfrm>
          <a:prstGeom prst="rect">
            <a:avLst/>
          </a:prstGeom>
          <a:noFill/>
        </p:spPr>
      </p:pic>
      <p:pic>
        <p:nvPicPr>
          <p:cNvPr id="50184" name="Picture 8" descr="IMG_200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789363"/>
            <a:ext cx="3817937" cy="2879725"/>
          </a:xfrm>
          <a:prstGeom prst="rect">
            <a:avLst/>
          </a:prstGeom>
          <a:noFill/>
        </p:spPr>
      </p:pic>
      <p:pic>
        <p:nvPicPr>
          <p:cNvPr id="50185" name="Picture 9" descr="IMG_195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3789363"/>
            <a:ext cx="4394200" cy="287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79388" y="1557338"/>
            <a:ext cx="8713787" cy="2592387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ru-RU">
                <a:latin typeface="Tahoma" pitchFamily="34" charset="0"/>
              </a:rPr>
              <a:t>                                </a:t>
            </a:r>
            <a:r>
              <a:rPr lang="en-US">
                <a:latin typeface="Tahoma" pitchFamily="34" charset="0"/>
              </a:rPr>
              <a:t>   </a:t>
            </a:r>
            <a:r>
              <a:rPr lang="ru-RU">
                <a:latin typeface="Tahoma" pitchFamily="34" charset="0"/>
              </a:rPr>
              <a:t>        </a:t>
            </a:r>
            <a:r>
              <a:rPr lang="en-US">
                <a:latin typeface="Tahoma" pitchFamily="34" charset="0"/>
              </a:rPr>
              <a:t> </a:t>
            </a:r>
            <a:r>
              <a:rPr lang="ru-RU" sz="2800">
                <a:latin typeface="Tahoma" pitchFamily="34" charset="0"/>
              </a:rPr>
              <a:t> </a:t>
            </a:r>
            <a:r>
              <a:rPr lang="ru-RU" sz="3200" b="1">
                <a:solidFill>
                  <a:srgbClr val="C00000"/>
                </a:solidFill>
                <a:latin typeface="Tahoma" pitchFamily="34" charset="0"/>
              </a:rPr>
              <a:t>Принципы</a:t>
            </a:r>
            <a:r>
              <a:rPr lang="ru-RU" sz="2800" b="1">
                <a:solidFill>
                  <a:srgbClr val="C00000"/>
                </a:solidFill>
                <a:latin typeface="Tahoma" pitchFamily="34" charset="0"/>
              </a:rPr>
              <a:t>: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Tahoma" pitchFamily="34" charset="0"/>
              </a:rPr>
              <a:t>Строгое выполнение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Tahoma" pitchFamily="34" charset="0"/>
              </a:rPr>
              <a:t>Недопустимость частых изменений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Char char="•"/>
            </a:pPr>
            <a:r>
              <a:rPr lang="ru-RU" sz="2000">
                <a:solidFill>
                  <a:srgbClr val="000000"/>
                </a:solidFill>
                <a:latin typeface="Tahoma" pitchFamily="34" charset="0"/>
              </a:rPr>
              <a:t>Доступность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</a:pPr>
            <a:endParaRPr lang="ru-RU" sz="2000">
              <a:solidFill>
                <a:srgbClr val="000000"/>
              </a:solidFill>
              <a:latin typeface="Tahoma" pitchFamily="34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ru-RU" sz="2000">
                <a:solidFill>
                  <a:srgbClr val="000000"/>
                </a:solidFill>
                <a:latin typeface="Tahoma" pitchFamily="34" charset="0"/>
              </a:rPr>
              <a:t>        активный</a:t>
            </a:r>
            <a:r>
              <a:rPr lang="ru-RU" sz="2000">
                <a:solidFill>
                  <a:srgbClr val="21F80A"/>
                </a:solidFill>
                <a:latin typeface="Tahoma" pitchFamily="34" charset="0"/>
              </a:rPr>
              <a:t> </a:t>
            </a:r>
            <a:r>
              <a:rPr lang="ru-RU" sz="2000">
                <a:latin typeface="Tahoma" pitchFamily="34" charset="0"/>
              </a:rPr>
              <a:t>               </a:t>
            </a:r>
            <a:r>
              <a:rPr lang="ru-RU" sz="2000">
                <a:solidFill>
                  <a:srgbClr val="2F06FA"/>
                </a:solidFill>
                <a:latin typeface="Tahoma" pitchFamily="34" charset="0"/>
              </a:rPr>
              <a:t>          </a:t>
            </a:r>
            <a:r>
              <a:rPr lang="ru-RU" sz="3200" b="1">
                <a:solidFill>
                  <a:srgbClr val="2F06FA"/>
                </a:solidFill>
                <a:latin typeface="Tahoma" pitchFamily="34" charset="0"/>
              </a:rPr>
              <a:t>Отдых</a:t>
            </a:r>
            <a:r>
              <a:rPr lang="ru-RU" sz="3200">
                <a:latin typeface="Tahoma" pitchFamily="34" charset="0"/>
              </a:rPr>
              <a:t>      </a:t>
            </a:r>
            <a:r>
              <a:rPr lang="ru-RU">
                <a:solidFill>
                  <a:srgbClr val="FC48DE"/>
                </a:solidFill>
                <a:latin typeface="Tahoma" pitchFamily="34" charset="0"/>
              </a:rPr>
              <a:t>     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   </a:t>
            </a:r>
            <a:r>
              <a:rPr lang="ru-RU" sz="2000">
                <a:solidFill>
                  <a:srgbClr val="000000"/>
                </a:solidFill>
                <a:latin typeface="Tahoma" pitchFamily="34" charset="0"/>
              </a:rPr>
              <a:t>пассивный</a:t>
            </a:r>
            <a:r>
              <a:rPr lang="ru-RU" sz="3200">
                <a:solidFill>
                  <a:srgbClr val="000000"/>
                </a:solidFill>
                <a:latin typeface="Tahoma" pitchFamily="34" charset="0"/>
              </a:rPr>
              <a:t> </a:t>
            </a:r>
            <a:r>
              <a:rPr lang="ru-RU" sz="3200">
                <a:solidFill>
                  <a:srgbClr val="6CE2FE"/>
                </a:solidFill>
                <a:latin typeface="Tahoma" pitchFamily="34" charset="0"/>
              </a:rPr>
              <a:t> </a:t>
            </a:r>
            <a:r>
              <a:rPr lang="ru-RU" sz="3200">
                <a:latin typeface="Tahoma" pitchFamily="34" charset="0"/>
              </a:rPr>
              <a:t>       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</a:pPr>
            <a:endParaRPr lang="ru-RU" sz="3200">
              <a:latin typeface="Tahoma" pitchFamily="34" charset="0"/>
            </a:endParaRP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</a:pPr>
            <a:r>
              <a:rPr lang="ru-RU" sz="3200">
                <a:latin typeface="Tahoma" pitchFamily="34" charset="0"/>
              </a:rPr>
              <a:t>    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468313" y="260350"/>
            <a:ext cx="8458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ru-RU" sz="3600">
                <a:solidFill>
                  <a:srgbClr val="FF0000"/>
                </a:solidFill>
                <a:latin typeface="Tahoma" pitchFamily="34" charset="0"/>
              </a:rPr>
              <a:t>Режим</a:t>
            </a:r>
            <a:r>
              <a:rPr lang="en-US" sz="36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ru-RU" sz="2400">
                <a:solidFill>
                  <a:schemeClr val="tx2"/>
                </a:solidFill>
                <a:latin typeface="Tahoma" pitchFamily="34" charset="0"/>
              </a:rPr>
              <a:t>-</a:t>
            </a:r>
            <a:r>
              <a:rPr lang="en-US" sz="2400">
                <a:solidFill>
                  <a:schemeClr val="tx2"/>
                </a:solidFill>
                <a:latin typeface="Tahoma" pitchFamily="34" charset="0"/>
              </a:rPr>
              <a:t> </a:t>
            </a:r>
            <a:r>
              <a:rPr lang="ru-RU" sz="2400">
                <a:solidFill>
                  <a:srgbClr val="000000"/>
                </a:solidFill>
                <a:latin typeface="Tahoma" pitchFamily="34" charset="0"/>
              </a:rPr>
              <a:t>это правильное чередование периодов работы и отдыха</a:t>
            </a:r>
            <a:r>
              <a:rPr lang="ru-RU" sz="3600">
                <a:solidFill>
                  <a:srgbClr val="000000"/>
                </a:solidFill>
                <a:latin typeface="Tahoma" pitchFamily="34" charset="0"/>
              </a:rPr>
              <a:t>.</a:t>
            </a:r>
          </a:p>
        </p:txBody>
      </p:sp>
      <p:pic>
        <p:nvPicPr>
          <p:cNvPr id="16391" name="Picture 7" descr="IMG_205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292600"/>
            <a:ext cx="4176712" cy="2354263"/>
          </a:xfrm>
          <a:prstGeom prst="rect">
            <a:avLst/>
          </a:prstGeom>
          <a:noFill/>
        </p:spPr>
      </p:pic>
      <p:pic>
        <p:nvPicPr>
          <p:cNvPr id="16392" name="Picture 8" descr="IMG_197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4292600"/>
            <a:ext cx="4032250" cy="23764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3962645d34e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smtClean="0">
                <a:solidFill>
                  <a:srgbClr val="FF0000"/>
                </a:solidFill>
              </a:rPr>
              <a:t>Сон</a:t>
            </a:r>
            <a:r>
              <a:rPr lang="ru-RU" sz="3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sz="36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sz="32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важное условие для здоровья, бодрости и высокой работоспособности человека.</a:t>
            </a:r>
            <a:r>
              <a:rPr lang="ru-RU" sz="3600" smtClean="0">
                <a:solidFill>
                  <a:srgbClr val="CCEEFF"/>
                </a:solidFill>
              </a:rPr>
              <a:t> </a:t>
            </a:r>
          </a:p>
        </p:txBody>
      </p:sp>
      <p:pic>
        <p:nvPicPr>
          <p:cNvPr id="17414" name="Picture 6" descr="IMG_190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844675"/>
            <a:ext cx="8675688" cy="501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0075" cy="936625"/>
          </a:xfrm>
        </p:spPr>
        <p:txBody>
          <a:bodyPr/>
          <a:lstStyle/>
          <a:p>
            <a:r>
              <a:rPr lang="ru-RU" sz="4800" smtClean="0">
                <a:solidFill>
                  <a:srgbClr val="FF0000"/>
                </a:solidFill>
                <a:effectLst/>
                <a:latin typeface="Times New Roman" pitchFamily="18" charset="0"/>
              </a:rPr>
              <a:t>Режим питания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125538"/>
            <a:ext cx="8229600" cy="233045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Первый принцип рационального питания: его энергетическая ценность должна соответствовать энергетическим затратам организма. </a:t>
            </a:r>
          </a:p>
          <a:p>
            <a:pPr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 Второй принцип рационального питания – соответствие химического состава пищевых веществ физиологическим потребностям организма. </a:t>
            </a:r>
          </a:p>
          <a:p>
            <a:pPr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Максимальное разнообразие питания определяет третий принцип рационального питания.  </a:t>
            </a:r>
          </a:p>
          <a:p>
            <a:pPr>
              <a:defRPr/>
            </a:pPr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Наконец, соблюдение оптимального режима питания определяет четвертый принцип рационального питания. 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484" name="Picture 5" descr="C:\Users\детсадсад\Desktop\S73042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79750" y="35075813"/>
            <a:ext cx="324326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5" descr="C:\Users\детсадсад\Desktop\S730428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79750" y="35075813"/>
            <a:ext cx="3243263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IMG_193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4797425"/>
            <a:ext cx="3455988" cy="2060575"/>
          </a:xfrm>
          <a:prstGeom prst="rect">
            <a:avLst/>
          </a:prstGeom>
          <a:noFill/>
        </p:spPr>
      </p:pic>
      <p:pic>
        <p:nvPicPr>
          <p:cNvPr id="20490" name="Picture 10" descr="IMG_200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868863"/>
            <a:ext cx="3382962" cy="19891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416800" cy="1008062"/>
          </a:xfrm>
        </p:spPr>
        <p:txBody>
          <a:bodyPr/>
          <a:lstStyle/>
          <a:p>
            <a:r>
              <a:rPr lang="ru-RU" sz="4800" smtClean="0">
                <a:solidFill>
                  <a:srgbClr val="FF0000"/>
                </a:solidFill>
                <a:effectLst/>
                <a:latin typeface="Times New Roman" pitchFamily="18" charset="0"/>
              </a:rPr>
              <a:t>Личная гигиена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268413"/>
            <a:ext cx="8002587" cy="10080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z="2500" smtClean="0"/>
              <a:t>Это широкое понятие, включающее в себя выполнение правил, которые способствуют сохранению и укреплению здоровья человека</a:t>
            </a:r>
          </a:p>
        </p:txBody>
      </p:sp>
      <p:pic>
        <p:nvPicPr>
          <p:cNvPr id="2050" name="Picture 2" descr="C:\Documents and Settings\Admin\Рабочий стол\фото\умывание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2500306"/>
            <a:ext cx="4429156" cy="4143404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фото\вытирание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500306"/>
            <a:ext cx="4214842" cy="41434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latin typeface="Arial" charset="0"/>
              </a:rPr>
              <a:t/>
            </a:r>
            <a:br>
              <a:rPr lang="ru-RU" sz="4000" smtClean="0">
                <a:solidFill>
                  <a:srgbClr val="FF0000"/>
                </a:solidFill>
                <a:latin typeface="Arial" charset="0"/>
              </a:rPr>
            </a:br>
            <a:r>
              <a:rPr lang="ru-RU" sz="4000" smtClean="0">
                <a:solidFill>
                  <a:srgbClr val="FF0000"/>
                </a:solidFill>
                <a:latin typeface="Arial" charset="0"/>
              </a:rPr>
              <a:t>Комплексное решение ЗОЖ</a:t>
            </a:r>
            <a:br>
              <a:rPr lang="ru-RU" sz="4000" smtClean="0">
                <a:solidFill>
                  <a:srgbClr val="FF0000"/>
                </a:solidFill>
                <a:latin typeface="Arial" charset="0"/>
              </a:rPr>
            </a:br>
            <a:r>
              <a:rPr lang="ru-RU" sz="4000" smtClean="0">
                <a:solidFill>
                  <a:srgbClr val="FF0000"/>
                </a:solidFill>
                <a:latin typeface="Arial" charset="0"/>
              </a:rPr>
              <a:t>в контакте с медицинскими работниками</a:t>
            </a:r>
          </a:p>
        </p:txBody>
      </p:sp>
      <p:pic>
        <p:nvPicPr>
          <p:cNvPr id="1026" name="Picture 2" descr="C:\Documents and Settings\Admin\Рабочий стол\фото\медик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214554"/>
            <a:ext cx="4238612" cy="4214843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фото\PHOTO-2021-12-05-18-29-35 (4)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214554"/>
            <a:ext cx="4429156" cy="4214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88" y="714375"/>
            <a:ext cx="8501062" cy="10588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</a:t>
            </a:r>
            <a:r>
              <a:rPr lang="ru-RU" sz="4000" b="1" smtClean="0">
                <a:solidFill>
                  <a:srgbClr val="FF0000"/>
                </a:solidFill>
                <a:effectLst/>
                <a:latin typeface="Times New Roman" pitchFamily="18" charset="0"/>
              </a:rPr>
              <a:t>Дидактические игры</a:t>
            </a:r>
            <a:endParaRPr lang="ru-RU" sz="4000" b="1" smtClean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3492" name="Rectangle 4"/>
          <p:cNvSpPr>
            <a:spLocks noChangeArrowheads="1"/>
          </p:cNvSpPr>
          <p:nvPr/>
        </p:nvSpPr>
        <p:spPr bwMode="auto">
          <a:xfrm>
            <a:off x="468313" y="1571625"/>
            <a:ext cx="8388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/>
            <a:r>
              <a:rPr lang="ru-RU" sz="2400" b="1" u="sng">
                <a:solidFill>
                  <a:srgbClr val="000000"/>
                </a:solidFill>
              </a:rPr>
              <a:t>ЦЕЛЬ:</a:t>
            </a:r>
            <a:r>
              <a:rPr lang="ru-RU" sz="2400">
                <a:solidFill>
                  <a:srgbClr val="000000"/>
                </a:solidFill>
              </a:rPr>
              <a:t> воспитывать культурно-гигиенические навыки; формировать начальные представления о здоровом образе жизни.</a:t>
            </a:r>
          </a:p>
        </p:txBody>
      </p:sp>
      <p:pic>
        <p:nvPicPr>
          <p:cNvPr id="63493" name="Picture 5" descr="IMG_207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708275"/>
            <a:ext cx="4392612" cy="3960813"/>
          </a:xfrm>
          <a:prstGeom prst="rect">
            <a:avLst/>
          </a:prstGeom>
          <a:noFill/>
        </p:spPr>
      </p:pic>
      <p:pic>
        <p:nvPicPr>
          <p:cNvPr id="63495" name="Picture 7" descr="IMG_206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708275"/>
            <a:ext cx="4500562" cy="39608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Times New Roman" pitchFamily="18" charset="0"/>
              </a:rPr>
              <a:t>Благоприятная психологическая обстановка в семье и саду</a:t>
            </a:r>
            <a:r>
              <a:rPr lang="ru-RU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dirty="0" smtClean="0">
                <a:latin typeface="Tahoma" pitchFamily="34" charset="0"/>
                <a:cs typeface="Tahoma" pitchFamily="34" charset="0"/>
              </a:rPr>
            </a:br>
            <a:endParaRPr lang="ru-RU" dirty="0">
              <a:cs typeface="+mj-cs"/>
            </a:endParaRPr>
          </a:p>
        </p:txBody>
      </p:sp>
      <p:sp>
        <p:nvSpPr>
          <p:cNvPr id="62467" name="Прямоугольник 4"/>
          <p:cNvSpPr>
            <a:spLocks noChangeArrowheads="1"/>
          </p:cNvSpPr>
          <p:nvPr/>
        </p:nvSpPr>
        <p:spPr bwMode="auto">
          <a:xfrm>
            <a:off x="4716463" y="1844675"/>
            <a:ext cx="4427537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rgbClr val="000000"/>
                </a:solidFill>
                <a:latin typeface="Times New Roman" pitchFamily="18" charset="0"/>
              </a:rPr>
              <a:t>Основной задачей семьи и педагогов в это время является приобщение ребенка к здоровому образу жизни, а именно:</a:t>
            </a:r>
          </a:p>
          <a:p>
            <a:pPr algn="just"/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-способствовать формированию разумного отношения к своему организму</a:t>
            </a:r>
          </a:p>
          <a:p>
            <a:pPr algn="just"/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 -ведению здорового образа жизни с самого раннего детства</a:t>
            </a:r>
          </a:p>
          <a:p>
            <a:pPr algn="just"/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-получению знаний, навыков, основных санитарно-гигиенических норм. </a:t>
            </a:r>
            <a:r>
              <a:rPr lang="ru-RU">
                <a:solidFill>
                  <a:srgbClr val="000000"/>
                </a:solidFill>
              </a:rPr>
              <a:t/>
            </a:r>
            <a:br>
              <a:rPr lang="ru-RU">
                <a:solidFill>
                  <a:srgbClr val="000000"/>
                </a:solidFill>
              </a:rPr>
            </a:br>
            <a:endParaRPr lang="ru-RU">
              <a:solidFill>
                <a:srgbClr val="000000"/>
              </a:solidFill>
            </a:endParaRPr>
          </a:p>
        </p:txBody>
      </p:sp>
      <p:pic>
        <p:nvPicPr>
          <p:cNvPr id="62468" name="Picture 4" descr="IMG_046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76700"/>
            <a:ext cx="4643438" cy="2781300"/>
          </a:xfrm>
          <a:prstGeom prst="rect">
            <a:avLst/>
          </a:prstGeom>
          <a:noFill/>
        </p:spPr>
      </p:pic>
      <p:pic>
        <p:nvPicPr>
          <p:cNvPr id="62469" name="Picture 5" descr="IMG_04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4643438" cy="2376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714375"/>
            <a:ext cx="8501062" cy="5381625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800" smtClean="0">
                <a:latin typeface="Times New Roman" pitchFamily="18" charset="0"/>
              </a:rPr>
              <a:t>    </a:t>
            </a:r>
            <a:r>
              <a:rPr lang="ru-RU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Для организации здорового образа жизни рекомендуем  использовать различные формы взаимодействия – беседы, семинары, родительские собрания, консультации, совместные праздники, анкетирование, проведение дней открытых дверей, совместные игры, где и будут демонстрироваться методы и приемы работы с детьми.</a:t>
            </a:r>
          </a:p>
          <a:p>
            <a:pPr algn="just"/>
            <a:endParaRPr lang="ru-RU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23559" name="Picture 7" descr="IMG_042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4048125"/>
            <a:ext cx="4895850" cy="2809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14375"/>
            <a:ext cx="8229600" cy="5526088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smtClean="0">
              <a:effectLst/>
            </a:endParaRPr>
          </a:p>
          <a:p>
            <a:pPr eaLnBrk="1" hangingPunct="1">
              <a:buFontTx/>
              <a:buNone/>
            </a:pPr>
            <a:endParaRPr lang="ru-RU" sz="2800" smtClean="0">
              <a:effectLst/>
            </a:endParaRPr>
          </a:p>
          <a:p>
            <a:pPr eaLnBrk="1" hangingPunct="1">
              <a:buFontTx/>
              <a:buNone/>
            </a:pPr>
            <a:endParaRPr lang="ru-RU" sz="2800" smtClean="0">
              <a:effectLst/>
            </a:endParaRPr>
          </a:p>
          <a:p>
            <a:pPr eaLnBrk="1" hangingPunct="1">
              <a:buFontTx/>
              <a:buNone/>
            </a:pPr>
            <a:endParaRPr lang="ru-RU" sz="2800" smtClean="0">
              <a:effectLst/>
            </a:endParaRPr>
          </a:p>
          <a:p>
            <a:pPr eaLnBrk="1" hangingPunct="1">
              <a:buFontTx/>
              <a:buNone/>
            </a:pPr>
            <a:r>
              <a:rPr lang="ru-RU" sz="4400" smtClean="0">
                <a:effectLst/>
              </a:rPr>
              <a:t>     СПАСИБО ЗА  ВНИМАНИЕ !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0"/>
            <a:ext cx="8358187" cy="3286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mtClean="0"/>
              <a:t>      </a:t>
            </a:r>
            <a:r>
              <a:rPr lang="ru-RU" sz="4000" b="1" smtClean="0">
                <a:solidFill>
                  <a:srgbClr val="800000"/>
                </a:solidFill>
                <a:effectLst/>
              </a:rPr>
              <a:t>Цели оздоровительной работы</a:t>
            </a:r>
            <a:r>
              <a:rPr lang="ru-RU" sz="4000" b="1" smtClean="0">
                <a:solidFill>
                  <a:srgbClr val="800000"/>
                </a:solidFill>
                <a:effectLst/>
                <a:latin typeface="Times New Roman" pitchFamily="18" charset="0"/>
              </a:rPr>
              <a:t> </a:t>
            </a:r>
            <a:r>
              <a:rPr lang="ru-RU" sz="4000" b="1" smtClean="0">
                <a:solidFill>
                  <a:srgbClr val="800000"/>
                </a:solidFill>
                <a:effectLst/>
              </a:rPr>
              <a:t>в </a:t>
            </a:r>
            <a:r>
              <a:rPr lang="ru-RU" b="1" smtClean="0">
                <a:solidFill>
                  <a:srgbClr val="800000"/>
                </a:solidFill>
                <a:effectLst/>
              </a:rPr>
              <a:t>МБДОУ</a:t>
            </a:r>
            <a:r>
              <a:rPr lang="ru-RU" sz="4000" b="1" smtClean="0">
                <a:solidFill>
                  <a:srgbClr val="800000"/>
                </a:solidFill>
                <a:effectLst/>
              </a:rPr>
              <a:t>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mtClean="0">
              <a:solidFill>
                <a:srgbClr val="80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161616"/>
                </a:solidFill>
                <a:effectLst/>
              </a:rPr>
              <a:t>   -  Расширять и закреплять знания детей о здоровом образе жизни;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161616"/>
                </a:solidFill>
                <a:effectLst/>
              </a:rPr>
              <a:t>   - Совершенствовать физические способности;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 smtClean="0">
                <a:solidFill>
                  <a:srgbClr val="161616"/>
                </a:solidFill>
                <a:effectLst/>
              </a:rPr>
              <a:t>   -  Воспитывать желание вести здоровый образ жизни.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>
                <a:solidFill>
                  <a:srgbClr val="161616"/>
                </a:solidFill>
                <a:effectLst/>
              </a:rPr>
              <a:t>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mtClean="0">
                <a:solidFill>
                  <a:srgbClr val="161616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ChangeArrowheads="1"/>
          </p:cNvSpPr>
          <p:nvPr/>
        </p:nvSpPr>
        <p:spPr bwMode="auto">
          <a:xfrm>
            <a:off x="179388" y="260350"/>
            <a:ext cx="91440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l"/>
            <a:r>
              <a:rPr lang="ru-RU" sz="3200" b="1">
                <a:solidFill>
                  <a:srgbClr val="FF0000"/>
                </a:solidFill>
              </a:rPr>
              <a:t>Здоровый образ жизни</a:t>
            </a:r>
            <a:r>
              <a:rPr lang="ru-RU" sz="3200">
                <a:solidFill>
                  <a:srgbClr val="FF0000"/>
                </a:solidFill>
              </a:rPr>
              <a:t> </a:t>
            </a:r>
            <a:r>
              <a:rPr lang="ru-RU">
                <a:solidFill>
                  <a:schemeClr val="tx2"/>
                </a:solidFill>
              </a:rPr>
              <a:t>- </a:t>
            </a:r>
            <a:r>
              <a:rPr lang="ru-RU" sz="2800"/>
              <a:t>это индивидуальная   система поведения человека, направленная на сохранение и укрепление здоровья.</a:t>
            </a:r>
            <a:r>
              <a:rPr lang="ru-RU" sz="3600"/>
              <a:t>                      </a:t>
            </a:r>
            <a:r>
              <a:rPr lang="ru-RU" sz="3600">
                <a:solidFill>
                  <a:schemeClr val="tx2"/>
                </a:solidFill>
              </a:rPr>
              <a:t/>
            </a:r>
            <a:br>
              <a:rPr lang="ru-RU" sz="3600">
                <a:solidFill>
                  <a:schemeClr val="tx2"/>
                </a:solidFill>
              </a:rPr>
            </a:br>
            <a:r>
              <a:rPr lang="ru-RU" sz="3600" i="1">
                <a:solidFill>
                  <a:srgbClr val="FF0000"/>
                </a:solidFill>
              </a:rPr>
              <a:t>Составляющие здорового образа жизни</a:t>
            </a:r>
          </a:p>
        </p:txBody>
      </p:sp>
      <p:sp>
        <p:nvSpPr>
          <p:cNvPr id="7171" name="Rectangle 1027"/>
          <p:cNvSpPr>
            <a:spLocks noChangeArrowheads="1"/>
          </p:cNvSpPr>
          <p:nvPr/>
        </p:nvSpPr>
        <p:spPr bwMode="auto">
          <a:xfrm>
            <a:off x="323850" y="2636838"/>
            <a:ext cx="46482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Двигательная активность, физическая культура и спорт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Закаливание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Рациональный режим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Рациональное питание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Личная гигиена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  <a:cs typeface="Tahoma" pitchFamily="34" charset="0"/>
              </a:rPr>
              <a:t>Благоприятная психологическая обстановка в семье и саду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r>
              <a:rPr lang="ru-RU" sz="2000">
                <a:latin typeface="Tahoma" pitchFamily="34" charset="0"/>
              </a:rPr>
              <a:t>Экологически грамотное поведение</a:t>
            </a:r>
          </a:p>
          <a:p>
            <a:pPr marL="342900" indent="-342900" algn="l">
              <a:lnSpc>
                <a:spcPct val="90000"/>
              </a:lnSpc>
              <a:spcBef>
                <a:spcPct val="20000"/>
              </a:spcBef>
              <a:buSzPct val="90000"/>
              <a:buFontTx/>
              <a:buBlip>
                <a:blip r:embed="rId2"/>
              </a:buBlip>
            </a:pPr>
            <a:endParaRPr lang="ru-RU" sz="2000">
              <a:latin typeface="Tahoma" pitchFamily="34" charset="0"/>
            </a:endParaRPr>
          </a:p>
        </p:txBody>
      </p:sp>
      <p:pic>
        <p:nvPicPr>
          <p:cNvPr id="7172" name="Picture 1028" descr="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743200"/>
            <a:ext cx="38100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Line 1029"/>
          <p:cNvSpPr>
            <a:spLocks noChangeShapeType="1"/>
          </p:cNvSpPr>
          <p:nvPr/>
        </p:nvSpPr>
        <p:spPr bwMode="auto">
          <a:xfrm>
            <a:off x="457200" y="2209800"/>
            <a:ext cx="83820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2"/>
          <p:cNvSpPr>
            <a:spLocks noChangeArrowheads="1"/>
          </p:cNvSpPr>
          <p:nvPr/>
        </p:nvSpPr>
        <p:spPr bwMode="auto">
          <a:xfrm>
            <a:off x="3132138" y="549275"/>
            <a:ext cx="5410200" cy="1655763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ru-RU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575" y="260350"/>
            <a:ext cx="5410200" cy="1511300"/>
          </a:xfrm>
        </p:spPr>
        <p:txBody>
          <a:bodyPr>
            <a:normAutofit fontScale="90000"/>
          </a:bodyPr>
          <a:lstStyle/>
          <a:p>
            <a:r>
              <a:rPr lang="ru-RU" sz="2900" u="sng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ru-RU" sz="2900" u="sng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3600" u="sng" smtClean="0">
                <a:solidFill>
                  <a:srgbClr val="FF0000"/>
                </a:solidFill>
              </a:rPr>
              <a:t>Двигательная активность</a:t>
            </a:r>
            <a:endParaRPr lang="ru-RU" sz="2900" u="sng" smtClean="0">
              <a:solidFill>
                <a:srgbClr val="FF0000"/>
              </a:solidFill>
            </a:endParaRP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3581400" y="2438400"/>
            <a:ext cx="4800600" cy="4114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</a:rPr>
              <a:t>эффективные средства сохранения и укрепления здоровья;</a:t>
            </a:r>
          </a:p>
          <a:p>
            <a:pPr>
              <a:defRPr/>
            </a:pPr>
            <a:r>
              <a:rPr lang="ru-RU" sz="2400" b="1" dirty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</a:rPr>
              <a:t>им принадлежит первостепенная роль среди факторов, влияющих на рост, развитие и состояние здоровья детей и подростков;</a:t>
            </a:r>
          </a:p>
          <a:p>
            <a:pPr>
              <a:defRPr/>
            </a:pPr>
            <a:endParaRPr lang="ru-RU" sz="20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endParaRPr lang="ru-RU" sz="2000" b="1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</a:endParaRPr>
          </a:p>
          <a:p>
            <a:pPr>
              <a:defRPr/>
            </a:pPr>
            <a:endParaRPr lang="ru-RU" sz="2000" dirty="0">
              <a:solidFill>
                <a:srgbClr val="2F06FA"/>
              </a:solidFill>
              <a:cs typeface="+mn-cs"/>
            </a:endParaRPr>
          </a:p>
          <a:p>
            <a:pPr>
              <a:defRPr/>
            </a:pPr>
            <a:endParaRPr lang="ru-RU" sz="2000" dirty="0">
              <a:solidFill>
                <a:srgbClr val="2F06FA"/>
              </a:solidFill>
              <a:cs typeface="+mn-cs"/>
            </a:endParaRPr>
          </a:p>
          <a:p>
            <a:pPr>
              <a:defRPr/>
            </a:pPr>
            <a:endParaRPr lang="ru-RU" sz="2000" dirty="0">
              <a:solidFill>
                <a:srgbClr val="2F06FA"/>
              </a:solidFill>
              <a:cs typeface="+mn-cs"/>
            </a:endParaRPr>
          </a:p>
        </p:txBody>
      </p:sp>
      <p:pic>
        <p:nvPicPr>
          <p:cNvPr id="8197" name="Picture 2" descr="C:\Documents and Settings\PAVLIN\Desktop\ЗОЖ\sport064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2663825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9" descr="IMG_205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276475"/>
            <a:ext cx="3241675" cy="1920875"/>
          </a:xfrm>
          <a:prstGeom prst="rect">
            <a:avLst/>
          </a:prstGeom>
          <a:noFill/>
        </p:spPr>
      </p:pic>
      <p:pic>
        <p:nvPicPr>
          <p:cNvPr id="8203" name="Picture 11" descr="IMG_204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365625"/>
            <a:ext cx="3240088" cy="208756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625" y="428625"/>
            <a:ext cx="8358188" cy="15525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Font typeface="Times New Roman" pitchFamily="18" charset="0"/>
              <a:buChar char="•"/>
            </a:pPr>
            <a:r>
              <a:rPr lang="ru-RU" sz="2400" b="1">
                <a:solidFill>
                  <a:srgbClr val="161616"/>
                </a:solidFill>
                <a:latin typeface="Times New Roman" pitchFamily="18" charset="0"/>
              </a:rPr>
              <a:t>  значительно улучшают работу всех органов, систем  органов и  организма в целом;</a:t>
            </a:r>
          </a:p>
          <a:p>
            <a:pPr algn="just"/>
            <a:endParaRPr lang="ru-RU" sz="2400" b="1">
              <a:solidFill>
                <a:srgbClr val="161616"/>
              </a:solidFill>
              <a:latin typeface="Times New Roman" pitchFamily="18" charset="0"/>
            </a:endParaRPr>
          </a:p>
          <a:p>
            <a:pPr algn="just">
              <a:buFont typeface="Times New Roman" pitchFamily="18" charset="0"/>
              <a:buChar char="•"/>
            </a:pPr>
            <a:r>
              <a:rPr lang="ru-RU" sz="2400" b="1">
                <a:solidFill>
                  <a:srgbClr val="161616"/>
                </a:solidFill>
                <a:latin typeface="Times New Roman" pitchFamily="18" charset="0"/>
              </a:rPr>
              <a:t>позволяет продлить активный образ жизни.</a:t>
            </a:r>
          </a:p>
        </p:txBody>
      </p:sp>
      <p:pic>
        <p:nvPicPr>
          <p:cNvPr id="9223" name="Picture 7" descr="IMG_205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989138"/>
            <a:ext cx="6696075" cy="4464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4813"/>
            <a:ext cx="7772400" cy="1506537"/>
          </a:xfrm>
        </p:spPr>
        <p:txBody>
          <a:bodyPr/>
          <a:lstStyle/>
          <a:p>
            <a:r>
              <a:rPr lang="ru-RU" sz="2400" smtClean="0">
                <a:solidFill>
                  <a:srgbClr val="FF0000"/>
                </a:solidFill>
              </a:rPr>
              <a:t>Утренняя гимнастика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0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Ей</a:t>
            </a:r>
            <a:r>
              <a:rPr lang="ru-RU" sz="24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000" b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принадлежит большая воспитательная и оздоровительная роль. Система­тические занятия утренней гим­настикой способствуют развитию у ребят правильной осанки, тре­нируют и усиливают деятельность всех органов и систем</a:t>
            </a:r>
          </a:p>
        </p:txBody>
      </p:sp>
      <p:pic>
        <p:nvPicPr>
          <p:cNvPr id="11269" name="Picture 5" descr="IMG_210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763270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  <a:noFill/>
        </p:spPr>
        <p:txBody>
          <a:bodyPr/>
          <a:lstStyle/>
          <a:p>
            <a:r>
              <a:rPr lang="ru-RU" smtClean="0">
                <a:solidFill>
                  <a:srgbClr val="FF3300"/>
                </a:solidFill>
                <a:effectLst/>
              </a:rPr>
              <a:t>" Пальчиковая гимнастика"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052513"/>
            <a:ext cx="8229600" cy="1684337"/>
          </a:xfrm>
          <a:noFill/>
        </p:spPr>
        <p:txBody>
          <a:bodyPr/>
          <a:lstStyle/>
          <a:p>
            <a:pPr algn="ctr">
              <a:buFontTx/>
              <a:buNone/>
            </a:pPr>
            <a:r>
              <a:rPr lang="ru-RU" smtClean="0">
                <a:effectLst/>
              </a:rPr>
              <a:t>	</a:t>
            </a:r>
            <a:r>
              <a:rPr lang="ru-RU" smtClean="0">
                <a:solidFill>
                  <a:srgbClr val="000000"/>
                </a:solidFill>
                <a:effectLst/>
              </a:rPr>
              <a:t>Является очень важной частью работы по развитию мелкой моторики.</a:t>
            </a:r>
          </a:p>
          <a:p>
            <a:pPr algn="ctr">
              <a:buFontTx/>
              <a:buNone/>
            </a:pPr>
            <a:r>
              <a:rPr lang="ru-RU" smtClean="0">
                <a:effectLst/>
              </a:rPr>
              <a:t>	</a:t>
            </a:r>
          </a:p>
        </p:txBody>
      </p:sp>
      <p:pic>
        <p:nvPicPr>
          <p:cNvPr id="53253" name="Picture 5" descr="IMG_195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349500"/>
            <a:ext cx="4427538" cy="4076700"/>
          </a:xfrm>
          <a:prstGeom prst="rect">
            <a:avLst/>
          </a:prstGeom>
          <a:noFill/>
        </p:spPr>
      </p:pic>
      <p:pic>
        <p:nvPicPr>
          <p:cNvPr id="53254" name="Picture 6" descr="IMG_1968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2349500"/>
            <a:ext cx="4643437" cy="40767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  <a:noFill/>
        </p:spPr>
        <p:txBody>
          <a:bodyPr/>
          <a:lstStyle/>
          <a:p>
            <a:r>
              <a:rPr lang="ru-RU" smtClean="0">
                <a:solidFill>
                  <a:srgbClr val="FF3300"/>
                </a:solidFill>
                <a:effectLst/>
              </a:rPr>
              <a:t>Зрительная гимнастика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125538"/>
            <a:ext cx="8229600" cy="4495800"/>
          </a:xfrm>
          <a:noFill/>
        </p:spPr>
        <p:txBody>
          <a:bodyPr/>
          <a:lstStyle/>
          <a:p>
            <a:pPr algn="just">
              <a:buFontTx/>
              <a:buNone/>
            </a:pPr>
            <a:r>
              <a:rPr lang="ru-RU" smtClean="0">
                <a:effectLst/>
              </a:rPr>
              <a:t>	</a:t>
            </a:r>
            <a:r>
              <a:rPr lang="ru-RU" sz="2400" smtClean="0">
                <a:solidFill>
                  <a:srgbClr val="000000"/>
                </a:solidFill>
                <a:effectLst/>
              </a:rPr>
              <a:t>обеспечивает улучшение кровоснабжения тканей глаза, повышает эластичность и тонус глазных мышц и глазодвигательных нервов, укрепляет мышцы век, снимает переутомление зрительного аппарата, развивает способность к концентрации взгляда на ближних объектах </a:t>
            </a:r>
          </a:p>
        </p:txBody>
      </p:sp>
      <p:pic>
        <p:nvPicPr>
          <p:cNvPr id="54276" name="Picture 4" descr="IMG_195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141663"/>
            <a:ext cx="4356100" cy="3716337"/>
          </a:xfrm>
          <a:prstGeom prst="rect">
            <a:avLst/>
          </a:prstGeom>
          <a:noFill/>
        </p:spPr>
      </p:pic>
      <p:pic>
        <p:nvPicPr>
          <p:cNvPr id="54277" name="Picture 5" descr="IMG_195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41663"/>
            <a:ext cx="4645025" cy="37163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Сотрудничество">
  <a:themeElements>
    <a:clrScheme name="Сотрудничество 2">
      <a:dk1>
        <a:srgbClr val="0000A6"/>
      </a:dk1>
      <a:lt1>
        <a:srgbClr val="FFFFFF"/>
      </a:lt1>
      <a:dk2>
        <a:srgbClr val="000099"/>
      </a:dk2>
      <a:lt2>
        <a:srgbClr val="CCFFFF"/>
      </a:lt2>
      <a:accent1>
        <a:srgbClr val="00CCFF"/>
      </a:accent1>
      <a:accent2>
        <a:srgbClr val="FFE701"/>
      </a:accent2>
      <a:accent3>
        <a:srgbClr val="AAAACA"/>
      </a:accent3>
      <a:accent4>
        <a:srgbClr val="DADADA"/>
      </a:accent4>
      <a:accent5>
        <a:srgbClr val="AAE2FF"/>
      </a:accent5>
      <a:accent6>
        <a:srgbClr val="E7D101"/>
      </a:accent6>
      <a:hlink>
        <a:srgbClr val="FFCC66"/>
      </a:hlink>
      <a:folHlink>
        <a:srgbClr val="00CA00"/>
      </a:folHlink>
    </a:clrScheme>
    <a:fontScheme name="Сотрудничество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1551</TotalTime>
  <Words>464</Words>
  <Application>Microsoft Office PowerPoint</Application>
  <PresentationFormat>Экран (4:3)</PresentationFormat>
  <Paragraphs>115</Paragraphs>
  <Slides>29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Garamond</vt:lpstr>
      <vt:lpstr>Tahoma</vt:lpstr>
      <vt:lpstr>Times New Roman</vt:lpstr>
      <vt:lpstr>Сотрудничество</vt:lpstr>
      <vt:lpstr>Презентация PowerPoint</vt:lpstr>
      <vt:lpstr>Здоровый образ жизни</vt:lpstr>
      <vt:lpstr>Презентация PowerPoint</vt:lpstr>
      <vt:lpstr>Презентация PowerPoint</vt:lpstr>
      <vt:lpstr> Двигательная активность</vt:lpstr>
      <vt:lpstr>Презентация PowerPoint</vt:lpstr>
      <vt:lpstr>Утренняя гимнастика Ей принадлежит большая воспитательная и оздоровительная роль. Система­тические занятия утренней гим­настикой способствуют развитию у ребят правильной осанки, тре­нируют и усиливают деятельность всех органов и систем</vt:lpstr>
      <vt:lpstr>" Пальчиковая гимнастика"</vt:lpstr>
      <vt:lpstr>Зрительная гимнастика</vt:lpstr>
      <vt:lpstr>Дыхательная гимнастика</vt:lpstr>
      <vt:lpstr>Гимнастика после дневного сна </vt:lpstr>
      <vt:lpstr>Физкультминутки    проводятся  в перерывах между занятиями с целью активного отдыха </vt:lpstr>
      <vt:lpstr>Самомассаж</vt:lpstr>
      <vt:lpstr>Занятия физической культурой</vt:lpstr>
      <vt:lpstr>Спортивные занятия по плаванию в бассейне</vt:lpstr>
      <vt:lpstr>Закаливание – повышает устойчивость организма к природным факторам.</vt:lpstr>
      <vt:lpstr>Презентация PowerPoint</vt:lpstr>
      <vt:lpstr>Солнечные ванны</vt:lpstr>
      <vt:lpstr>Воздушные ванны</vt:lpstr>
      <vt:lpstr>Водные процедуры (закаливание водой)  </vt:lpstr>
      <vt:lpstr>Презентация PowerPoint</vt:lpstr>
      <vt:lpstr>Сон важное условие для здоровья, бодрости и высокой работоспособности человека. </vt:lpstr>
      <vt:lpstr>Режим питания</vt:lpstr>
      <vt:lpstr>Личная гигиена</vt:lpstr>
      <vt:lpstr> Комплексное решение ЗОЖ в контакте с медицинскими работниками</vt:lpstr>
      <vt:lpstr>Презентация PowerPoint</vt:lpstr>
      <vt:lpstr> Благоприятная психологическая обстановка в семье и саду </vt:lpstr>
      <vt:lpstr>Презентация PowerPoint</vt:lpstr>
      <vt:lpstr>Презентация PowerPoint</vt:lpstr>
    </vt:vector>
  </TitlesOfParts>
  <Company>Murr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O_o</dc:creator>
  <cp:lastModifiedBy>Серёжа</cp:lastModifiedBy>
  <cp:revision>138</cp:revision>
  <dcterms:created xsi:type="dcterms:W3CDTF">2010-06-09T17:02:53Z</dcterms:created>
  <dcterms:modified xsi:type="dcterms:W3CDTF">2023-02-04T20:39:13Z</dcterms:modified>
</cp:coreProperties>
</file>