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67" r:id="rId4"/>
    <p:sldId id="271" r:id="rId5"/>
    <p:sldId id="263" r:id="rId6"/>
    <p:sldId id="261" r:id="rId7"/>
    <p:sldId id="262" r:id="rId8"/>
    <p:sldId id="268" r:id="rId9"/>
    <p:sldId id="270" r:id="rId10"/>
    <p:sldId id="273" r:id="rId11"/>
    <p:sldId id="274" r:id="rId12"/>
    <p:sldId id="258" r:id="rId13"/>
    <p:sldId id="289" r:id="rId14"/>
    <p:sldId id="282" r:id="rId15"/>
    <p:sldId id="285" r:id="rId16"/>
    <p:sldId id="283" r:id="rId17"/>
    <p:sldId id="287" r:id="rId18"/>
    <p:sldId id="292"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Animation="0">
    <p:kiosk/>
    <p:sldRg st="1" end="26"/>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762"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2A48B22-F2AE-41F8-B423-2B9A54B233A5}" type="datetimeFigureOut">
              <a:rPr lang="ru-RU" smtClean="0"/>
              <a:t>04.02.2023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0AA6FC-A56F-4DD4-948F-C494407E4AFA}" type="slidenum">
              <a:rPr lang="ru-RU" smtClean="0"/>
              <a:t>‹#›</a:t>
            </a:fld>
            <a:endParaRPr lang="ru-RU"/>
          </a:p>
        </p:txBody>
      </p:sp>
    </p:spTree>
    <p:extLst>
      <p:ext uri="{BB962C8B-B14F-4D97-AF65-F5344CB8AC3E}">
        <p14:creationId xmlns:p14="http://schemas.microsoft.com/office/powerpoint/2010/main" val="964779274"/>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2A48B22-F2AE-41F8-B423-2B9A54B233A5}" type="datetimeFigureOut">
              <a:rPr lang="ru-RU" smtClean="0"/>
              <a:t>04.02.2023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0AA6FC-A56F-4DD4-948F-C494407E4AFA}" type="slidenum">
              <a:rPr lang="ru-RU" smtClean="0"/>
              <a:t>‹#›</a:t>
            </a:fld>
            <a:endParaRPr lang="ru-RU"/>
          </a:p>
        </p:txBody>
      </p:sp>
    </p:spTree>
    <p:extLst>
      <p:ext uri="{BB962C8B-B14F-4D97-AF65-F5344CB8AC3E}">
        <p14:creationId xmlns:p14="http://schemas.microsoft.com/office/powerpoint/2010/main" val="914120106"/>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2A48B22-F2AE-41F8-B423-2B9A54B233A5}" type="datetimeFigureOut">
              <a:rPr lang="ru-RU" smtClean="0"/>
              <a:t>04.02.2023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0AA6FC-A56F-4DD4-948F-C494407E4AFA}" type="slidenum">
              <a:rPr lang="ru-RU" smtClean="0"/>
              <a:t>‹#›</a:t>
            </a:fld>
            <a:endParaRPr lang="ru-RU"/>
          </a:p>
        </p:txBody>
      </p:sp>
    </p:spTree>
    <p:extLst>
      <p:ext uri="{BB962C8B-B14F-4D97-AF65-F5344CB8AC3E}">
        <p14:creationId xmlns:p14="http://schemas.microsoft.com/office/powerpoint/2010/main" val="1799518891"/>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2A48B22-F2AE-41F8-B423-2B9A54B233A5}" type="datetimeFigureOut">
              <a:rPr lang="ru-RU" smtClean="0"/>
              <a:t>04.02.2023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0AA6FC-A56F-4DD4-948F-C494407E4AFA}" type="slidenum">
              <a:rPr lang="ru-RU" smtClean="0"/>
              <a:t>‹#›</a:t>
            </a:fld>
            <a:endParaRPr lang="ru-RU"/>
          </a:p>
        </p:txBody>
      </p:sp>
    </p:spTree>
    <p:extLst>
      <p:ext uri="{BB962C8B-B14F-4D97-AF65-F5344CB8AC3E}">
        <p14:creationId xmlns:p14="http://schemas.microsoft.com/office/powerpoint/2010/main" val="3414034583"/>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2A48B22-F2AE-41F8-B423-2B9A54B233A5}" type="datetimeFigureOut">
              <a:rPr lang="ru-RU" smtClean="0"/>
              <a:t>04.02.2023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0AA6FC-A56F-4DD4-948F-C494407E4AFA}" type="slidenum">
              <a:rPr lang="ru-RU" smtClean="0"/>
              <a:t>‹#›</a:t>
            </a:fld>
            <a:endParaRPr lang="ru-RU"/>
          </a:p>
        </p:txBody>
      </p:sp>
    </p:spTree>
    <p:extLst>
      <p:ext uri="{BB962C8B-B14F-4D97-AF65-F5344CB8AC3E}">
        <p14:creationId xmlns:p14="http://schemas.microsoft.com/office/powerpoint/2010/main" val="1229349771"/>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2A48B22-F2AE-41F8-B423-2B9A54B233A5}" type="datetimeFigureOut">
              <a:rPr lang="ru-RU" smtClean="0"/>
              <a:t>04.02.2023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0AA6FC-A56F-4DD4-948F-C494407E4AFA}" type="slidenum">
              <a:rPr lang="ru-RU" smtClean="0"/>
              <a:t>‹#›</a:t>
            </a:fld>
            <a:endParaRPr lang="ru-RU"/>
          </a:p>
        </p:txBody>
      </p:sp>
    </p:spTree>
    <p:extLst>
      <p:ext uri="{BB962C8B-B14F-4D97-AF65-F5344CB8AC3E}">
        <p14:creationId xmlns:p14="http://schemas.microsoft.com/office/powerpoint/2010/main" val="2540793713"/>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2A48B22-F2AE-41F8-B423-2B9A54B233A5}" type="datetimeFigureOut">
              <a:rPr lang="ru-RU" smtClean="0"/>
              <a:t>04.02.2023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C0AA6FC-A56F-4DD4-948F-C494407E4AFA}" type="slidenum">
              <a:rPr lang="ru-RU" smtClean="0"/>
              <a:t>‹#›</a:t>
            </a:fld>
            <a:endParaRPr lang="ru-RU"/>
          </a:p>
        </p:txBody>
      </p:sp>
    </p:spTree>
    <p:extLst>
      <p:ext uri="{BB962C8B-B14F-4D97-AF65-F5344CB8AC3E}">
        <p14:creationId xmlns:p14="http://schemas.microsoft.com/office/powerpoint/2010/main" val="2834085974"/>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2A48B22-F2AE-41F8-B423-2B9A54B233A5}" type="datetimeFigureOut">
              <a:rPr lang="ru-RU" smtClean="0"/>
              <a:t>04.02.2023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C0AA6FC-A56F-4DD4-948F-C494407E4AFA}" type="slidenum">
              <a:rPr lang="ru-RU" smtClean="0"/>
              <a:t>‹#›</a:t>
            </a:fld>
            <a:endParaRPr lang="ru-RU"/>
          </a:p>
        </p:txBody>
      </p:sp>
    </p:spTree>
    <p:extLst>
      <p:ext uri="{BB962C8B-B14F-4D97-AF65-F5344CB8AC3E}">
        <p14:creationId xmlns:p14="http://schemas.microsoft.com/office/powerpoint/2010/main" val="3383578881"/>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2A48B22-F2AE-41F8-B423-2B9A54B233A5}" type="datetimeFigureOut">
              <a:rPr lang="ru-RU" smtClean="0"/>
              <a:t>04.02.2023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C0AA6FC-A56F-4DD4-948F-C494407E4AFA}" type="slidenum">
              <a:rPr lang="ru-RU" smtClean="0"/>
              <a:t>‹#›</a:t>
            </a:fld>
            <a:endParaRPr lang="ru-RU"/>
          </a:p>
        </p:txBody>
      </p:sp>
    </p:spTree>
    <p:extLst>
      <p:ext uri="{BB962C8B-B14F-4D97-AF65-F5344CB8AC3E}">
        <p14:creationId xmlns:p14="http://schemas.microsoft.com/office/powerpoint/2010/main" val="4095737090"/>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2A48B22-F2AE-41F8-B423-2B9A54B233A5}" type="datetimeFigureOut">
              <a:rPr lang="ru-RU" smtClean="0"/>
              <a:t>04.02.2023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0AA6FC-A56F-4DD4-948F-C494407E4AFA}" type="slidenum">
              <a:rPr lang="ru-RU" smtClean="0"/>
              <a:t>‹#›</a:t>
            </a:fld>
            <a:endParaRPr lang="ru-RU"/>
          </a:p>
        </p:txBody>
      </p:sp>
    </p:spTree>
    <p:extLst>
      <p:ext uri="{BB962C8B-B14F-4D97-AF65-F5344CB8AC3E}">
        <p14:creationId xmlns:p14="http://schemas.microsoft.com/office/powerpoint/2010/main" val="3844807565"/>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2A48B22-F2AE-41F8-B423-2B9A54B233A5}" type="datetimeFigureOut">
              <a:rPr lang="ru-RU" smtClean="0"/>
              <a:t>04.02.2023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0AA6FC-A56F-4DD4-948F-C494407E4AFA}" type="slidenum">
              <a:rPr lang="ru-RU" smtClean="0"/>
              <a:t>‹#›</a:t>
            </a:fld>
            <a:endParaRPr lang="ru-RU"/>
          </a:p>
        </p:txBody>
      </p:sp>
    </p:spTree>
    <p:extLst>
      <p:ext uri="{BB962C8B-B14F-4D97-AF65-F5344CB8AC3E}">
        <p14:creationId xmlns:p14="http://schemas.microsoft.com/office/powerpoint/2010/main" val="40532209"/>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A48B22-F2AE-41F8-B423-2B9A54B233A5}" type="datetimeFigureOut">
              <a:rPr lang="ru-RU" smtClean="0"/>
              <a:t>04.02.2023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0AA6FC-A56F-4DD4-948F-C494407E4AFA}" type="slidenum">
              <a:rPr lang="ru-RU" smtClean="0"/>
              <a:t>‹#›</a:t>
            </a:fld>
            <a:endParaRPr lang="ru-RU"/>
          </a:p>
        </p:txBody>
      </p:sp>
    </p:spTree>
    <p:extLst>
      <p:ext uri="{BB962C8B-B14F-4D97-AF65-F5344CB8AC3E}">
        <p14:creationId xmlns:p14="http://schemas.microsoft.com/office/powerpoint/2010/main" val="1178802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Со старого рабочего стола\все фоны\фон\1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p:txBody>
          <a:bodyPr>
            <a:noAutofit/>
          </a:bodyPr>
          <a:lstStyle/>
          <a:p>
            <a:r>
              <a:rPr lang="ru-RU" sz="7200" dirty="0" smtClean="0">
                <a:latin typeface="Times New Roman" pitchFamily="18" charset="0"/>
                <a:cs typeface="Times New Roman" pitchFamily="18" charset="0"/>
              </a:rPr>
              <a:t>Правополушарное рисование</a:t>
            </a:r>
            <a:br>
              <a:rPr lang="ru-RU" sz="7200" dirty="0" smtClean="0">
                <a:latin typeface="Times New Roman" pitchFamily="18" charset="0"/>
                <a:cs typeface="Times New Roman" pitchFamily="18" charset="0"/>
              </a:rPr>
            </a:br>
            <a:endParaRPr lang="ru-RU" sz="7200" dirty="0">
              <a:latin typeface="Times New Roman" pitchFamily="18" charset="0"/>
              <a:cs typeface="Times New Roman" pitchFamily="18" charset="0"/>
            </a:endParaRPr>
          </a:p>
        </p:txBody>
      </p:sp>
      <p:sp>
        <p:nvSpPr>
          <p:cNvPr id="3" name="Подзаголовок 2"/>
          <p:cNvSpPr>
            <a:spLocks noGrp="1"/>
          </p:cNvSpPr>
          <p:nvPr>
            <p:ph type="subTitle" idx="1"/>
          </p:nvPr>
        </p:nvSpPr>
        <p:spPr/>
        <p:txBody>
          <a:bodyPr>
            <a:noAutofit/>
          </a:bodyPr>
          <a:lstStyle/>
          <a:p>
            <a:r>
              <a:rPr lang="ru-RU" sz="4000" dirty="0" smtClean="0">
                <a:solidFill>
                  <a:schemeClr val="tx1"/>
                </a:solidFill>
                <a:latin typeface="Times New Roman" pitchFamily="18" charset="0"/>
                <a:cs typeface="Times New Roman" pitchFamily="18" charset="0"/>
              </a:rPr>
              <a:t>Что такое правополушарное рисование и чем оно полезно</a:t>
            </a:r>
            <a:endParaRPr lang="ru-RU" sz="40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712299315"/>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Объект 2"/>
          <p:cNvSpPr>
            <a:spLocks noGrp="1"/>
          </p:cNvSpPr>
          <p:nvPr>
            <p:ph idx="1"/>
          </p:nvPr>
        </p:nvSpPr>
        <p:spPr>
          <a:xfrm>
            <a:off x="457200" y="260648"/>
            <a:ext cx="8229600" cy="5865515"/>
          </a:xfrm>
        </p:spPr>
        <p:txBody>
          <a:bodyPr>
            <a:normAutofit lnSpcReduction="10000"/>
          </a:bodyPr>
          <a:lstStyle/>
          <a:p>
            <a:pPr marL="0" indent="0">
              <a:buNone/>
            </a:pPr>
            <a:r>
              <a:rPr lang="ru-RU" dirty="0" smtClean="0"/>
              <a:t>•	</a:t>
            </a:r>
            <a:r>
              <a:rPr lang="ru-RU" sz="3600" dirty="0" smtClean="0">
                <a:latin typeface="Times New Roman" pitchFamily="18" charset="0"/>
                <a:cs typeface="Times New Roman" pitchFamily="18" charset="0"/>
              </a:rPr>
              <a:t>Этот метод также выполняет мощную психологическую и даже терапевтическую функцию. Посредством правополушарного рисования вы избавляетесь от собственных ограничений, блоков, зажимов, становитесь более открытым для нового, начинаете мыслить творчески и находить необычные решения в привычным для вас ситуациях.</a:t>
            </a:r>
            <a:endParaRPr lang="ru-RU" sz="3600" dirty="0">
              <a:latin typeface="Times New Roman" pitchFamily="18" charset="0"/>
              <a:cs typeface="Times New Roman" pitchFamily="18" charset="0"/>
            </a:endParaRPr>
          </a:p>
        </p:txBody>
      </p:sp>
    </p:spTree>
    <p:extLst>
      <p:ext uri="{BB962C8B-B14F-4D97-AF65-F5344CB8AC3E}">
        <p14:creationId xmlns:p14="http://schemas.microsoft.com/office/powerpoint/2010/main" val="1042772654"/>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Объект 2"/>
          <p:cNvSpPr>
            <a:spLocks noGrp="1"/>
          </p:cNvSpPr>
          <p:nvPr>
            <p:ph idx="1"/>
          </p:nvPr>
        </p:nvSpPr>
        <p:spPr>
          <a:xfrm>
            <a:off x="457200" y="188640"/>
            <a:ext cx="8229600" cy="5937523"/>
          </a:xfrm>
        </p:spPr>
        <p:txBody>
          <a:bodyPr>
            <a:normAutofit lnSpcReduction="10000"/>
          </a:bodyPr>
          <a:lstStyle/>
          <a:p>
            <a:pPr marL="0" indent="0">
              <a:buNone/>
            </a:pPr>
            <a:r>
              <a:rPr lang="ru-RU" dirty="0" smtClean="0"/>
              <a:t>•	</a:t>
            </a:r>
            <a:r>
              <a:rPr lang="ru-RU" sz="3600" dirty="0" smtClean="0">
                <a:latin typeface="Times New Roman" pitchFamily="18" charset="0"/>
                <a:cs typeface="Times New Roman" pitchFamily="18" charset="0"/>
              </a:rPr>
              <a:t>Вы учитесь проживать свои эмоции через воспроизведение их на бумаге. Снимаете защитный панцирь в виде тотального контроля разума, блокирующего все «нерациональное» и начинаете лучше и ярче чувствовать жизнь. Благодаря этому, вы становитесь более внимательными к людям и окружающему миру, видите больше деталей и более полно проживаете каждое мгновение.</a:t>
            </a:r>
            <a:endParaRPr lang="ru-RU" sz="3600" dirty="0">
              <a:latin typeface="Times New Roman" pitchFamily="18" charset="0"/>
              <a:cs typeface="Times New Roman" pitchFamily="18" charset="0"/>
            </a:endParaRPr>
          </a:p>
        </p:txBody>
      </p:sp>
    </p:spTree>
    <p:extLst>
      <p:ext uri="{BB962C8B-B14F-4D97-AF65-F5344CB8AC3E}">
        <p14:creationId xmlns:p14="http://schemas.microsoft.com/office/powerpoint/2010/main" val="3815474481"/>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Объект 3"/>
          <p:cNvSpPr>
            <a:spLocks noGrp="1"/>
          </p:cNvSpPr>
          <p:nvPr>
            <p:ph sz="half" idx="2"/>
          </p:nvPr>
        </p:nvSpPr>
        <p:spPr>
          <a:xfrm>
            <a:off x="395536" y="1586984"/>
            <a:ext cx="7920880" cy="4578320"/>
          </a:xfrm>
        </p:spPr>
        <p:txBody>
          <a:bodyPr>
            <a:normAutofit fontScale="92500" lnSpcReduction="20000"/>
          </a:bodyPr>
          <a:lstStyle/>
          <a:p>
            <a:r>
              <a:rPr lang="ru-RU" sz="3600" dirty="0" smtClean="0">
                <a:latin typeface="Times New Roman" pitchFamily="18" charset="0"/>
                <a:cs typeface="Times New Roman" pitchFamily="18" charset="0"/>
              </a:rPr>
              <a:t>Учёные доказали, что заниматься рисованием нужно всем без исключения, независимо от наличия таланта и образования</a:t>
            </a:r>
            <a:r>
              <a:rPr lang="ru-RU" sz="3600" dirty="0" smtClean="0">
                <a:latin typeface="Times New Roman" pitchFamily="18" charset="0"/>
                <a:cs typeface="Times New Roman" pitchFamily="18" charset="0"/>
              </a:rPr>
              <a:t>!</a:t>
            </a:r>
          </a:p>
          <a:p>
            <a:r>
              <a:rPr lang="ru-RU" sz="3600" dirty="0" smtClean="0">
                <a:latin typeface="Times New Roman" pitchFamily="18" charset="0"/>
                <a:cs typeface="Times New Roman" pitchFamily="18" charset="0"/>
              </a:rPr>
              <a:t> </a:t>
            </a:r>
            <a:r>
              <a:rPr lang="ru-RU" sz="3600" dirty="0">
                <a:latin typeface="Times New Roman" pitchFamily="18" charset="0"/>
                <a:cs typeface="Times New Roman" pitchFamily="18" charset="0"/>
              </a:rPr>
              <a:t>Из этого следует, что метод правополушарного рисования не только развивает творческие способности, доступен абсолютно всем, но и помогает в жизненных ситуациях, как психотерапия.</a:t>
            </a:r>
          </a:p>
          <a:p>
            <a:endParaRPr lang="ru-RU" sz="36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706649255"/>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Объект 9"/>
          <p:cNvPicPr>
            <a:picLocks noGrp="1" noChangeAspect="1"/>
          </p:cNvPicPr>
          <p:nvPr>
            <p:ph sz="half" idx="2"/>
          </p:nvPr>
        </p:nvPicPr>
        <p:blipFill rotWithShape="1">
          <a:blip r:embed="rId3" cstate="email">
            <a:extLst>
              <a:ext uri="{28A0092B-C50C-407E-A947-70E740481C1C}">
                <a14:useLocalDpi xmlns:a14="http://schemas.microsoft.com/office/drawing/2010/main"/>
              </a:ext>
            </a:extLst>
          </a:blip>
          <a:srcRect/>
          <a:stretch/>
        </p:blipFill>
        <p:spPr>
          <a:xfrm>
            <a:off x="292091" y="604541"/>
            <a:ext cx="8559818" cy="5655268"/>
          </a:xfrm>
        </p:spPr>
      </p:pic>
    </p:spTree>
    <p:extLst>
      <p:ext uri="{BB962C8B-B14F-4D97-AF65-F5344CB8AC3E}">
        <p14:creationId xmlns:p14="http://schemas.microsoft.com/office/powerpoint/2010/main" val="470917871"/>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Объект 4"/>
          <p:cNvPicPr>
            <a:picLocks noGrp="1" noChangeAspect="1"/>
          </p:cNvPicPr>
          <p:nvPr>
            <p:ph sz="half" idx="1"/>
          </p:nvPr>
        </p:nvPicPr>
        <p:blipFill rotWithShape="1">
          <a:blip r:embed="rId3" cstate="email">
            <a:extLst>
              <a:ext uri="{28A0092B-C50C-407E-A947-70E740481C1C}">
                <a14:useLocalDpi xmlns:a14="http://schemas.microsoft.com/office/drawing/2010/main"/>
              </a:ext>
            </a:extLst>
          </a:blip>
          <a:srcRect/>
          <a:stretch/>
        </p:blipFill>
        <p:spPr>
          <a:xfrm rot="10800000">
            <a:off x="323528" y="332656"/>
            <a:ext cx="3940611" cy="5375398"/>
          </a:xfrm>
        </p:spPr>
      </p:pic>
      <p:pic>
        <p:nvPicPr>
          <p:cNvPr id="6" name="Объект 5"/>
          <p:cNvPicPr>
            <a:picLocks noGrp="1" noChangeAspect="1"/>
          </p:cNvPicPr>
          <p:nvPr>
            <p:ph sz="half" idx="2"/>
          </p:nvPr>
        </p:nvPicPr>
        <p:blipFill rotWithShape="1">
          <a:blip r:embed="rId4" cstate="email">
            <a:extLst>
              <a:ext uri="{28A0092B-C50C-407E-A947-70E740481C1C}">
                <a14:useLocalDpi xmlns:a14="http://schemas.microsoft.com/office/drawing/2010/main"/>
              </a:ext>
            </a:extLst>
          </a:blip>
          <a:srcRect/>
          <a:stretch/>
        </p:blipFill>
        <p:spPr>
          <a:xfrm>
            <a:off x="4571192" y="1052736"/>
            <a:ext cx="4250492" cy="5646176"/>
          </a:xfrm>
        </p:spPr>
      </p:pic>
    </p:spTree>
    <p:extLst>
      <p:ext uri="{BB962C8B-B14F-4D97-AF65-F5344CB8AC3E}">
        <p14:creationId xmlns:p14="http://schemas.microsoft.com/office/powerpoint/2010/main" val="752379521"/>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Объект 6"/>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1763688" y="167812"/>
            <a:ext cx="4896544" cy="6528725"/>
          </a:xfrm>
        </p:spPr>
      </p:pic>
    </p:spTree>
    <p:extLst>
      <p:ext uri="{BB962C8B-B14F-4D97-AF65-F5344CB8AC3E}">
        <p14:creationId xmlns:p14="http://schemas.microsoft.com/office/powerpoint/2010/main" val="3763047388"/>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Объект 5"/>
          <p:cNvPicPr>
            <a:picLocks noGrp="1" noChangeAspect="1"/>
          </p:cNvPicPr>
          <p:nvPr>
            <p:ph sz="half" idx="2"/>
          </p:nvPr>
        </p:nvPicPr>
        <p:blipFill rotWithShape="1">
          <a:blip r:embed="rId3" cstate="email">
            <a:extLst>
              <a:ext uri="{28A0092B-C50C-407E-A947-70E740481C1C}">
                <a14:useLocalDpi xmlns:a14="http://schemas.microsoft.com/office/drawing/2010/main"/>
              </a:ext>
            </a:extLst>
          </a:blip>
          <a:srcRect l="-1340"/>
          <a:stretch/>
        </p:blipFill>
        <p:spPr>
          <a:xfrm>
            <a:off x="1907704" y="405881"/>
            <a:ext cx="6133719" cy="6052588"/>
          </a:xfrm>
        </p:spPr>
      </p:pic>
    </p:spTree>
    <p:extLst>
      <p:ext uri="{BB962C8B-B14F-4D97-AF65-F5344CB8AC3E}">
        <p14:creationId xmlns:p14="http://schemas.microsoft.com/office/powerpoint/2010/main" val="8028864"/>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Объект 6"/>
          <p:cNvPicPr>
            <a:picLocks noGrp="1" noChangeAspect="1"/>
          </p:cNvPicPr>
          <p:nvPr>
            <p:ph sz="half" idx="2"/>
          </p:nvPr>
        </p:nvPicPr>
        <p:blipFill rotWithShape="1">
          <a:blip r:embed="rId3" cstate="email">
            <a:extLst>
              <a:ext uri="{28A0092B-C50C-407E-A947-70E740481C1C}">
                <a14:useLocalDpi xmlns:a14="http://schemas.microsoft.com/office/drawing/2010/main"/>
              </a:ext>
            </a:extLst>
          </a:blip>
          <a:srcRect/>
          <a:stretch/>
        </p:blipFill>
        <p:spPr>
          <a:xfrm>
            <a:off x="395536" y="1124744"/>
            <a:ext cx="7787977" cy="4968552"/>
          </a:xfrm>
        </p:spPr>
      </p:pic>
    </p:spTree>
    <p:extLst>
      <p:ext uri="{BB962C8B-B14F-4D97-AF65-F5344CB8AC3E}">
        <p14:creationId xmlns:p14="http://schemas.microsoft.com/office/powerpoint/2010/main" val="2262053233"/>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971600" y="3284984"/>
            <a:ext cx="7509520" cy="1143000"/>
          </a:xfrm>
        </p:spPr>
        <p:txBody>
          <a:bodyPr/>
          <a:lstStyle/>
          <a:p>
            <a:r>
              <a:rPr lang="ru-RU" dirty="0" smtClean="0">
                <a:latin typeface="Times New Roman" pitchFamily="18" charset="0"/>
                <a:cs typeface="Times New Roman" pitchFamily="18" charset="0"/>
              </a:rPr>
              <a:t>Спасибо за внимание!</a:t>
            </a:r>
            <a:endParaRPr lang="ru-RU" dirty="0">
              <a:latin typeface="Times New Roman" pitchFamily="18" charset="0"/>
              <a:cs typeface="Times New Roman" pitchFamily="18" charset="0"/>
            </a:endParaRPr>
          </a:p>
        </p:txBody>
      </p:sp>
      <p:sp>
        <p:nvSpPr>
          <p:cNvPr id="4" name="TextBox 3"/>
          <p:cNvSpPr txBox="1"/>
          <p:nvPr/>
        </p:nvSpPr>
        <p:spPr>
          <a:xfrm>
            <a:off x="4457224" y="4913521"/>
            <a:ext cx="4176464" cy="1754326"/>
          </a:xfrm>
          <a:prstGeom prst="rect">
            <a:avLst/>
          </a:prstGeom>
          <a:noFill/>
        </p:spPr>
        <p:txBody>
          <a:bodyPr wrap="square" rtlCol="0">
            <a:spAutoFit/>
          </a:bodyPr>
          <a:lstStyle/>
          <a:p>
            <a:pPr algn="r"/>
            <a:r>
              <a:rPr lang="ru-RU" dirty="0" smtClean="0">
                <a:latin typeface="Times New Roman" pitchFamily="18" charset="0"/>
                <a:cs typeface="Times New Roman" pitchFamily="18" charset="0"/>
              </a:rPr>
              <a:t>Презентацию подготовила воспитатель МБОУ   </a:t>
            </a:r>
            <a:r>
              <a:rPr lang="ru-RU" dirty="0" err="1" smtClean="0">
                <a:latin typeface="Times New Roman" pitchFamily="18" charset="0"/>
                <a:cs typeface="Times New Roman" pitchFamily="18" charset="0"/>
              </a:rPr>
              <a:t>Игримская</a:t>
            </a:r>
            <a:r>
              <a:rPr lang="ru-RU" dirty="0" smtClean="0">
                <a:latin typeface="Times New Roman" pitchFamily="18" charset="0"/>
                <a:cs typeface="Times New Roman" pitchFamily="18" charset="0"/>
              </a:rPr>
              <a:t> СОШ</a:t>
            </a:r>
            <a:r>
              <a:rPr lang="ru-RU" smtClean="0">
                <a:latin typeface="Times New Roman" pitchFamily="18" charset="0"/>
                <a:cs typeface="Times New Roman" pitchFamily="18" charset="0"/>
              </a:rPr>
              <a:t>№1</a:t>
            </a:r>
          </a:p>
          <a:p>
            <a:pPr algn="r"/>
            <a:r>
              <a:rPr lang="ru-RU" smtClean="0">
                <a:latin typeface="Times New Roman" pitchFamily="18" charset="0"/>
                <a:cs typeface="Times New Roman" pitchFamily="18" charset="0"/>
              </a:rPr>
              <a:t> </a:t>
            </a:r>
            <a:r>
              <a:rPr lang="ru-RU" dirty="0" smtClean="0">
                <a:latin typeface="Times New Roman" pitchFamily="18" charset="0"/>
                <a:cs typeface="Times New Roman" pitchFamily="18" charset="0"/>
              </a:rPr>
              <a:t>детский сад «Звёздочка»</a:t>
            </a:r>
          </a:p>
          <a:p>
            <a:pPr algn="r"/>
            <a:r>
              <a:rPr lang="ru-RU" dirty="0" smtClean="0">
                <a:latin typeface="Times New Roman" pitchFamily="18" charset="0"/>
                <a:cs typeface="Times New Roman" pitchFamily="18" charset="0"/>
              </a:rPr>
              <a:t>А. О. Ветчинкина</a:t>
            </a:r>
          </a:p>
          <a:p>
            <a:pPr algn="r"/>
            <a:r>
              <a:rPr lang="ru-RU" dirty="0" smtClean="0">
                <a:latin typeface="Times New Roman" pitchFamily="18" charset="0"/>
                <a:cs typeface="Times New Roman" pitchFamily="18" charset="0"/>
              </a:rPr>
              <a:t>п. </a:t>
            </a:r>
            <a:r>
              <a:rPr lang="ru-RU" dirty="0" err="1" smtClean="0">
                <a:latin typeface="Times New Roman" pitchFamily="18" charset="0"/>
                <a:cs typeface="Times New Roman" pitchFamily="18" charset="0"/>
              </a:rPr>
              <a:t>Игрим</a:t>
            </a:r>
            <a:r>
              <a:rPr lang="ru-RU" dirty="0" smtClean="0">
                <a:latin typeface="Times New Roman" pitchFamily="18" charset="0"/>
                <a:cs typeface="Times New Roman" pitchFamily="18" charset="0"/>
              </a:rPr>
              <a:t> </a:t>
            </a:r>
          </a:p>
          <a:p>
            <a:pPr algn="r"/>
            <a:r>
              <a:rPr lang="ru-RU" dirty="0" smtClean="0">
                <a:latin typeface="Times New Roman" pitchFamily="18" charset="0"/>
                <a:cs typeface="Times New Roman" pitchFamily="18" charset="0"/>
              </a:rPr>
              <a:t>2020г.</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098933385"/>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Объект 2"/>
          <p:cNvSpPr>
            <a:spLocks noGrp="1"/>
          </p:cNvSpPr>
          <p:nvPr>
            <p:ph idx="1"/>
          </p:nvPr>
        </p:nvSpPr>
        <p:spPr>
          <a:xfrm>
            <a:off x="539552" y="260648"/>
            <a:ext cx="8229600" cy="6264695"/>
          </a:xfrm>
        </p:spPr>
        <p:txBody>
          <a:bodyPr>
            <a:normAutofit/>
          </a:bodyPr>
          <a:lstStyle/>
          <a:p>
            <a:pPr>
              <a:lnSpc>
                <a:spcPct val="115000"/>
              </a:lnSpc>
              <a:spcAft>
                <a:spcPts val="1000"/>
              </a:spcAft>
            </a:pPr>
            <a:r>
              <a:rPr lang="ru-RU" dirty="0" smtClean="0">
                <a:effectLst/>
                <a:latin typeface="Times New Roman"/>
                <a:ea typeface="Calibri"/>
                <a:cs typeface="Times New Roman"/>
              </a:rPr>
              <a:t>Правополушарное (интуитивное) рисование — современный метод обучения основам художественного видения, а также техникам рисования. Но это не просто способ создания удивительной красоты картин, а сложная система из простых приемов, способствующая решению огромного количества как явных, так и скрытых проблем, инструмент позволяющий смотреть на проблемы под иным углом, с иной точки. </a:t>
            </a:r>
            <a:endParaRPr lang="ru-RU" dirty="0">
              <a:ea typeface="Calibri"/>
              <a:cs typeface="Times New Roman"/>
            </a:endParaRPr>
          </a:p>
        </p:txBody>
      </p:sp>
    </p:spTree>
    <p:extLst>
      <p:ext uri="{BB962C8B-B14F-4D97-AF65-F5344CB8AC3E}">
        <p14:creationId xmlns:p14="http://schemas.microsoft.com/office/powerpoint/2010/main" val="1467969328"/>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Объект 2"/>
          <p:cNvSpPr>
            <a:spLocks noGrp="1"/>
          </p:cNvSpPr>
          <p:nvPr>
            <p:ph idx="1"/>
          </p:nvPr>
        </p:nvSpPr>
        <p:spPr/>
        <p:txBody>
          <a:bodyPr/>
          <a:lstStyle/>
          <a:p>
            <a:pPr marL="0" indent="0">
              <a:buNone/>
            </a:pPr>
            <a:r>
              <a:rPr lang="ru-RU" sz="3600" dirty="0" smtClean="0">
                <a:latin typeface="Times New Roman" pitchFamily="18" charset="0"/>
                <a:cs typeface="Times New Roman" pitchFamily="18" charset="0"/>
              </a:rPr>
              <a:t>Данный метод в корне отличается от стандартного обучения. При таком рисовании мы не следуем логике и знаниям, а рисуем эмоциями, чувствами, интуицией и фантазией, при этом получая настоящее удовольствие.</a:t>
            </a:r>
          </a:p>
          <a:p>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637747665"/>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Объект 2"/>
          <p:cNvSpPr>
            <a:spLocks noGrp="1"/>
          </p:cNvSpPr>
          <p:nvPr>
            <p:ph idx="1"/>
          </p:nvPr>
        </p:nvSpPr>
        <p:spPr>
          <a:xfrm>
            <a:off x="457200" y="260648"/>
            <a:ext cx="8229600" cy="5865515"/>
          </a:xfrm>
        </p:spPr>
        <p:txBody>
          <a:bodyPr>
            <a:normAutofit/>
          </a:bodyPr>
          <a:lstStyle/>
          <a:p>
            <a:pPr marL="0" indent="0">
              <a:buNone/>
            </a:pPr>
            <a:r>
              <a:rPr lang="ru-RU" sz="3600" dirty="0" smtClean="0">
                <a:effectLst/>
                <a:latin typeface="Times New Roman"/>
                <a:ea typeface="Calibri"/>
              </a:rPr>
              <a:t>Занятия интуитивным рисованием позволяют раскрыть изобретательный потенциал любого человека. </a:t>
            </a:r>
          </a:p>
          <a:p>
            <a:pPr marL="0" indent="0">
              <a:buNone/>
            </a:pPr>
            <a:r>
              <a:rPr lang="ru-RU" sz="3600" dirty="0" smtClean="0">
                <a:effectLst/>
                <a:latin typeface="Times New Roman"/>
                <a:ea typeface="Calibri"/>
              </a:rPr>
              <a:t>Эта нетрадиционная методика позволяет «переключиться» в режим творческой активности абсолютно всем, при этом не важен возраст, национальность, пол, вероисповедание, индивидуальные особенности личности.</a:t>
            </a:r>
            <a:br>
              <a:rPr lang="ru-RU" sz="3600" dirty="0" smtClean="0">
                <a:effectLst/>
                <a:latin typeface="Times New Roman"/>
                <a:ea typeface="Calibri"/>
              </a:rPr>
            </a:br>
            <a:endParaRPr lang="ru-RU" sz="3600" dirty="0">
              <a:latin typeface="Times New Roman" pitchFamily="18" charset="0"/>
              <a:cs typeface="Times New Roman" pitchFamily="18" charset="0"/>
            </a:endParaRPr>
          </a:p>
        </p:txBody>
      </p:sp>
    </p:spTree>
    <p:extLst>
      <p:ext uri="{BB962C8B-B14F-4D97-AF65-F5344CB8AC3E}">
        <p14:creationId xmlns:p14="http://schemas.microsoft.com/office/powerpoint/2010/main" val="1427817332"/>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normAutofit fontScale="90000"/>
          </a:bodyPr>
          <a:lstStyle/>
          <a:p>
            <a:r>
              <a:rPr lang="ru-RU" dirty="0" smtClean="0">
                <a:latin typeface="Times New Roman" pitchFamily="18" charset="0"/>
                <a:cs typeface="Times New Roman" pitchFamily="18" charset="0"/>
              </a:rPr>
              <a:t>В чём польза правополушарного рисования</a:t>
            </a:r>
            <a:endParaRPr lang="ru-RU" dirty="0">
              <a:latin typeface="Times New Roman" pitchFamily="18" charset="0"/>
              <a:cs typeface="Times New Roman" pitchFamily="18" charset="0"/>
            </a:endParaRPr>
          </a:p>
        </p:txBody>
      </p:sp>
      <p:sp>
        <p:nvSpPr>
          <p:cNvPr id="3" name="Объект 2"/>
          <p:cNvSpPr>
            <a:spLocks noGrp="1"/>
          </p:cNvSpPr>
          <p:nvPr>
            <p:ph idx="1"/>
          </p:nvPr>
        </p:nvSpPr>
        <p:spPr/>
        <p:txBody>
          <a:bodyPr>
            <a:normAutofit/>
          </a:bodyPr>
          <a:lstStyle/>
          <a:p>
            <a:r>
              <a:rPr lang="ru-RU" sz="3600" b="1" dirty="0" smtClean="0">
                <a:latin typeface="Times New Roman" pitchFamily="18" charset="0"/>
                <a:cs typeface="Times New Roman" pitchFamily="18" charset="0"/>
              </a:rPr>
              <a:t>Развитие воображения. </a:t>
            </a:r>
          </a:p>
          <a:p>
            <a:pPr marL="0" indent="0">
              <a:buNone/>
            </a:pPr>
            <a:r>
              <a:rPr lang="ru-RU" sz="3600" dirty="0" smtClean="0">
                <a:latin typeface="Times New Roman" pitchFamily="18" charset="0"/>
                <a:cs typeface="Times New Roman" pitchFamily="18" charset="0"/>
              </a:rPr>
              <a:t>«П-режим» снимает барьеры, отпускает фантазию в полёт, отвлекает от рутины и помогает взглянуть на вещи с другого ракурса.</a:t>
            </a:r>
          </a:p>
          <a:p>
            <a:endParaRPr lang="ru-RU" sz="3600" dirty="0">
              <a:latin typeface="Times New Roman" pitchFamily="18" charset="0"/>
              <a:cs typeface="Times New Roman" pitchFamily="18" charset="0"/>
            </a:endParaRPr>
          </a:p>
        </p:txBody>
      </p:sp>
    </p:spTree>
    <p:extLst>
      <p:ext uri="{BB962C8B-B14F-4D97-AF65-F5344CB8AC3E}">
        <p14:creationId xmlns:p14="http://schemas.microsoft.com/office/powerpoint/2010/main" val="3463456852"/>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Объект 2"/>
          <p:cNvSpPr>
            <a:spLocks noGrp="1"/>
          </p:cNvSpPr>
          <p:nvPr>
            <p:ph idx="1"/>
          </p:nvPr>
        </p:nvSpPr>
        <p:spPr/>
        <p:txBody>
          <a:bodyPr>
            <a:normAutofit/>
          </a:bodyPr>
          <a:lstStyle/>
          <a:p>
            <a:r>
              <a:rPr lang="ru-RU" sz="3600" b="1" dirty="0" smtClean="0">
                <a:latin typeface="Times New Roman" pitchFamily="18" charset="0"/>
                <a:cs typeface="Times New Roman" pitchFamily="18" charset="0"/>
              </a:rPr>
              <a:t>Повышение самооценки. </a:t>
            </a:r>
          </a:p>
          <a:p>
            <a:pPr marL="0" indent="0">
              <a:buNone/>
            </a:pPr>
            <a:r>
              <a:rPr lang="ru-RU" sz="3600" dirty="0" smtClean="0">
                <a:latin typeface="Times New Roman" pitchFamily="18" charset="0"/>
                <a:cs typeface="Times New Roman" pitchFamily="18" charset="0"/>
              </a:rPr>
              <a:t>Живопись — это диалог внутреннего «Я» с миром. Рисуя, человек демонстрируют свой внутренний мир, а получая положительные отклики на произведения, обретает уверенность в себе.</a:t>
            </a:r>
            <a:endParaRPr lang="ru-RU" sz="3600" dirty="0">
              <a:latin typeface="Times New Roman" pitchFamily="18" charset="0"/>
              <a:cs typeface="Times New Roman" pitchFamily="18" charset="0"/>
            </a:endParaRPr>
          </a:p>
        </p:txBody>
      </p:sp>
    </p:spTree>
    <p:extLst>
      <p:ext uri="{BB962C8B-B14F-4D97-AF65-F5344CB8AC3E}">
        <p14:creationId xmlns:p14="http://schemas.microsoft.com/office/powerpoint/2010/main" val="478228335"/>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Объект 2"/>
          <p:cNvSpPr>
            <a:spLocks noGrp="1"/>
          </p:cNvSpPr>
          <p:nvPr>
            <p:ph idx="1"/>
          </p:nvPr>
        </p:nvSpPr>
        <p:spPr/>
        <p:txBody>
          <a:bodyPr>
            <a:normAutofit/>
          </a:bodyPr>
          <a:lstStyle/>
          <a:p>
            <a:r>
              <a:rPr lang="ru-RU" sz="3600" b="1" dirty="0" smtClean="0">
                <a:latin typeface="Times New Roman" pitchFamily="18" charset="0"/>
                <a:cs typeface="Times New Roman" pitchFamily="18" charset="0"/>
              </a:rPr>
              <a:t>Расслабление. </a:t>
            </a:r>
          </a:p>
          <a:p>
            <a:pPr marL="0" indent="0">
              <a:buNone/>
            </a:pPr>
            <a:r>
              <a:rPr lang="ru-RU" sz="3600" dirty="0" smtClean="0">
                <a:latin typeface="Times New Roman" pitchFamily="18" charset="0"/>
                <a:cs typeface="Times New Roman" pitchFamily="18" charset="0"/>
              </a:rPr>
              <a:t>Рисование — прекрасное хобби как для взрослых, так и для детей. Когда на белом листе «оживает» созданный тобой мир, тревоги и проблемы улетучиваются. </a:t>
            </a:r>
            <a:endParaRPr lang="ru-RU" sz="3600" dirty="0">
              <a:latin typeface="Times New Roman" pitchFamily="18" charset="0"/>
              <a:cs typeface="Times New Roman" pitchFamily="18" charset="0"/>
            </a:endParaRPr>
          </a:p>
        </p:txBody>
      </p:sp>
    </p:spTree>
    <p:extLst>
      <p:ext uri="{BB962C8B-B14F-4D97-AF65-F5344CB8AC3E}">
        <p14:creationId xmlns:p14="http://schemas.microsoft.com/office/powerpoint/2010/main" val="2151290118"/>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Объект 2"/>
          <p:cNvSpPr>
            <a:spLocks noGrp="1"/>
          </p:cNvSpPr>
          <p:nvPr>
            <p:ph idx="1"/>
          </p:nvPr>
        </p:nvSpPr>
        <p:spPr/>
        <p:txBody>
          <a:bodyPr>
            <a:normAutofit/>
          </a:bodyPr>
          <a:lstStyle/>
          <a:p>
            <a:r>
              <a:rPr lang="ru-RU" sz="3600" dirty="0" smtClean="0">
                <a:latin typeface="Times New Roman" pitchFamily="18" charset="0"/>
                <a:cs typeface="Times New Roman" pitchFamily="18" charset="0"/>
              </a:rPr>
              <a:t>Любое рисование, в том числе правополушарное, улучшает </a:t>
            </a:r>
            <a:r>
              <a:rPr lang="ru-RU" sz="3600" b="1" dirty="0" smtClean="0">
                <a:latin typeface="Times New Roman" pitchFamily="18" charset="0"/>
                <a:cs typeface="Times New Roman" pitchFamily="18" charset="0"/>
              </a:rPr>
              <a:t>восприятие, зрительную память и мелкую моторику.</a:t>
            </a:r>
            <a:endParaRPr lang="ru-RU" sz="3600" b="1" dirty="0">
              <a:latin typeface="Times New Roman" pitchFamily="18" charset="0"/>
              <a:cs typeface="Times New Roman" pitchFamily="18" charset="0"/>
            </a:endParaRPr>
          </a:p>
        </p:txBody>
      </p:sp>
    </p:spTree>
    <p:extLst>
      <p:ext uri="{BB962C8B-B14F-4D97-AF65-F5344CB8AC3E}">
        <p14:creationId xmlns:p14="http://schemas.microsoft.com/office/powerpoint/2010/main" val="504964153"/>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175"/>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457200" y="404664"/>
            <a:ext cx="8229600" cy="1143000"/>
          </a:xfrm>
        </p:spPr>
        <p:txBody>
          <a:bodyPr>
            <a:normAutofit fontScale="90000"/>
          </a:bodyPr>
          <a:lstStyle/>
          <a:p>
            <a:r>
              <a:rPr lang="ru-RU" sz="4000" b="1" dirty="0" smtClean="0">
                <a:latin typeface="Times New Roman" pitchFamily="18" charset="0"/>
                <a:cs typeface="Times New Roman" pitchFamily="18" charset="0"/>
              </a:rPr>
              <a:t>В чем же заключается суть правополушарного рисования?</a:t>
            </a:r>
            <a:br>
              <a:rPr lang="ru-RU" sz="4000" b="1"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 </a:t>
            </a:r>
            <a:endParaRPr lang="ru-RU" sz="3600" dirty="0">
              <a:latin typeface="Times New Roman" pitchFamily="18" charset="0"/>
              <a:cs typeface="Times New Roman" pitchFamily="18" charset="0"/>
            </a:endParaRPr>
          </a:p>
        </p:txBody>
      </p:sp>
      <p:sp>
        <p:nvSpPr>
          <p:cNvPr id="3" name="Объект 2"/>
          <p:cNvSpPr>
            <a:spLocks noGrp="1"/>
          </p:cNvSpPr>
          <p:nvPr>
            <p:ph idx="1"/>
          </p:nvPr>
        </p:nvSpPr>
        <p:spPr/>
        <p:txBody>
          <a:bodyPr>
            <a:normAutofit fontScale="92500" lnSpcReduction="20000"/>
          </a:bodyPr>
          <a:lstStyle/>
          <a:p>
            <a:pPr marL="0" indent="0">
              <a:buNone/>
            </a:pPr>
            <a:r>
              <a:rPr lang="ru-RU" dirty="0" smtClean="0"/>
              <a:t>•	</a:t>
            </a:r>
            <a:r>
              <a:rPr lang="ru-RU" sz="3500" dirty="0" smtClean="0">
                <a:latin typeface="Times New Roman" pitchFamily="18" charset="0"/>
                <a:cs typeface="Times New Roman" pitchFamily="18" charset="0"/>
              </a:rPr>
              <a:t>Чтобы использовать этот метод, вам вовсе не обязательно быть талантливым художником. Более того, вы можете вообще не уметь рисовать! Так что если вы всю жизнь считали, что никогда не сможете воспроизвести на бумаге что-то более серьезное, чем «палка-палка-</a:t>
            </a:r>
            <a:r>
              <a:rPr lang="ru-RU" sz="3500" dirty="0" err="1" smtClean="0">
                <a:latin typeface="Times New Roman" pitchFamily="18" charset="0"/>
                <a:cs typeface="Times New Roman" pitchFamily="18" charset="0"/>
              </a:rPr>
              <a:t>огуречик</a:t>
            </a:r>
            <a:r>
              <a:rPr lang="ru-RU" sz="3500" dirty="0" smtClean="0">
                <a:latin typeface="Times New Roman" pitchFamily="18" charset="0"/>
                <a:cs typeface="Times New Roman" pitchFamily="18" charset="0"/>
              </a:rPr>
              <a:t>», то вам стоит посетить мастер-класс по правополушарному рисованию, чтобы убедиться, насколько безграничны ваши возможности!</a:t>
            </a:r>
          </a:p>
          <a:p>
            <a:endParaRPr lang="ru-RU" dirty="0"/>
          </a:p>
        </p:txBody>
      </p:sp>
    </p:spTree>
    <p:extLst>
      <p:ext uri="{BB962C8B-B14F-4D97-AF65-F5344CB8AC3E}">
        <p14:creationId xmlns:p14="http://schemas.microsoft.com/office/powerpoint/2010/main" val="961570979"/>
      </p:ext>
    </p:extLst>
  </p:cSld>
  <p:clrMapOvr>
    <a:masterClrMapping/>
  </p:clrMapOvr>
  <mc:AlternateContent xmlns:mc="http://schemas.openxmlformats.org/markup-compatibility/2006" xmlns:p14="http://schemas.microsoft.com/office/powerpoint/2010/main">
    <mc:Choice Requires="p14">
      <p:transition spd="slow" p14:dur="4000" advClick="0" advTm="15000"/>
    </mc:Choice>
    <mc:Fallback xmlns="">
      <p:transition spd="slow" advClick="0" advTm="15000"/>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TM02455596[[fn=Весна]]</Template>
  <TotalTime>152</TotalTime>
  <Words>289</Words>
  <Application>Microsoft Office PowerPoint</Application>
  <PresentationFormat>Экран (4:3)</PresentationFormat>
  <Paragraphs>26</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Правополушарное рисование </vt:lpstr>
      <vt:lpstr>Презентация PowerPoint</vt:lpstr>
      <vt:lpstr>Презентация PowerPoint</vt:lpstr>
      <vt:lpstr>Презентация PowerPoint</vt:lpstr>
      <vt:lpstr>В чём польза правополушарного рисования</vt:lpstr>
      <vt:lpstr>Презентация PowerPoint</vt:lpstr>
      <vt:lpstr>Презентация PowerPoint</vt:lpstr>
      <vt:lpstr>Презентация PowerPoint</vt:lpstr>
      <vt:lpstr>В чем же заключается суть правополушарного рисования?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Company>Krokoz™</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Правополушарное рисование</dc:title>
  <dc:creator>админ</dc:creator>
  <cp:lastModifiedBy>админ</cp:lastModifiedBy>
  <cp:revision>16</cp:revision>
  <dcterms:created xsi:type="dcterms:W3CDTF">2020-03-12T16:09:22Z</dcterms:created>
  <dcterms:modified xsi:type="dcterms:W3CDTF">2023-02-04T17:01:26Z</dcterms:modified>
</cp:coreProperties>
</file>