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1" r:id="rId4"/>
    <p:sldId id="262" r:id="rId5"/>
    <p:sldId id="259" r:id="rId6"/>
    <p:sldId id="263" r:id="rId7"/>
    <p:sldId id="258" r:id="rId8"/>
    <p:sldId id="264" r:id="rId9"/>
    <p:sldId id="260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7C9B81F-C347-4BEF-BFDF-29C42F48304A}" type="datetimeFigureOut">
              <a:rPr lang="en-US" smtClean="0"/>
              <a:pPr/>
              <a:t>11/23/2020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42976" y="1785926"/>
            <a:ext cx="72152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60037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СУ-ДЖОК  ТЕРАПИЯ </a:t>
            </a:r>
            <a:br>
              <a:rPr lang="ru-RU" sz="3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60037D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2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rgbClr val="60037D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 работе с  Дошкольниками</a:t>
            </a:r>
            <a:endParaRPr lang="ru-RU" sz="32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rgbClr val="60037D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1143000" y="3714752"/>
            <a:ext cx="1571612" cy="2214561"/>
            <a:chOff x="785786" y="2714620"/>
            <a:chExt cx="2928958" cy="3643338"/>
          </a:xfrm>
        </p:grpSpPr>
        <p:pic>
          <p:nvPicPr>
            <p:cNvPr id="6" name="Рисунок 9" descr="http://www.poshtorg.com/image/cache/data/massazhery/ce-%D0%B4%D0%B6%D0%BE%D0%BA-500x500-500x500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85786" y="4000504"/>
              <a:ext cx="1285884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Рисунок 10" descr="http://zdrava-srs.ru/sites/default/files/1.jpg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428728" y="2714620"/>
              <a:ext cx="1428760" cy="1357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Рисунок 11" descr="http://i011.radikal.ru/1201/0d/3e9b44fa8b53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57224" y="4786322"/>
              <a:ext cx="2857520" cy="15716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>
            <a:off x="4000496" y="4071942"/>
            <a:ext cx="450059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</a:rPr>
              <a:t>Подготовила и выступила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на педагогическом совете </a:t>
            </a:r>
            <a:r>
              <a:rPr lang="ru-RU" b="1" dirty="0" smtClean="0">
                <a:solidFill>
                  <a:srgbClr val="002060"/>
                </a:solidFill>
              </a:rPr>
              <a:t>№2: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учитель-логопед</a:t>
            </a:r>
          </a:p>
          <a:p>
            <a:pPr algn="r"/>
            <a:r>
              <a:rPr lang="ru-RU" b="1" dirty="0" err="1" smtClean="0">
                <a:solidFill>
                  <a:srgbClr val="002060"/>
                </a:solidFill>
              </a:rPr>
              <a:t>А.С.Абадкова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r"/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002060"/>
                </a:solidFill>
              </a:rPr>
              <a:t>д.Покровское, ноябрь, 2020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548680"/>
            <a:ext cx="8136904" cy="563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altLang="ru-RU" sz="1400" b="1" i="1" dirty="0" smtClean="0">
                <a:solidFill>
                  <a:srgbClr val="7030A0"/>
                </a:solidFill>
              </a:rPr>
              <a:t>1. Массаж </a:t>
            </a:r>
            <a:r>
              <a:rPr lang="ru-RU" altLang="ru-RU" sz="1400" b="1" i="1" dirty="0" err="1" smtClean="0">
                <a:solidFill>
                  <a:srgbClr val="7030A0"/>
                </a:solidFill>
              </a:rPr>
              <a:t>Су-Джок</a:t>
            </a:r>
            <a:r>
              <a:rPr lang="ru-RU" altLang="ru-RU" sz="1400" b="1" i="1" dirty="0" smtClean="0">
                <a:solidFill>
                  <a:srgbClr val="7030A0"/>
                </a:solidFill>
              </a:rPr>
              <a:t> шарами (повторение слов и выполнение действий в соответствии с текстом)</a:t>
            </a:r>
          </a:p>
        </p:txBody>
      </p:sp>
      <p:pic>
        <p:nvPicPr>
          <p:cNvPr id="1026" name="Picture 2" descr="https://ds04.infourok.ru/uploads/ex/055b/000a03f2-225b83c1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1052736"/>
            <a:ext cx="2952328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3284984"/>
            <a:ext cx="799288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400" b="1" i="1" dirty="0" smtClean="0">
                <a:solidFill>
                  <a:srgbClr val="7030A0"/>
                </a:solidFill>
              </a:rPr>
              <a:t>2. Массаж пальцев эластичным кольцом (поочередно надевать массажные кольца на каждый палец, проговаривая стихотворение пальчиковой гимнастики)</a:t>
            </a:r>
            <a:endParaRPr lang="ru-RU" altLang="ru-RU" sz="1400" b="1" dirty="0" smtClean="0">
              <a:solidFill>
                <a:srgbClr val="7030A0"/>
              </a:solidFill>
            </a:endParaRPr>
          </a:p>
        </p:txBody>
      </p:sp>
      <p:pic>
        <p:nvPicPr>
          <p:cNvPr id="1028" name="Picture 4" descr="http://3.bp.blogspot.com/-A6XQvycgOpM/VE5nqyvBD2I/AAAAAAAAEIg/owmv0nx8bB0/s1600/%D0%92%D1%8B%D1%88%D0%BB%D0%B8%2B%D0%BF%D0%B0%D0%BB%D1%8C%D1%86%D1%8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3933056"/>
            <a:ext cx="2914971" cy="2126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i="1" dirty="0" smtClean="0">
                <a:solidFill>
                  <a:srgbClr val="7030A0"/>
                </a:solidFill>
              </a:rPr>
              <a:t>3. При автоматизации звуков. (поочередно надевать кольцо на каждый палец, одновременно проговаривая стихотворение на автоматизацию звука)</a:t>
            </a:r>
            <a:endParaRPr lang="ru-RU" sz="1600" dirty="0"/>
          </a:p>
        </p:txBody>
      </p:sp>
      <p:pic>
        <p:nvPicPr>
          <p:cNvPr id="23554" name="Picture 2" descr="https://ds03.infourok.ru/uploads/ex/0973/0003785a-2e3326ad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2664296" cy="1998223"/>
          </a:xfrm>
          <a:prstGeom prst="rect">
            <a:avLst/>
          </a:prstGeom>
          <a:noFill/>
        </p:spPr>
      </p:pic>
      <p:pic>
        <p:nvPicPr>
          <p:cNvPr id="23556" name="Picture 4" descr="https://5145.maam.ru/images/photos/5c3e51b166a27cf3b0c9a61023e748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268760"/>
            <a:ext cx="3024336" cy="22682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3645024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600" b="1" i="1" dirty="0" smtClean="0">
                <a:solidFill>
                  <a:srgbClr val="7030A0"/>
                </a:solidFill>
              </a:rPr>
              <a:t>4. Использование </a:t>
            </a:r>
            <a:r>
              <a:rPr lang="ru-RU" altLang="ru-RU" sz="1600" b="1" i="1" dirty="0" err="1" smtClean="0">
                <a:solidFill>
                  <a:srgbClr val="7030A0"/>
                </a:solidFill>
              </a:rPr>
              <a:t>Су-Джок</a:t>
            </a:r>
            <a:r>
              <a:rPr lang="ru-RU" altLang="ru-RU" sz="1600" b="1" i="1" dirty="0" smtClean="0">
                <a:solidFill>
                  <a:srgbClr val="7030A0"/>
                </a:solidFill>
              </a:rPr>
              <a:t> шаров при совершенствовании лексико-грамматических категорий</a:t>
            </a:r>
            <a:endParaRPr lang="ru-RU" altLang="ru-RU" sz="1400" b="1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4365102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q"/>
            </a:pPr>
            <a:r>
              <a:rPr lang="ru-RU" altLang="ru-RU" sz="1600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Упражнение </a:t>
            </a:r>
            <a:r>
              <a:rPr lang="ru-RU" altLang="ru-RU" sz="1600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«Один-много».</a:t>
            </a:r>
            <a:r>
              <a:rPr lang="ru-RU" altLang="ru-RU" sz="1600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 Логопед катит «чудо-шарик» по столу ребенку, называя предмет в единственном числе. Ребенок, поймав ладонью шарик, откатывает его назад, называя существительные во множественном числе.</a:t>
            </a:r>
          </a:p>
          <a:p>
            <a:pPr algn="just"/>
            <a:endParaRPr lang="ru-RU" altLang="ru-RU" sz="1600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q"/>
            </a:pPr>
            <a:r>
              <a:rPr lang="ru-RU" altLang="ru-RU" sz="1600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Аналогично проводятся упражнения </a:t>
            </a:r>
            <a:r>
              <a:rPr lang="ru-RU" altLang="ru-RU" sz="1600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«Назови ласково», «Скажи наоборот».</a:t>
            </a:r>
            <a:endParaRPr lang="ru-RU" altLang="ru-RU" sz="16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548681"/>
            <a:ext cx="8136904" cy="6395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altLang="ru-RU" sz="1600" b="1" i="1" dirty="0" smtClean="0">
                <a:solidFill>
                  <a:srgbClr val="7030A0"/>
                </a:solidFill>
              </a:rPr>
              <a:t>5. Использование Су–</a:t>
            </a:r>
            <a:r>
              <a:rPr lang="ru-RU" altLang="ru-RU" sz="1600" b="1" i="1" dirty="0" err="1" smtClean="0">
                <a:solidFill>
                  <a:srgbClr val="7030A0"/>
                </a:solidFill>
              </a:rPr>
              <a:t>Джок</a:t>
            </a:r>
            <a:r>
              <a:rPr lang="ru-RU" altLang="ru-RU" sz="1600" b="1" i="1" dirty="0" smtClean="0">
                <a:solidFill>
                  <a:srgbClr val="7030A0"/>
                </a:solidFill>
              </a:rPr>
              <a:t> шаров для развития памяти и внимания</a:t>
            </a:r>
            <a:endParaRPr lang="ru-RU" altLang="ru-RU" sz="1600" b="1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196753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Варианты:</a:t>
            </a:r>
          </a:p>
          <a:p>
            <a:pPr algn="just"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Дети выполняют инструкцию: надень колечко на мизинец правой руки, возьми шарик в правую руку и спрячь за спину и т.д.; </a:t>
            </a:r>
          </a:p>
          <a:p>
            <a:pPr algn="just">
              <a:buFont typeface="Wingdings" pitchFamily="2" charset="2"/>
              <a:buChar char="q"/>
            </a:pP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Ребенок закрывает глаза, взрослый надевает колечко на любой его палец, а тот должен назвать, на какой палец какой руки надето кольцо.</a:t>
            </a:r>
            <a:endParaRPr lang="ru-RU" alt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05835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1600" b="1" i="1" dirty="0" smtClean="0">
                <a:solidFill>
                  <a:srgbClr val="7030A0"/>
                </a:solidFill>
              </a:rPr>
              <a:t>6. Использование шариков для звукового анализа слов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3573016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Для характеристики звуков используются массажные шарики трех цветов: красный, синий, зеленый. По заданию логопеда ребенок показывает соответствующий обозначению звука шарик.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548680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solidFill>
                  <a:srgbClr val="7030A0"/>
                </a:solidFill>
              </a:rPr>
              <a:t>7. Использование шариков при совершенствовании навыков употребления предлогов</a:t>
            </a:r>
            <a:endParaRPr lang="ru-RU" altLang="ru-RU" sz="1600" b="1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96752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000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На столе коробка, по инструкции логопеда ребенок кладет шарики соответственно: красный шарик - в коробку; синий – под коробку; зеленый – около коробки; Затем наоборот, ребенок должен описать действие взрослого.</a:t>
            </a:r>
            <a:endParaRPr lang="ru-RU" altLang="ru-RU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105835"/>
            <a:ext cx="813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>
                <a:solidFill>
                  <a:srgbClr val="7030A0"/>
                </a:solidFill>
              </a:rPr>
              <a:t>8.</a:t>
            </a:r>
            <a:r>
              <a:rPr lang="ru-RU" altLang="ru-RU" b="1" dirty="0" smtClean="0">
                <a:solidFill>
                  <a:srgbClr val="7030A0"/>
                </a:solidFill>
              </a:rPr>
              <a:t> </a:t>
            </a:r>
            <a:r>
              <a:rPr lang="ru-RU" altLang="ru-RU" b="1" i="1" dirty="0" smtClean="0">
                <a:solidFill>
                  <a:srgbClr val="7030A0"/>
                </a:solidFill>
              </a:rPr>
              <a:t>Использование шариков для слогового анализа слов</a:t>
            </a:r>
            <a:endParaRPr lang="ru-RU" altLang="ru-RU" sz="1600" b="1" dirty="0" smtClean="0">
              <a:solidFill>
                <a:srgbClr val="7030A0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645024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i="1" dirty="0" smtClean="0">
                <a:solidFill>
                  <a:srgbClr val="303F50"/>
                </a:solidFill>
              </a:rPr>
              <a:t>Упражнение «Раздели слова на слоги»:</a:t>
            </a:r>
            <a:r>
              <a:rPr lang="ru-RU" altLang="ru-RU" dirty="0" smtClean="0">
                <a:solidFill>
                  <a:srgbClr val="303F50"/>
                </a:solidFill>
              </a:rPr>
              <a:t> ребенок называет слог и берет по одному шарику из коробки, затем считает количество слогов.</a:t>
            </a:r>
            <a:endParaRPr lang="ru-RU" altLang="ru-RU" dirty="0" smtClean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908720"/>
            <a:ext cx="81369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000" b="1" i="1" dirty="0" smtClean="0">
                <a:solidFill>
                  <a:srgbClr val="7030A0"/>
                </a:solidFill>
              </a:rPr>
              <a:t>Неоспоримые </a:t>
            </a:r>
            <a:r>
              <a:rPr lang="ru-RU" altLang="ru-RU" sz="2800" b="1" i="1" dirty="0" smtClean="0">
                <a:solidFill>
                  <a:srgbClr val="7030A0"/>
                </a:solidFill>
              </a:rPr>
              <a:t>достоинства</a:t>
            </a:r>
            <a:r>
              <a:rPr lang="ru-RU" altLang="ru-RU" sz="2000" b="1" i="1" dirty="0" smtClean="0">
                <a:solidFill>
                  <a:srgbClr val="7030A0"/>
                </a:solidFill>
              </a:rPr>
              <a:t> </a:t>
            </a:r>
            <a:r>
              <a:rPr lang="ru-RU" altLang="ru-RU" sz="2000" b="1" i="1" dirty="0" err="1" smtClean="0">
                <a:solidFill>
                  <a:srgbClr val="C00000"/>
                </a:solidFill>
              </a:rPr>
              <a:t>Су-Джок</a:t>
            </a:r>
            <a:r>
              <a:rPr lang="ru-RU" altLang="ru-RU" sz="2000" b="1" i="1" dirty="0" smtClean="0">
                <a:solidFill>
                  <a:srgbClr val="7030A0"/>
                </a:solidFill>
              </a:rPr>
              <a:t> терапии: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988840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altLang="ru-RU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Высокая эффективность</a:t>
            </a: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 – при правильном применении наступает выраженный эффект.</a:t>
            </a:r>
          </a:p>
          <a:p>
            <a:pPr algn="just"/>
            <a:endParaRPr lang="ru-RU" alt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altLang="ru-RU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Абсолютная безопасность</a:t>
            </a: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 – неправильное применение никогда не наносит вред – оно просто неэффективно.</a:t>
            </a:r>
          </a:p>
          <a:p>
            <a:pPr algn="just"/>
            <a:endParaRPr lang="ru-RU" alt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altLang="ru-RU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Универсальность</a:t>
            </a:r>
            <a:r>
              <a:rPr lang="ru-RU" altLang="ru-RU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altLang="ru-RU" dirty="0" err="1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Су-Джок</a:t>
            </a: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 терапию могут использовать и педагоги в своей работе, и родители в домашних условиях.</a:t>
            </a:r>
          </a:p>
          <a:p>
            <a:pPr algn="just"/>
            <a:endParaRPr lang="ru-RU" altLang="ru-RU" dirty="0" smtClean="0">
              <a:latin typeface="Arial" pitchFamily="34" charset="0"/>
              <a:cs typeface="Arial" pitchFamily="34" charset="0"/>
            </a:endParaRPr>
          </a:p>
          <a:p>
            <a:pPr algn="just">
              <a:buFont typeface="Wingdings" pitchFamily="2" charset="2"/>
              <a:buChar char="v"/>
            </a:pPr>
            <a:r>
              <a:rPr lang="ru-RU" altLang="ru-RU" b="1" i="1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Простота применения, доступность</a:t>
            </a:r>
            <a:r>
              <a:rPr lang="ru-RU" altLang="ru-RU" dirty="0" smtClean="0">
                <a:solidFill>
                  <a:srgbClr val="303F50"/>
                </a:solidFill>
                <a:latin typeface="Arial" pitchFamily="34" charset="0"/>
                <a:cs typeface="Arial" pitchFamily="34" charset="0"/>
              </a:rPr>
              <a:t> – для получения результата проводить стимуляцию биологически активных точек, шарики свободно продаются в аптеках и не требуют больших затрат.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124743"/>
            <a:ext cx="8208912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altLang="ru-RU" b="1" i="1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Су-Джок</a:t>
            </a:r>
            <a:r>
              <a:rPr lang="ru-RU" altLang="ru-RU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терапия </a:t>
            </a:r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– это высокоэффективный, универсальный, доступный и абсолютно безопасный метод </a:t>
            </a:r>
            <a:r>
              <a:rPr lang="ru-RU" altLang="ru-RU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самооздоровления</a:t>
            </a:r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ru-RU" altLang="ru-RU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самоисцеления</a:t>
            </a:r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путем воздействия на активные точки.  </a:t>
            </a:r>
          </a:p>
          <a:p>
            <a:pPr indent="457200" algn="just"/>
            <a:endParaRPr lang="ru-RU" altLang="ru-RU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indent="457200" algn="just"/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Он, бесспорно, оказывает стимулирующее влияние на развитие речи.</a:t>
            </a:r>
          </a:p>
          <a:p>
            <a:pPr indent="457200" algn="just"/>
            <a:endParaRPr lang="ru-RU" altLang="ru-RU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indent="457200" algn="just"/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Сочетание пальчиковой гимнастики, </a:t>
            </a:r>
            <a:r>
              <a:rPr lang="ru-RU" altLang="ru-RU" b="1" i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самомассажа</a:t>
            </a:r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 упражнениями по коррекции звукопроизношения и формированию лексико-грамматических категорий, позволяет </a:t>
            </a:r>
            <a:r>
              <a:rPr lang="ru-RU" altLang="ru-RU" sz="2000" b="1" i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значительно повысить эффективность коррекционно-логопедической деятельности </a:t>
            </a:r>
            <a:r>
              <a:rPr lang="ru-RU" altLang="ru-RU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как в детском саду, так и дома. </a:t>
            </a:r>
            <a:endParaRPr lang="ru-RU" altLang="ru-RU" sz="2000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s://w-dog.ru/wallpapers/11/16/513663889841219/cvetok-cvety-krokus-lepestki-kroku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3212976"/>
            <a:ext cx="4445859" cy="2952328"/>
          </a:xfrm>
          <a:prstGeom prst="rect">
            <a:avLst/>
          </a:prstGeom>
          <a:noFill/>
        </p:spPr>
      </p:pic>
      <p:pic>
        <p:nvPicPr>
          <p:cNvPr id="24578" name="Picture 2" descr="https://avatars.mds.yandex.net/get-zen_doc/1714479/pub_5cea360844f2e000b49f5d62_5cea3a26da618900b37d44bd/scale_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76672"/>
            <a:ext cx="5017572" cy="3655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98912"/>
          </a:xfrm>
        </p:spPr>
        <p:txBody>
          <a:bodyPr/>
          <a:lstStyle/>
          <a:p>
            <a:pPr algn="ctr">
              <a:buNone/>
            </a:pPr>
            <a:r>
              <a:rPr lang="ru-RU" altLang="ru-RU" b="1" dirty="0" smtClean="0">
                <a:solidFill>
                  <a:srgbClr val="512280"/>
                </a:solidFill>
              </a:rPr>
              <a:t>АКТУАЛЬНОСТЬ</a:t>
            </a:r>
            <a:r>
              <a:rPr lang="ru-RU" altLang="ru-RU" sz="2400" b="1" dirty="0" smtClean="0">
                <a:solidFill>
                  <a:srgbClr val="512280"/>
                </a:solidFill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1428736"/>
            <a:ext cx="7715304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altLang="ru-RU" sz="1600" b="1" dirty="0" smtClean="0">
                <a:solidFill>
                  <a:srgbClr val="002060"/>
                </a:solidFill>
                <a:latin typeface="Arial Black" pitchFamily="34" charset="0"/>
              </a:rPr>
              <a:t>За последнее десятилетие увеличилось количество детей с   </a:t>
            </a:r>
          </a:p>
          <a:p>
            <a:pPr algn="just"/>
            <a:r>
              <a:rPr lang="ru-RU" altLang="ru-RU" sz="1600" b="1" dirty="0" smtClean="0">
                <a:solidFill>
                  <a:srgbClr val="002060"/>
                </a:solidFill>
                <a:latin typeface="Arial Black" pitchFamily="34" charset="0"/>
              </a:rPr>
              <a:t>   нарушениями    речи.</a:t>
            </a:r>
          </a:p>
          <a:p>
            <a:pPr algn="just">
              <a:buFont typeface="Wingdings" pitchFamily="2" charset="2"/>
              <a:buChar char="Ø"/>
            </a:pPr>
            <a:endParaRPr lang="ru-RU" altLang="ru-RU" sz="1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ru-RU" sz="1600" b="1" dirty="0" smtClean="0">
                <a:solidFill>
                  <a:srgbClr val="002060"/>
                </a:solidFill>
                <a:latin typeface="Arial Black" pitchFamily="34" charset="0"/>
              </a:rPr>
              <a:t>  Характер речевых патологий часто имеет комбинированную форму, когда одновременно нарушается речь, развитие высших психических функций, состояние общей и мелкой моторики, ориентирование в пространстве, эмоционально –волевая сфера.</a:t>
            </a:r>
          </a:p>
          <a:p>
            <a:pPr algn="just">
              <a:buFont typeface="Wingdings" pitchFamily="2" charset="2"/>
              <a:buChar char="Ø"/>
            </a:pPr>
            <a:endParaRPr lang="ru-RU" altLang="ru-RU" sz="1600" b="1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altLang="ru-RU" sz="1600" b="1" dirty="0" smtClean="0">
                <a:solidFill>
                  <a:srgbClr val="002060"/>
                </a:solidFill>
                <a:latin typeface="Arial Black" pitchFamily="34" charset="0"/>
              </a:rPr>
              <a:t>  Возникает необходимость в комплексном  преодолении речевых нарушений, наряду с традиционными методами и приёмами использовать нетрадиционные технологии, которые оказывают дополнительное стимулирование речевых зон головного мозга.</a:t>
            </a:r>
            <a:endParaRPr lang="ru-RU" altLang="ru-RU" sz="14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285750" y="6643688"/>
            <a:ext cx="8858250" cy="214312"/>
            <a:chOff x="285720" y="4357694"/>
            <a:chExt cx="8715436" cy="214314"/>
          </a:xfrm>
        </p:grpSpPr>
        <p:sp>
          <p:nvSpPr>
            <p:cNvPr id="9" name="Прямоугольник 8"/>
            <p:cNvSpPr/>
            <p:nvPr/>
          </p:nvSpPr>
          <p:spPr>
            <a:xfrm flipV="1">
              <a:off x="285720" y="4500570"/>
              <a:ext cx="8715436" cy="7143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 flipV="1">
              <a:off x="285720" y="4429132"/>
              <a:ext cx="8715436" cy="71439"/>
            </a:xfrm>
            <a:prstGeom prst="rect">
              <a:avLst/>
            </a:prstGeom>
            <a:solidFill>
              <a:srgbClr val="69D8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sp>
          <p:nvSpPr>
            <p:cNvPr id="24" name="Прямоугольник 23"/>
            <p:cNvSpPr/>
            <p:nvPr/>
          </p:nvSpPr>
          <p:spPr>
            <a:xfrm flipV="1">
              <a:off x="285720" y="4357694"/>
              <a:ext cx="8715436" cy="71438"/>
            </a:xfrm>
            <a:prstGeom prst="rect">
              <a:avLst/>
            </a:prstGeom>
            <a:solidFill>
              <a:srgbClr val="DB93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</p:grpSp>
      <p:sp>
        <p:nvSpPr>
          <p:cNvPr id="4099" name="Заголовок 6"/>
          <p:cNvSpPr>
            <a:spLocks noGrp="1"/>
          </p:cNvSpPr>
          <p:nvPr>
            <p:ph type="title"/>
          </p:nvPr>
        </p:nvSpPr>
        <p:spPr>
          <a:xfrm>
            <a:off x="571500" y="2857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altLang="ru-RU" sz="2400" b="1" dirty="0" smtClean="0">
                <a:solidFill>
                  <a:srgbClr val="512280"/>
                </a:solidFill>
              </a:rPr>
              <a:t>СУ–ДЖОК ТЕРАПИЯ </a:t>
            </a:r>
            <a:endParaRPr lang="ru-RU" altLang="ru-RU" sz="2400" dirty="0" smtClean="0">
              <a:solidFill>
                <a:srgbClr val="512280"/>
              </a:solidFill>
            </a:endParaRPr>
          </a:p>
        </p:txBody>
      </p:sp>
      <p:sp>
        <p:nvSpPr>
          <p:cNvPr id="4100" name="Прямоугольник 7"/>
          <p:cNvSpPr>
            <a:spLocks noChangeArrowheads="1"/>
          </p:cNvSpPr>
          <p:nvPr/>
        </p:nvSpPr>
        <p:spPr bwMode="auto">
          <a:xfrm>
            <a:off x="428625" y="1571625"/>
            <a:ext cx="7858151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2000" b="1" dirty="0">
                <a:solidFill>
                  <a:srgbClr val="002060"/>
                </a:solidFill>
              </a:rPr>
              <a:t>Разработал </a:t>
            </a:r>
            <a:r>
              <a:rPr lang="ru-RU" altLang="ru-RU" sz="2000" b="1" dirty="0" err="1">
                <a:solidFill>
                  <a:srgbClr val="002060"/>
                </a:solidFill>
              </a:rPr>
              <a:t>Су-Джок</a:t>
            </a:r>
            <a:r>
              <a:rPr lang="ru-RU" altLang="ru-RU" sz="2000" b="1" dirty="0">
                <a:solidFill>
                  <a:srgbClr val="002060"/>
                </a:solidFill>
              </a:rPr>
              <a:t> терапию южно-корейский     профессор Пак </a:t>
            </a:r>
            <a:r>
              <a:rPr lang="ru-RU" altLang="ru-RU" sz="2000" b="1" dirty="0" err="1">
                <a:solidFill>
                  <a:srgbClr val="002060"/>
                </a:solidFill>
              </a:rPr>
              <a:t>Чже</a:t>
            </a:r>
            <a:r>
              <a:rPr lang="ru-RU" altLang="ru-RU" sz="2000" b="1" dirty="0">
                <a:solidFill>
                  <a:srgbClr val="002060"/>
                </a:solidFill>
              </a:rPr>
              <a:t> </a:t>
            </a:r>
            <a:r>
              <a:rPr lang="ru-RU" altLang="ru-RU" sz="2000" b="1" dirty="0" err="1">
                <a:solidFill>
                  <a:srgbClr val="002060"/>
                </a:solidFill>
              </a:rPr>
              <a:t>Ву</a:t>
            </a:r>
            <a:r>
              <a:rPr lang="ru-RU" altLang="ru-RU" sz="2000" b="1" dirty="0">
                <a:solidFill>
                  <a:srgbClr val="002060"/>
                </a:solidFill>
              </a:rPr>
              <a:t> </a:t>
            </a: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000" b="1" dirty="0">
                <a:solidFill>
                  <a:srgbClr val="002060"/>
                </a:solidFill>
              </a:rPr>
              <a:t> «Су» - кисть</a:t>
            </a:r>
          </a:p>
          <a:p>
            <a:pPr eaLnBrk="1" hangingPunct="1"/>
            <a:endParaRPr lang="ru-RU" altLang="ru-RU" sz="2000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ru-RU" altLang="ru-RU" sz="2000" dirty="0">
                <a:solidFill>
                  <a:srgbClr val="002060"/>
                </a:solidFill>
              </a:rPr>
              <a:t> </a:t>
            </a:r>
            <a:r>
              <a:rPr lang="ru-RU" altLang="ru-RU" sz="2000" b="1" dirty="0">
                <a:solidFill>
                  <a:srgbClr val="002060"/>
                </a:solidFill>
              </a:rPr>
              <a:t>«</a:t>
            </a:r>
            <a:r>
              <a:rPr lang="ru-RU" altLang="ru-RU" sz="2000" b="1" dirty="0" err="1">
                <a:solidFill>
                  <a:srgbClr val="002060"/>
                </a:solidFill>
              </a:rPr>
              <a:t>Джок</a:t>
            </a:r>
            <a:r>
              <a:rPr lang="ru-RU" altLang="ru-RU" sz="2000" b="1" dirty="0">
                <a:solidFill>
                  <a:srgbClr val="002060"/>
                </a:solidFill>
              </a:rPr>
              <a:t>» - стопа</a:t>
            </a:r>
          </a:p>
        </p:txBody>
      </p:sp>
      <p:pic>
        <p:nvPicPr>
          <p:cNvPr id="410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2214563"/>
            <a:ext cx="2143125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Прямоугольник 9"/>
          <p:cNvSpPr>
            <a:spLocks noChangeArrowheads="1"/>
          </p:cNvSpPr>
          <p:nvPr/>
        </p:nvSpPr>
        <p:spPr bwMode="auto">
          <a:xfrm>
            <a:off x="571501" y="5286388"/>
            <a:ext cx="78581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Кисть и стопа являются, по мнению автора системы  </a:t>
            </a:r>
            <a:r>
              <a:rPr lang="ru-RU" altLang="ru-RU" sz="1600" b="1" dirty="0" err="1">
                <a:solidFill>
                  <a:srgbClr val="002060"/>
                </a:solidFill>
              </a:rPr>
              <a:t>Су-Джок</a:t>
            </a:r>
            <a:r>
              <a:rPr lang="ru-RU" altLang="ru-RU" sz="1600" b="1" dirty="0">
                <a:solidFill>
                  <a:srgbClr val="002060"/>
                </a:solidFill>
              </a:rPr>
              <a:t>, </a:t>
            </a:r>
          </a:p>
          <a:p>
            <a:pPr eaLnBrk="1" hangingPunct="1"/>
            <a:r>
              <a:rPr lang="ru-RU" altLang="ru-RU" sz="1600" b="1" dirty="0">
                <a:solidFill>
                  <a:srgbClr val="002060"/>
                </a:solidFill>
              </a:rPr>
              <a:t>«пультами дистанционного управления»  здоровьем человека.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600" y="393113"/>
            <a:ext cx="8248847" cy="489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Прямоугольник 9"/>
          <p:cNvSpPr>
            <a:spLocks noChangeArrowheads="1"/>
          </p:cNvSpPr>
          <p:nvPr/>
        </p:nvSpPr>
        <p:spPr bwMode="auto">
          <a:xfrm>
            <a:off x="714375" y="5429265"/>
            <a:ext cx="77152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В основе метода </a:t>
            </a:r>
            <a:r>
              <a:rPr lang="ru-RU" altLang="ru-RU" b="1" dirty="0" err="1">
                <a:solidFill>
                  <a:srgbClr val="002060"/>
                </a:solidFill>
              </a:rPr>
              <a:t>Су-Джок</a:t>
            </a:r>
            <a:r>
              <a:rPr lang="ru-RU" altLang="ru-RU" b="1" dirty="0">
                <a:solidFill>
                  <a:srgbClr val="002060"/>
                </a:solidFill>
              </a:rPr>
              <a:t> лежит система соответствия, </a:t>
            </a:r>
          </a:p>
          <a:p>
            <a:pPr algn="ctr" eaLnBrk="1" hangingPunct="1"/>
            <a:r>
              <a:rPr lang="ru-RU" altLang="ru-RU" b="1" dirty="0">
                <a:solidFill>
                  <a:srgbClr val="002060"/>
                </a:solidFill>
              </a:rPr>
              <a:t>или подобия, кистей и стоп всему организму в целом.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60649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 smtClean="0">
                <a:solidFill>
                  <a:srgbClr val="002060"/>
                </a:solidFill>
              </a:rPr>
              <a:t>«Су» - кисть                            «</a:t>
            </a:r>
            <a:r>
              <a:rPr lang="ru-RU" altLang="ru-RU" sz="2000" b="1" dirty="0" err="1" smtClean="0">
                <a:solidFill>
                  <a:srgbClr val="002060"/>
                </a:solidFill>
              </a:rPr>
              <a:t>Джок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» - стопа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1\Desktop\су-дж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1"/>
            <a:ext cx="7272808" cy="530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612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512280"/>
                </a:solidFill>
              </a:rPr>
              <a:t>ДОСТОИНСТВА  СУ-ДЖОК  ТЕРАПИИ</a:t>
            </a:r>
            <a:endParaRPr lang="ru-RU" altLang="ru-RU" sz="2800" dirty="0" smtClean="0">
              <a:solidFill>
                <a:srgbClr val="512280"/>
              </a:solidFill>
            </a:endParaRPr>
          </a:p>
        </p:txBody>
      </p:sp>
      <p:sp>
        <p:nvSpPr>
          <p:cNvPr id="6148" name="Прямоугольник 7"/>
          <p:cNvSpPr>
            <a:spLocks noChangeArrowheads="1"/>
          </p:cNvSpPr>
          <p:nvPr/>
        </p:nvSpPr>
        <p:spPr bwMode="auto">
          <a:xfrm>
            <a:off x="2071689" y="1124744"/>
            <a:ext cx="4572014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v"/>
            </a:pPr>
            <a:r>
              <a:rPr lang="ru-RU" altLang="ru-RU" sz="2000" b="1" dirty="0">
                <a:solidFill>
                  <a:srgbClr val="002060"/>
                </a:solidFill>
              </a:rPr>
              <a:t>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Высокая </a:t>
            </a:r>
            <a:r>
              <a:rPr lang="ru-RU" altLang="ru-RU" sz="1600" b="1" dirty="0">
                <a:solidFill>
                  <a:srgbClr val="002060"/>
                </a:solidFill>
              </a:rPr>
              <a:t>эффективность</a:t>
            </a:r>
            <a:endParaRPr lang="ru-RU" altLang="ru-RU" sz="1400" b="1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1600" b="1" dirty="0">
                <a:solidFill>
                  <a:srgbClr val="002060"/>
                </a:solidFill>
              </a:rPr>
              <a:t>  Абсолютная безопасность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1600" b="1" dirty="0">
                <a:solidFill>
                  <a:srgbClr val="002060"/>
                </a:solidFill>
              </a:rPr>
              <a:t>  Универсальность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1600" b="1" dirty="0">
                <a:solidFill>
                  <a:srgbClr val="002060"/>
                </a:solidFill>
              </a:rPr>
              <a:t>  </a:t>
            </a:r>
            <a:r>
              <a:rPr lang="ru-RU" altLang="ru-RU" sz="1600" b="1" dirty="0" smtClean="0">
                <a:solidFill>
                  <a:srgbClr val="002060"/>
                </a:solidFill>
              </a:rPr>
              <a:t>Доступность</a:t>
            </a:r>
            <a:endParaRPr lang="ru-RU" altLang="ru-RU" sz="1600" b="1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ru-RU" altLang="ru-RU" sz="1600" b="1" dirty="0">
                <a:solidFill>
                  <a:srgbClr val="002060"/>
                </a:solidFill>
              </a:rPr>
              <a:t>  Простота применения. </a:t>
            </a: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  <a:p>
            <a:pPr eaLnBrk="1" hangingPunct="1"/>
            <a:endParaRPr lang="ru-RU" altLang="ru-RU" sz="2000" b="1" dirty="0">
              <a:solidFill>
                <a:srgbClr val="002060"/>
              </a:solidFill>
            </a:endParaRPr>
          </a:p>
        </p:txBody>
      </p:sp>
      <p:sp>
        <p:nvSpPr>
          <p:cNvPr id="6149" name="Прямоугольник 7"/>
          <p:cNvSpPr>
            <a:spLocks noChangeArrowheads="1"/>
          </p:cNvSpPr>
          <p:nvPr/>
        </p:nvSpPr>
        <p:spPr bwMode="auto">
          <a:xfrm>
            <a:off x="1357290" y="2786058"/>
            <a:ext cx="58579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400" b="1" dirty="0" smtClean="0">
                <a:solidFill>
                  <a:srgbClr val="512280"/>
                </a:solidFill>
              </a:rPr>
              <a:t>ЦЕЛИ ПРИМЕНЕНИЯ:</a:t>
            </a:r>
            <a:endParaRPr lang="ru-RU" altLang="ru-RU" sz="2400" dirty="0"/>
          </a:p>
        </p:txBody>
      </p:sp>
      <p:sp>
        <p:nvSpPr>
          <p:cNvPr id="6150" name="Прямоугольник 9"/>
          <p:cNvSpPr>
            <a:spLocks noChangeArrowheads="1"/>
          </p:cNvSpPr>
          <p:nvPr/>
        </p:nvSpPr>
        <p:spPr bwMode="auto">
          <a:xfrm>
            <a:off x="1000125" y="3571876"/>
            <a:ext cx="6858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02060"/>
                </a:solidFill>
              </a:rPr>
              <a:t>Коррекция речевых нарушений с помощью  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  </a:t>
            </a:r>
            <a:r>
              <a:rPr lang="ru-RU" altLang="ru-RU" sz="2000" b="1" dirty="0" err="1" smtClean="0">
                <a:solidFill>
                  <a:srgbClr val="002060"/>
                </a:solidFill>
              </a:rPr>
              <a:t>массажеров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2000" b="1" dirty="0" err="1" smtClean="0">
                <a:solidFill>
                  <a:srgbClr val="002060"/>
                </a:solidFill>
              </a:rPr>
              <a:t>Су-Джок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. </a:t>
            </a:r>
          </a:p>
          <a:p>
            <a:pPr algn="just" eaLnBrk="1" hangingPunct="1"/>
            <a:endParaRPr lang="ru-RU" altLang="ru-RU" sz="2000" b="1" dirty="0" smtClean="0">
              <a:solidFill>
                <a:srgbClr val="002060"/>
              </a:solidFill>
            </a:endParaRPr>
          </a:p>
          <a:p>
            <a:pPr algn="just" eaLnBrk="1" hangingPunct="1">
              <a:buFont typeface="Wingdings" pitchFamily="2" charset="2"/>
              <a:buChar char="Ø"/>
            </a:pPr>
            <a:r>
              <a:rPr lang="ru-RU" altLang="ru-RU" sz="2000" dirty="0" smtClean="0"/>
              <a:t> 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Нормализовать мышечный тонус,   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    опосредованно стимулировать речевые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    области в коре головного мозга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rgbClr val="002060"/>
                </a:solidFill>
              </a:rPr>
              <a:t>                                       </a:t>
            </a:r>
            <a:endParaRPr lang="ru-RU" alt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algn="ctr"/>
            <a:r>
              <a:rPr lang="ru-RU" altLang="ru-RU" sz="2800" b="1" dirty="0" smtClean="0">
                <a:solidFill>
                  <a:srgbClr val="512280"/>
                </a:solidFill>
              </a:rPr>
              <a:t>СРЕДСТВА  СУ–ДЖОК ТЕРАПИИ</a:t>
            </a:r>
            <a:endParaRPr lang="ru-RU" altLang="ru-RU" sz="2800" dirty="0" smtClean="0">
              <a:solidFill>
                <a:srgbClr val="512280"/>
              </a:solidFill>
            </a:endParaRPr>
          </a:p>
        </p:txBody>
      </p:sp>
      <p:sp>
        <p:nvSpPr>
          <p:cNvPr id="21" name="Содержимое 2"/>
          <p:cNvSpPr>
            <a:spLocks noGrp="1"/>
          </p:cNvSpPr>
          <p:nvPr>
            <p:ph idx="1"/>
          </p:nvPr>
        </p:nvSpPr>
        <p:spPr>
          <a:xfrm>
            <a:off x="304800" y="1071563"/>
            <a:ext cx="8686800" cy="5008562"/>
          </a:xfrm>
        </p:spPr>
        <p:txBody>
          <a:bodyPr/>
          <a:lstStyle/>
          <a:p>
            <a:pPr algn="ctr">
              <a:buFontTx/>
              <a:buNone/>
            </a:pPr>
            <a:endParaRPr lang="ru-RU" altLang="ru-RU" sz="2400" b="1" u="sng" dirty="0" smtClean="0">
              <a:solidFill>
                <a:srgbClr val="002060"/>
              </a:solidFill>
            </a:endParaRPr>
          </a:p>
          <a:p>
            <a:pPr algn="ctr">
              <a:buFontTx/>
              <a:buNone/>
            </a:pPr>
            <a:r>
              <a:rPr lang="ru-RU" altLang="ru-RU" sz="2400" b="1" u="sng" dirty="0" smtClean="0">
                <a:solidFill>
                  <a:srgbClr val="002060"/>
                </a:solidFill>
              </a:rPr>
              <a:t>Основные:</a:t>
            </a:r>
          </a:p>
          <a:p>
            <a:pPr algn="ctr">
              <a:buFontTx/>
              <a:buNone/>
            </a:pPr>
            <a:endParaRPr lang="ru-RU" altLang="ru-RU" sz="2400" b="1" dirty="0" smtClean="0">
              <a:solidFill>
                <a:srgbClr val="002060"/>
              </a:solidFill>
            </a:endParaRPr>
          </a:p>
        </p:txBody>
      </p:sp>
      <p:pic>
        <p:nvPicPr>
          <p:cNvPr id="2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39" y="2357438"/>
            <a:ext cx="2295699" cy="2295698"/>
          </a:xfrm>
          <a:prstGeom prst="rect">
            <a:avLst/>
          </a:prstGeom>
          <a:noFill/>
          <a:ln w="9525">
            <a:solidFill>
              <a:srgbClr val="D60093"/>
            </a:solidFill>
            <a:miter lim="800000"/>
            <a:headEnd/>
            <a:tailEnd/>
          </a:ln>
        </p:spPr>
      </p:pic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143250"/>
            <a:ext cx="2428875" cy="2428875"/>
          </a:xfrm>
          <a:prstGeom prst="rect">
            <a:avLst/>
          </a:prstGeom>
          <a:noFill/>
          <a:ln w="9525">
            <a:solidFill>
              <a:srgbClr val="D60093"/>
            </a:solidFill>
            <a:miter lim="800000"/>
            <a:headEnd/>
            <a:tailEnd/>
          </a:ln>
        </p:spPr>
      </p:pic>
      <p:pic>
        <p:nvPicPr>
          <p:cNvPr id="24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75" y="2632358"/>
            <a:ext cx="2175073" cy="2153955"/>
          </a:xfrm>
          <a:prstGeom prst="rect">
            <a:avLst/>
          </a:prstGeom>
          <a:noFill/>
          <a:ln w="9525">
            <a:solidFill>
              <a:srgbClr val="D60093"/>
            </a:solidFill>
            <a:miter lim="800000"/>
            <a:headEnd/>
            <a:tailEnd/>
          </a:ln>
        </p:spPr>
      </p:pic>
      <p:sp>
        <p:nvSpPr>
          <p:cNvPr id="25" name="TextBox 12"/>
          <p:cNvSpPr txBox="1">
            <a:spLocks noChangeArrowheads="1"/>
          </p:cNvSpPr>
          <p:nvPr/>
        </p:nvSpPr>
        <p:spPr bwMode="auto">
          <a:xfrm>
            <a:off x="142875" y="4929188"/>
            <a:ext cx="27146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altLang="ru-RU" sz="2000" b="1">
                <a:solidFill>
                  <a:srgbClr val="002060"/>
                </a:solidFill>
              </a:rPr>
              <a:t>Массажный шарик «Каштан»</a:t>
            </a:r>
          </a:p>
        </p:txBody>
      </p: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3357563" y="2348880"/>
            <a:ext cx="25003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000" b="1" dirty="0">
                <a:solidFill>
                  <a:srgbClr val="002060"/>
                </a:solidFill>
              </a:rPr>
              <a:t>Эластичное кольцо</a:t>
            </a:r>
          </a:p>
        </p:txBody>
      </p:sp>
      <p:sp>
        <p:nvSpPr>
          <p:cNvPr id="27" name="TextBox 14"/>
          <p:cNvSpPr txBox="1">
            <a:spLocks noChangeArrowheads="1"/>
          </p:cNvSpPr>
          <p:nvPr/>
        </p:nvSpPr>
        <p:spPr bwMode="auto">
          <a:xfrm>
            <a:off x="6500813" y="5072063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002060"/>
                </a:solidFill>
              </a:rPr>
              <a:t>Массажный валик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Заголовок 6"/>
          <p:cNvSpPr>
            <a:spLocks noGrp="1"/>
          </p:cNvSpPr>
          <p:nvPr>
            <p:ph type="title"/>
          </p:nvPr>
        </p:nvSpPr>
        <p:spPr>
          <a:xfrm>
            <a:off x="500063" y="428625"/>
            <a:ext cx="8229600" cy="725488"/>
          </a:xfrm>
        </p:spPr>
        <p:txBody>
          <a:bodyPr anchor="ctr"/>
          <a:lstStyle/>
          <a:p>
            <a:pPr algn="ctr"/>
            <a:r>
              <a:rPr lang="ru-RU" altLang="ru-RU" b="1" dirty="0" smtClean="0"/>
              <a:t> </a:t>
            </a:r>
            <a:r>
              <a:rPr lang="ru-RU" altLang="ru-RU" sz="2800" b="1" dirty="0" smtClean="0">
                <a:solidFill>
                  <a:srgbClr val="512280"/>
                </a:solidFill>
              </a:rPr>
              <a:t>МЕТОДЫ  СУ–ДЖОК  ТЕРАПИИ</a:t>
            </a:r>
            <a:endParaRPr lang="ru-RU" altLang="ru-RU" sz="2800" dirty="0" smtClean="0">
              <a:solidFill>
                <a:srgbClr val="512280"/>
              </a:solidFill>
            </a:endParaRPr>
          </a:p>
        </p:txBody>
      </p:sp>
      <p:sp>
        <p:nvSpPr>
          <p:cNvPr id="10244" name="Прямоугольник 7"/>
          <p:cNvSpPr>
            <a:spLocks noChangeArrowheads="1"/>
          </p:cNvSpPr>
          <p:nvPr/>
        </p:nvSpPr>
        <p:spPr bwMode="auto">
          <a:xfrm>
            <a:off x="467544" y="1214438"/>
            <a:ext cx="8208912" cy="2662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002060"/>
                </a:solidFill>
              </a:rPr>
              <a:t>       </a:t>
            </a:r>
            <a:r>
              <a:rPr lang="ru-RU" altLang="ru-RU" sz="2000" b="1" dirty="0" smtClean="0">
                <a:solidFill>
                  <a:srgbClr val="002060"/>
                </a:solidFill>
              </a:rPr>
              <a:t>Массаж </a:t>
            </a:r>
            <a:r>
              <a:rPr lang="ru-RU" altLang="ru-RU" sz="2000" b="1" dirty="0">
                <a:solidFill>
                  <a:srgbClr val="002060"/>
                </a:solidFill>
              </a:rPr>
              <a:t>– основной метод Су–</a:t>
            </a:r>
            <a:r>
              <a:rPr lang="ru-RU" altLang="ru-RU" sz="2000" b="1" dirty="0" err="1">
                <a:solidFill>
                  <a:srgbClr val="002060"/>
                </a:solidFill>
              </a:rPr>
              <a:t>Джок</a:t>
            </a:r>
            <a:r>
              <a:rPr lang="ru-RU" altLang="ru-RU" sz="2000" b="1" dirty="0">
                <a:solidFill>
                  <a:srgbClr val="002060"/>
                </a:solidFill>
              </a:rPr>
              <a:t> терапии</a:t>
            </a:r>
          </a:p>
          <a:p>
            <a:pPr algn="ctr" eaLnBrk="1" hangingPunct="1"/>
            <a:endParaRPr lang="ru-RU" altLang="ru-RU" sz="1100" b="1" dirty="0">
              <a:solidFill>
                <a:srgbClr val="002060"/>
              </a:solidFill>
            </a:endParaRPr>
          </a:p>
          <a:p>
            <a:pPr algn="ctr" eaLnBrk="1" hangingPunct="1"/>
            <a:r>
              <a:rPr lang="ru-RU" altLang="ru-RU" sz="2000" b="1" dirty="0">
                <a:solidFill>
                  <a:srgbClr val="002060"/>
                </a:solidFill>
              </a:rPr>
              <a:t>Цель - активизировать межполушарное взаимодействие, синхронизировать работу обоих полушарий мозга.</a:t>
            </a:r>
          </a:p>
          <a:p>
            <a:pPr eaLnBrk="1" hangingPunct="1"/>
            <a:endParaRPr lang="ru-RU" altLang="ru-RU" sz="2400" b="1" dirty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</a:rPr>
              <a:t>             </a:t>
            </a:r>
          </a:p>
          <a:p>
            <a:pPr eaLnBrk="1" hangingPunct="1"/>
            <a:r>
              <a:rPr lang="ru-RU" altLang="ru-RU" sz="2400" b="1" dirty="0">
                <a:solidFill>
                  <a:srgbClr val="002060"/>
                </a:solidFill>
              </a:rPr>
              <a:t>             </a:t>
            </a:r>
          </a:p>
        </p:txBody>
      </p:sp>
      <p:sp>
        <p:nvSpPr>
          <p:cNvPr id="10245" name="Прямоугольник 7"/>
          <p:cNvSpPr>
            <a:spLocks noChangeArrowheads="1"/>
          </p:cNvSpPr>
          <p:nvPr/>
        </p:nvSpPr>
        <p:spPr bwMode="auto">
          <a:xfrm>
            <a:off x="1691680" y="3000375"/>
            <a:ext cx="57606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512280"/>
                </a:solidFill>
              </a:rPr>
              <a:t>ПРИЁМЫ СУ –ДЖОК МАССАЖА</a:t>
            </a:r>
            <a:endParaRPr lang="ru-RU" altLang="ru-RU" sz="2400" dirty="0">
              <a:solidFill>
                <a:srgbClr val="512280"/>
              </a:solidFill>
            </a:endParaRPr>
          </a:p>
        </p:txBody>
      </p:sp>
      <p:sp>
        <p:nvSpPr>
          <p:cNvPr id="10246" name="Прямоугольник 9"/>
          <p:cNvSpPr>
            <a:spLocks noChangeArrowheads="1"/>
          </p:cNvSpPr>
          <p:nvPr/>
        </p:nvSpPr>
        <p:spPr bwMode="auto">
          <a:xfrm>
            <a:off x="539552" y="3571875"/>
            <a:ext cx="820891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q"/>
            </a:pPr>
            <a:r>
              <a:rPr lang="ru-RU" altLang="ru-RU" sz="2200" b="1" dirty="0">
                <a:solidFill>
                  <a:srgbClr val="002060"/>
                </a:solidFill>
              </a:rPr>
              <a:t> </a:t>
            </a:r>
            <a:r>
              <a:rPr lang="ru-RU" altLang="ru-RU" b="1" dirty="0" smtClean="0">
                <a:solidFill>
                  <a:srgbClr val="002060"/>
                </a:solidFill>
              </a:rPr>
              <a:t>круговые </a:t>
            </a:r>
            <a:r>
              <a:rPr lang="ru-RU" altLang="ru-RU" b="1" dirty="0">
                <a:solidFill>
                  <a:srgbClr val="002060"/>
                </a:solidFill>
              </a:rPr>
              <a:t>движения шарика между </a:t>
            </a:r>
            <a:r>
              <a:rPr lang="ru-RU" altLang="ru-RU" b="1" dirty="0" smtClean="0">
                <a:solidFill>
                  <a:srgbClr val="002060"/>
                </a:solidFill>
              </a:rPr>
              <a:t>ладонями,</a:t>
            </a: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b="1" dirty="0">
                <a:solidFill>
                  <a:srgbClr val="002060"/>
                </a:solidFill>
              </a:rPr>
              <a:t>  перекатывание шарика от кончиков пальцев к </a:t>
            </a:r>
            <a:r>
              <a:rPr lang="ru-RU" altLang="ru-RU" b="1" dirty="0" smtClean="0">
                <a:solidFill>
                  <a:srgbClr val="002060"/>
                </a:solidFill>
              </a:rPr>
              <a:t>   основанию  ладони,</a:t>
            </a: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b="1" dirty="0">
                <a:solidFill>
                  <a:srgbClr val="002060"/>
                </a:solidFill>
              </a:rPr>
              <a:t>  вращение шарика кончиками пальцев,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b="1" dirty="0">
                <a:solidFill>
                  <a:srgbClr val="002060"/>
                </a:solidFill>
              </a:rPr>
              <a:t>  сжимание шарика между ладонями,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b="1" dirty="0">
                <a:solidFill>
                  <a:srgbClr val="002060"/>
                </a:solidFill>
              </a:rPr>
              <a:t>  сжимание и передача из руки в руку,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altLang="ru-RU" b="1" dirty="0">
                <a:solidFill>
                  <a:srgbClr val="002060"/>
                </a:solidFill>
              </a:rPr>
              <a:t>  подбрасывание шарика с последующим сжатием между   </a:t>
            </a:r>
            <a:endParaRPr lang="ru-RU" altLang="ru-RU" b="1" dirty="0" smtClean="0">
              <a:solidFill>
                <a:srgbClr val="002060"/>
              </a:solidFill>
            </a:endParaRPr>
          </a:p>
          <a:p>
            <a:pPr eaLnBrk="1" hangingPunct="1"/>
            <a:r>
              <a:rPr lang="ru-RU" altLang="ru-RU" b="1" dirty="0" smtClean="0">
                <a:solidFill>
                  <a:srgbClr val="002060"/>
                </a:solidFill>
              </a:rPr>
              <a:t>    ладонями.</a:t>
            </a:r>
            <a:endParaRPr lang="ru-RU" altLang="ru-RU" b="1" dirty="0">
              <a:solidFill>
                <a:srgbClr val="002060"/>
              </a:solidFill>
            </a:endParaRPr>
          </a:p>
          <a:p>
            <a:pPr eaLnBrk="1" hangingPunct="1">
              <a:buFontTx/>
              <a:buBlip>
                <a:blip r:embed="rId2"/>
              </a:buBlip>
            </a:pPr>
            <a:endParaRPr lang="ru-RU" altLang="ru-RU" sz="2200" b="1" dirty="0"/>
          </a:p>
          <a:p>
            <a:pPr eaLnBrk="1" hangingPunct="1"/>
            <a:r>
              <a:rPr lang="ru-RU" altLang="ru-RU" sz="2200" b="1" dirty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2060848"/>
            <a:ext cx="8064896" cy="3582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b="1" i="1" dirty="0" smtClean="0">
                <a:solidFill>
                  <a:schemeClr val="accent2"/>
                </a:solidFill>
              </a:rPr>
              <a:t>Массаж шариком.</a:t>
            </a:r>
            <a:r>
              <a:rPr lang="ru-RU" altLang="ru-RU" i="1" dirty="0" smtClean="0">
                <a:solidFill>
                  <a:srgbClr val="303F50"/>
                </a:solidFill>
              </a:rPr>
              <a:t> </a:t>
            </a:r>
            <a:r>
              <a:rPr lang="ru-RU" altLang="ru-RU" dirty="0" smtClean="0">
                <a:solidFill>
                  <a:srgbClr val="303F50"/>
                </a:solidFill>
              </a:rPr>
              <a:t>Поскольку на ладони находится множество биологически активных точек, эффективным способом их стимуляции является массаж специальным шариком. Прокатывая шарик между ладошками, дети массируют </a:t>
            </a:r>
            <a:r>
              <a:rPr lang="ru-RU" altLang="ru-RU" dirty="0" err="1" smtClean="0">
                <a:solidFill>
                  <a:srgbClr val="303F50"/>
                </a:solidFill>
              </a:rPr>
              <a:t>мыщцы</a:t>
            </a:r>
            <a:r>
              <a:rPr lang="ru-RU" altLang="ru-RU" dirty="0" smtClean="0">
                <a:solidFill>
                  <a:srgbClr val="303F50"/>
                </a:solidFill>
              </a:rPr>
              <a:t> рук. В каждом шарике есть «волшебное» колечко.</a:t>
            </a:r>
          </a:p>
          <a:p>
            <a:pPr algn="just"/>
            <a:endParaRPr lang="ru-RU" altLang="ru-RU" sz="1600" dirty="0" smtClean="0">
              <a:solidFill>
                <a:srgbClr val="303F50"/>
              </a:solidFill>
              <a:latin typeface="Calibri" pitchFamily="34" charset="0"/>
            </a:endParaRPr>
          </a:p>
          <a:p>
            <a:pPr algn="just"/>
            <a:endParaRPr lang="ru-RU" altLang="ru-RU" sz="1600" dirty="0" smtClean="0">
              <a:latin typeface="Calibri" pitchFamily="34" charset="0"/>
            </a:endParaRPr>
          </a:p>
          <a:p>
            <a:pPr algn="just"/>
            <a:r>
              <a:rPr lang="ru-RU" altLang="ru-RU" b="1" i="1" dirty="0" smtClean="0">
                <a:solidFill>
                  <a:schemeClr val="accent2"/>
                </a:solidFill>
              </a:rPr>
              <a:t>Массаж эластичным кольцом.</a:t>
            </a:r>
            <a:r>
              <a:rPr lang="ru-RU" altLang="ru-RU" dirty="0" smtClean="0">
                <a:solidFill>
                  <a:srgbClr val="303F50"/>
                </a:solidFill>
              </a:rPr>
              <a:t> </a:t>
            </a:r>
            <a:r>
              <a:rPr lang="ru-RU" altLang="ru-RU" i="1" dirty="0" smtClean="0">
                <a:solidFill>
                  <a:srgbClr val="303F50"/>
                </a:solidFill>
              </a:rPr>
              <a:t> </a:t>
            </a:r>
            <a:r>
              <a:rPr lang="ru-RU" altLang="ru-RU" dirty="0" smtClean="0">
                <a:solidFill>
                  <a:srgbClr val="303F50"/>
                </a:solidFill>
              </a:rPr>
              <a:t>Кольцо нужно надеть на палец и провести массаж зоны соответствующей пораженной части тела, до ее покраснения и появлении ощущения тепла. Эту процедуру необходимо повторять несколько раз в день.</a:t>
            </a:r>
            <a:endParaRPr lang="ru-RU" altLang="ru-RU" sz="1600" dirty="0" smtClean="0">
              <a:latin typeface="Calibri" pitchFamily="34" charset="0"/>
            </a:endParaRPr>
          </a:p>
          <a:p>
            <a:pPr algn="just">
              <a:lnSpc>
                <a:spcPct val="115000"/>
              </a:lnSpc>
              <a:buFontTx/>
              <a:buNone/>
            </a:pPr>
            <a:endParaRPr lang="ru-RU" altLang="ru-RU" sz="1600" dirty="0" smtClean="0">
              <a:latin typeface="Calibri" pitchFamily="34" charset="0"/>
            </a:endParaRPr>
          </a:p>
          <a:p>
            <a:pPr>
              <a:lnSpc>
                <a:spcPct val="80000"/>
              </a:lnSpc>
            </a:pPr>
            <a:endParaRPr lang="ru-RU" altLang="ru-RU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764704"/>
            <a:ext cx="51125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i="1" dirty="0" smtClean="0">
                <a:solidFill>
                  <a:srgbClr val="7030A0"/>
                </a:solidFill>
              </a:rPr>
              <a:t>Как пользоваться?</a:t>
            </a:r>
            <a:endParaRPr lang="ru-RU" sz="32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191</TotalTime>
  <Words>586</Words>
  <Application>Microsoft Office PowerPoint</Application>
  <PresentationFormat>Экран (4:3)</PresentationFormat>
  <Paragraphs>101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СУ–ДЖОК ТЕРАПИЯ </vt:lpstr>
      <vt:lpstr>Слайд 4</vt:lpstr>
      <vt:lpstr>Слайд 5</vt:lpstr>
      <vt:lpstr>ДОСТОИНСТВА  СУ-ДЖОК  ТЕРАПИИ</vt:lpstr>
      <vt:lpstr>СРЕДСТВА  СУ–ДЖОК ТЕРАПИИ</vt:lpstr>
      <vt:lpstr> МЕТОДЫ  СУ–ДЖОК  ТЕРАПИИ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DS25Logoped</dc:creator>
  <cp:lastModifiedBy>DS25Logoped</cp:lastModifiedBy>
  <cp:revision>23</cp:revision>
  <dcterms:created xsi:type="dcterms:W3CDTF">2020-11-18T08:46:13Z</dcterms:created>
  <dcterms:modified xsi:type="dcterms:W3CDTF">2020-11-23T08:56:01Z</dcterms:modified>
</cp:coreProperties>
</file>