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7" r:id="rId3"/>
    <p:sldId id="268" r:id="rId4"/>
    <p:sldId id="269" r:id="rId5"/>
    <p:sldId id="270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80" r:id="rId14"/>
    <p:sldId id="281" r:id="rId15"/>
    <p:sldId id="279" r:id="rId16"/>
    <p:sldId id="283" r:id="rId17"/>
    <p:sldId id="282" r:id="rId18"/>
    <p:sldId id="284" r:id="rId19"/>
    <p:sldId id="285" r:id="rId20"/>
    <p:sldId id="294" r:id="rId21"/>
    <p:sldId id="286" r:id="rId22"/>
    <p:sldId id="288" r:id="rId23"/>
    <p:sldId id="289" r:id="rId24"/>
    <p:sldId id="290" r:id="rId25"/>
    <p:sldId id="291" r:id="rId26"/>
    <p:sldId id="292" r:id="rId27"/>
    <p:sldId id="293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CCECFF"/>
    <a:srgbClr val="CCFFFF"/>
    <a:srgbClr val="86F8FE"/>
    <a:srgbClr val="8E88FC"/>
    <a:srgbClr val="9EFC88"/>
    <a:srgbClr val="8AD5FA"/>
    <a:srgbClr val="007000"/>
    <a:srgbClr val="004200"/>
    <a:srgbClr val="B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1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83B603-1CC0-4B04-BA86-3AF42BA9BC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125B555-E572-48E3-A1AA-D76224470E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4B2C62-4A6E-4273-8BED-2A7A096AD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6A400B4-ECFF-44E0-A27B-E5AD6E498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49496F-4865-465A-A0C9-B0C85C0DA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2D94F1-A706-455B-8BC8-7EFE6C9C89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7249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F867CE-B1B7-4886-92E1-FA3074786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B1437DE-BE14-4F4D-89CC-120B8039ED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522E26-C1D4-44B7-BEEE-6C7060BBD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6DD84C-C12E-4333-8769-F6FAA766D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68AB62-0D04-4425-B317-C0CF2F592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4C78C-AF98-43F2-8E41-D8C28F1605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5463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E44B671-5A3E-4412-87D9-25990E9DC11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ACA2AF5-A9D8-4EDC-960F-77CDB85AD3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D45260-7EC5-400F-97E4-5B17A6377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78E836-3C87-433B-A600-5756E3429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2AC8A5C-F42A-4D65-B003-BC1DB414E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25DC2A-133E-4A81-8537-481F663D36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7995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4964DE-1221-4310-8924-F93A87699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44B158-5B0D-45D3-8C15-F6A05F5AD1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ED24C8-EF55-41C6-A0EA-CB131E38D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0CBFDCA-55E2-4C22-A296-EBD744017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42CA54-278D-47EC-AC5A-0550E74BE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229AA-A5A5-4BB3-BC33-8AAED14542B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4123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0E8395-EF46-468C-8020-9357AF45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35433AE-6EBC-4D33-8F72-D87D120722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D347F1-A787-452B-9196-01154028A3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E67C77-2B28-46DC-84E8-E35B15708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0A716A-8A49-4602-9695-E8FAFD4BF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92CE71-225B-4A57-8F34-B5AFE4DEFB4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37583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C3B9F8-B93C-4D60-95A5-9E66FD9DE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457ACD-AF8B-4E39-A8FC-2833EA2F1F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97FBD32-C7C6-413E-B24C-3064CA7DCB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48D7F63-BAFB-40CF-BC0D-8AFFAE0EC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F309A0B-44AA-4D87-8D71-2F7CF0009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70BA20-34AD-4073-B28D-10CF40E19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6B7A4-2266-42C0-BAF7-50ED28C9DE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46405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14C74F-0D78-4518-A338-C24FEBBB3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0422A52-8606-409D-A58D-D5DC304AD1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0875715-C560-4473-A826-279AB2823E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373EDDD-8B98-45F6-A003-B054F492B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B84042FB-CE71-4B09-B50E-91E409B626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FD1319D-87F6-4FDF-88AE-46A0D91DFC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4D55B71-4071-43A2-854E-F91C64E38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418C83C-3361-4B73-A03D-FB47493CCC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301694-1698-42B2-97D8-6B624BDFB9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896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EAB07E-3596-4B0B-B10F-91BC47910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E9FF7D0-5EC1-402B-95FB-331E945241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E1AE770-AF52-416B-ACF8-36FA89293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A4E78E8-EE79-4228-A32E-5B2072F54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0F850A-FAA7-4473-BEBC-1D2F2CAD2FA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2390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2ECE6E8-9DDD-4024-A26E-58125B872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6AC10BB-54FE-4D91-8E32-F3C44AFCDA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C90891C-67D6-4174-BCEF-0359910CC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624B6-B247-471B-B604-DB13024E1DA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11971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9201DB-0F5A-4F56-A0C3-D69233581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A44A3C2-9BAE-4879-AE14-9418490A6F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28CF10C-6B2E-4D2B-AA05-53F97A1509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09E8F24-CAB5-4358-8D73-46DA395F64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0044C9A-2988-49CE-A70F-1670155EAB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D27597C-C00E-4C00-B1EF-CE5410CFF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EB0CB7-8156-4574-819E-47E62141D4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3593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308B16-0E18-4DEC-8F47-301B24720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0089CFC-0F5A-47EA-A0E9-21AA8B722C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5185367-7950-4B8E-AC35-45561BC941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EC0522A-52CD-417E-BBFF-5B211CBDEF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63E6CC-8D9C-4D29-AF13-81D3435E5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45F3346-0813-4A00-A3F7-C59529681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9E3828-3A27-4E36-B99E-62693B6CB5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42581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FCF92E2F-9C99-4508-8E9F-0335691BC9C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A594A68A-7AED-423D-9BB7-8E499A1B6A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AEB61D5A-8FE5-4E5A-A23D-625A17CD335B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E90A5A09-5AFA-45FF-8878-059BC90AC7E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C03406F9-65AE-4EA4-A976-DB2A4C9AA53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B870B20-D246-4E00-BB69-4CD2F33504F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  <a:cs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AE884BF-D258-47A4-822D-9BD2BB32D558}"/>
              </a:ext>
            </a:extLst>
          </p:cNvPr>
          <p:cNvSpPr/>
          <p:nvPr/>
        </p:nvSpPr>
        <p:spPr>
          <a:xfrm>
            <a:off x="0" y="260648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CCECFF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Водный мир Крыма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8B7A9F9-9443-44B1-A40D-63725EA212D7}"/>
              </a:ext>
            </a:extLst>
          </p:cNvPr>
          <p:cNvSpPr/>
          <p:nvPr/>
        </p:nvSpPr>
        <p:spPr>
          <a:xfrm>
            <a:off x="855438" y="5013176"/>
            <a:ext cx="743312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РЕКИ, ВОДОПАДЫ, </a:t>
            </a:r>
          </a:p>
          <a:p>
            <a:pPr algn="ctr"/>
            <a:r>
              <a:rPr lang="ru-RU" sz="3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ПРЕСНЫЕ И СОЛЕНЫЕ ОЗЕРА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58AFE4F4-5292-4835-B5F1-9EE3C5CC498F}"/>
              </a:ext>
            </a:extLst>
          </p:cNvPr>
          <p:cNvSpPr/>
          <p:nvPr/>
        </p:nvSpPr>
        <p:spPr>
          <a:xfrm>
            <a:off x="3491879" y="6538104"/>
            <a:ext cx="5652121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Презентацию подготовила учитель начальных классов Игнатова И.В.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290" y="-1"/>
            <a:ext cx="9112665" cy="6278037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0CE3D8C-FF22-4A65-8D72-5FF4A70682E3}"/>
              </a:ext>
            </a:extLst>
          </p:cNvPr>
          <p:cNvSpPr/>
          <p:nvPr/>
        </p:nvSpPr>
        <p:spPr>
          <a:xfrm>
            <a:off x="0" y="6278037"/>
            <a:ext cx="918051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1400" dirty="0"/>
              <a:t>Река </a:t>
            </a:r>
            <a:r>
              <a:rPr lang="ru-RU" sz="1400" dirty="0" err="1"/>
              <a:t>Бельбек</a:t>
            </a:r>
            <a:r>
              <a:rPr lang="ru-RU" sz="1400" dirty="0"/>
              <a:t> — наиболее полноводная река полуострова. Название переводится как «сильная и крепкая спина» или «главный узкий проход в горе». Протяженность </a:t>
            </a:r>
            <a:r>
              <a:rPr lang="ru-RU" sz="1400" dirty="0" err="1"/>
              <a:t>Бельбека</a:t>
            </a:r>
            <a:r>
              <a:rPr lang="ru-RU" sz="1400" dirty="0"/>
              <a:t> – 63 км. Он входит в число длиннейших рек на полуострове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5495916" y="44624"/>
            <a:ext cx="36358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Река </a:t>
            </a:r>
            <a:r>
              <a:rPr lang="ru-RU" sz="2400" b="1" dirty="0" err="1">
                <a:solidFill>
                  <a:schemeClr val="bg1"/>
                </a:solidFill>
              </a:rPr>
              <a:t>Бельбек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620313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1344" y="-1"/>
            <a:ext cx="9251290" cy="6505599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0CE3D8C-FF22-4A65-8D72-5FF4A70682E3}"/>
              </a:ext>
            </a:extLst>
          </p:cNvPr>
          <p:cNvSpPr/>
          <p:nvPr/>
        </p:nvSpPr>
        <p:spPr>
          <a:xfrm>
            <a:off x="26996" y="6505599"/>
            <a:ext cx="9180512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1400" dirty="0" err="1"/>
              <a:t>Кача</a:t>
            </a:r>
            <a:r>
              <a:rPr lang="ru-RU" sz="1400" dirty="0"/>
              <a:t> не самая большая или длинная из рек водной системы Крыма, зато более полноводна, чем Альма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5495916" y="44624"/>
            <a:ext cx="36358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Река </a:t>
            </a:r>
            <a:r>
              <a:rPr lang="ru-RU" sz="2400" b="1" dirty="0" err="1">
                <a:solidFill>
                  <a:schemeClr val="bg1"/>
                </a:solidFill>
              </a:rPr>
              <a:t>Кача</a:t>
            </a:r>
            <a:r>
              <a:rPr lang="ru-RU" sz="2400" b="1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42326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4890"/>
            <a:ext cx="9131812" cy="6214705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0CE3D8C-FF22-4A65-8D72-5FF4A70682E3}"/>
              </a:ext>
            </a:extLst>
          </p:cNvPr>
          <p:cNvSpPr/>
          <p:nvPr/>
        </p:nvSpPr>
        <p:spPr>
          <a:xfrm>
            <a:off x="0" y="6269111"/>
            <a:ext cx="918051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1400" dirty="0"/>
              <a:t>Зуя – одна из рек полуострова Крым, впадает потом в Салгир. Начинает свой путь в северной части </a:t>
            </a:r>
            <a:r>
              <a:rPr lang="ru-RU" sz="1400" dirty="0" err="1"/>
              <a:t>Долгоруковской</a:t>
            </a:r>
            <a:r>
              <a:rPr lang="ru-RU" sz="1400" dirty="0"/>
              <a:t> яйлы – это Главная гряда горного массива на полуострове.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5495916" y="44624"/>
            <a:ext cx="36358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Река Зуя </a:t>
            </a:r>
          </a:p>
        </p:txBody>
      </p:sp>
    </p:spTree>
    <p:extLst>
      <p:ext uri="{BB962C8B-B14F-4D97-AF65-F5344CB8AC3E}">
        <p14:creationId xmlns:p14="http://schemas.microsoft.com/office/powerpoint/2010/main" val="6991170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1177" y="-1"/>
            <a:ext cx="9162989" cy="6290157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5495916" y="44624"/>
            <a:ext cx="36358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Речка Чёрная 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32D01E2-A2BB-46D3-8A3A-7C2E44AC92EC}"/>
              </a:ext>
            </a:extLst>
          </p:cNvPr>
          <p:cNvSpPr/>
          <p:nvPr/>
        </p:nvSpPr>
        <p:spPr>
          <a:xfrm>
            <a:off x="0" y="6290156"/>
            <a:ext cx="918051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1400" dirty="0">
                <a:solidFill>
                  <a:srgbClr val="000000"/>
                </a:solidFill>
              </a:rPr>
              <a:t>Название Чёрная не имеет отношения к цвету реки, и, видимо, было дано русским населением по созвучию с названием села </a:t>
            </a:r>
            <a:r>
              <a:rPr lang="ru-RU" sz="1400" dirty="0" err="1">
                <a:solidFill>
                  <a:srgbClr val="000000"/>
                </a:solidFill>
              </a:rPr>
              <a:t>Чоргун</a:t>
            </a:r>
            <a:r>
              <a:rPr lang="ru-RU" sz="1400" dirty="0">
                <a:solidFill>
                  <a:srgbClr val="000000"/>
                </a:solidFill>
              </a:rPr>
              <a:t>. 4 августа 1855 г. У реки Чёрная в ходе Крымской войны произошло сражение</a:t>
            </a:r>
          </a:p>
        </p:txBody>
      </p:sp>
    </p:spTree>
    <p:extLst>
      <p:ext uri="{BB962C8B-B14F-4D97-AF65-F5344CB8AC3E}">
        <p14:creationId xmlns:p14="http://schemas.microsoft.com/office/powerpoint/2010/main" val="3492654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1E7CB59-615C-413D-A060-8894825536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785"/>
            <a:ext cx="9144000" cy="684421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AE884BF-D258-47A4-822D-9BD2BB32D558}"/>
              </a:ext>
            </a:extLst>
          </p:cNvPr>
          <p:cNvSpPr/>
          <p:nvPr/>
        </p:nvSpPr>
        <p:spPr>
          <a:xfrm>
            <a:off x="9949" y="0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Водопады Крыма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25C3B5B-95A4-4DF7-9DDC-B262BC88D1DC}"/>
              </a:ext>
            </a:extLst>
          </p:cNvPr>
          <p:cNvSpPr/>
          <p:nvPr/>
        </p:nvSpPr>
        <p:spPr>
          <a:xfrm>
            <a:off x="9949" y="6259440"/>
            <a:ext cx="9134051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600" dirty="0">
                <a:solidFill>
                  <a:schemeClr val="bg1"/>
                </a:solidFill>
                <a:effectLst/>
              </a:rPr>
              <a:t>Крымские водопады носят временный характер. Весной они полноводны, но к лету большая часть пересыхает. Лишь некоторые из них сохраняют свою мощь</a:t>
            </a:r>
          </a:p>
        </p:txBody>
      </p:sp>
    </p:spTree>
    <p:extLst>
      <p:ext uri="{BB962C8B-B14F-4D97-AF65-F5344CB8AC3E}">
        <p14:creationId xmlns:p14="http://schemas.microsoft.com/office/powerpoint/2010/main" val="3644587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0433" y="0"/>
            <a:ext cx="9180512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0CE3D8C-FF22-4A65-8D72-5FF4A70682E3}"/>
              </a:ext>
            </a:extLst>
          </p:cNvPr>
          <p:cNvSpPr/>
          <p:nvPr/>
        </p:nvSpPr>
        <p:spPr>
          <a:xfrm>
            <a:off x="-36512" y="6484942"/>
            <a:ext cx="9180512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600" b="1" dirty="0">
                <a:ln w="0"/>
                <a:solidFill>
                  <a:schemeClr val="bg1"/>
                </a:solidFill>
              </a:rPr>
              <a:t>Водопад Учан-Су («летящая вода») </a:t>
            </a:r>
            <a:r>
              <a:rPr lang="ru-RU" sz="1600" b="1" dirty="0">
                <a:ln w="0"/>
              </a:rPr>
              <a:t>– самый высочайший (98 м) </a:t>
            </a:r>
            <a:r>
              <a:rPr lang="ru-RU" sz="1600" b="1" dirty="0">
                <a:ln w="0"/>
                <a:solidFill>
                  <a:schemeClr val="bg1"/>
                </a:solidFill>
              </a:rPr>
              <a:t>из постоянных водопадов Крыма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5462984" y="34504"/>
            <a:ext cx="36358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Водопад Учан-Су</a:t>
            </a:r>
          </a:p>
        </p:txBody>
      </p:sp>
    </p:spTree>
    <p:extLst>
      <p:ext uri="{BB962C8B-B14F-4D97-AF65-F5344CB8AC3E}">
        <p14:creationId xmlns:p14="http://schemas.microsoft.com/office/powerpoint/2010/main" val="20424592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37" y="-16731"/>
            <a:ext cx="9120126" cy="6873414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5495916" y="44624"/>
            <a:ext cx="36358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Водопад Учан-Су</a:t>
            </a:r>
          </a:p>
        </p:txBody>
      </p:sp>
    </p:spTree>
    <p:extLst>
      <p:ext uri="{BB962C8B-B14F-4D97-AF65-F5344CB8AC3E}">
        <p14:creationId xmlns:p14="http://schemas.microsoft.com/office/powerpoint/2010/main" val="17330935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22" y="-1"/>
            <a:ext cx="9110453" cy="6105335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0CE3D8C-FF22-4A65-8D72-5FF4A70682E3}"/>
              </a:ext>
            </a:extLst>
          </p:cNvPr>
          <p:cNvSpPr/>
          <p:nvPr/>
        </p:nvSpPr>
        <p:spPr>
          <a:xfrm>
            <a:off x="0" y="6105335"/>
            <a:ext cx="9131812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dirty="0"/>
              <a:t>Самый красивый водопад Крыма. Имя свое он получил из-за игры света на воде, отливающей серебром. Внешне он напоминает музыкальный инструмент, что послужило причиной появления другого названия – Серебряные струны. Зимой водопад замерзает и покрывается сосульками, поэтому его называют Хрустальным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4368164" y="0"/>
            <a:ext cx="477583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Водопад </a:t>
            </a:r>
            <a:r>
              <a:rPr lang="ru-RU" sz="2400" b="1" dirty="0" err="1">
                <a:solidFill>
                  <a:schemeClr val="bg1"/>
                </a:solidFill>
              </a:rPr>
              <a:t>Серебрянные</a:t>
            </a:r>
            <a:r>
              <a:rPr lang="ru-RU" sz="2400" b="1" dirty="0">
                <a:solidFill>
                  <a:schemeClr val="bg1"/>
                </a:solidFill>
              </a:rPr>
              <a:t> Струи</a:t>
            </a:r>
          </a:p>
        </p:txBody>
      </p:sp>
    </p:spTree>
    <p:extLst>
      <p:ext uri="{BB962C8B-B14F-4D97-AF65-F5344CB8AC3E}">
        <p14:creationId xmlns:p14="http://schemas.microsoft.com/office/powerpoint/2010/main" val="37167385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686" y="8953"/>
            <a:ext cx="9120126" cy="6840094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4355976" y="5974"/>
            <a:ext cx="4775836" cy="46166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Водопад Серебряные Струи</a:t>
            </a:r>
          </a:p>
        </p:txBody>
      </p:sp>
    </p:spTree>
    <p:extLst>
      <p:ext uri="{BB962C8B-B14F-4D97-AF65-F5344CB8AC3E}">
        <p14:creationId xmlns:p14="http://schemas.microsoft.com/office/powerpoint/2010/main" val="20475753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512" y="7446"/>
            <a:ext cx="9180512" cy="6521329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0CE3D8C-FF22-4A65-8D72-5FF4A70682E3}"/>
              </a:ext>
            </a:extLst>
          </p:cNvPr>
          <p:cNvSpPr/>
          <p:nvPr/>
        </p:nvSpPr>
        <p:spPr>
          <a:xfrm>
            <a:off x="-36512" y="6536222"/>
            <a:ext cx="9180512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dirty="0"/>
              <a:t>Джур-Джур («журчащий», «вода-вода») – самый полноводный водопад Крыма. Он не пересыхает даже летом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4324647" y="0"/>
            <a:ext cx="477583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Водопад Джур-Джур</a:t>
            </a:r>
          </a:p>
        </p:txBody>
      </p:sp>
    </p:spTree>
    <p:extLst>
      <p:ext uri="{BB962C8B-B14F-4D97-AF65-F5344CB8AC3E}">
        <p14:creationId xmlns:p14="http://schemas.microsoft.com/office/powerpoint/2010/main" val="716656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1E7CB59-615C-413D-A060-8894825536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AE884BF-D258-47A4-822D-9BD2BB32D558}"/>
              </a:ext>
            </a:extLst>
          </p:cNvPr>
          <p:cNvSpPr/>
          <p:nvPr/>
        </p:nvSpPr>
        <p:spPr>
          <a:xfrm>
            <a:off x="0" y="5013176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Реки Крыма</a:t>
            </a:r>
          </a:p>
        </p:txBody>
      </p:sp>
    </p:spTree>
    <p:extLst>
      <p:ext uri="{BB962C8B-B14F-4D97-AF65-F5344CB8AC3E}">
        <p14:creationId xmlns:p14="http://schemas.microsoft.com/office/powerpoint/2010/main" val="18903929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F6EA7C5-46B8-45D2-9446-337618706D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9" y="-27384"/>
            <a:ext cx="9144000" cy="6290582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92CE10F7-FCEB-4258-8BC9-58449DBB3895}"/>
              </a:ext>
            </a:extLst>
          </p:cNvPr>
          <p:cNvSpPr/>
          <p:nvPr/>
        </p:nvSpPr>
        <p:spPr>
          <a:xfrm>
            <a:off x="9949" y="0"/>
            <a:ext cx="91440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66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Озёра Крыма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479477AF-16EB-42C6-A74A-CC4B4B7CCB6A}"/>
              </a:ext>
            </a:extLst>
          </p:cNvPr>
          <p:cNvSpPr/>
          <p:nvPr/>
        </p:nvSpPr>
        <p:spPr>
          <a:xfrm>
            <a:off x="19898" y="6312681"/>
            <a:ext cx="9134051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dirty="0"/>
              <a:t>Озера Крыма представляют собой небольшие и мелкие водоемы. Большинство озер Крыма – соленые и расположена в степи недалеко от моря. Озера Крыма отличаются живописными пейзажами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511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-22337"/>
            <a:ext cx="9180512" cy="611563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0CE3D8C-FF22-4A65-8D72-5FF4A70682E3}"/>
              </a:ext>
            </a:extLst>
          </p:cNvPr>
          <p:cNvSpPr/>
          <p:nvPr/>
        </p:nvSpPr>
        <p:spPr>
          <a:xfrm>
            <a:off x="0" y="6093296"/>
            <a:ext cx="9144000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dirty="0"/>
              <a:t>Это самое известное и самое большое озеро Крыма. В народе его называют просто </a:t>
            </a:r>
            <a:r>
              <a:rPr lang="ru-RU" sz="1400" dirty="0" err="1"/>
              <a:t>Сасык</a:t>
            </a:r>
            <a:r>
              <a:rPr lang="ru-RU" sz="1400" dirty="0"/>
              <a:t>. По своей природе это соленое лиманное озеро. Оно совсем неглубокое (максимальная глубина – 1,2 м). Также многие озера Крыма – лечебные, к ним относится и грязевое озеро </a:t>
            </a:r>
            <a:r>
              <a:rPr lang="ru-RU" sz="1400" dirty="0" err="1"/>
              <a:t>Сасык</a:t>
            </a:r>
            <a:r>
              <a:rPr lang="ru-RU" sz="1400" dirty="0"/>
              <a:t>.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4324647" y="0"/>
            <a:ext cx="477583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Озеро </a:t>
            </a:r>
            <a:r>
              <a:rPr lang="ru-RU" sz="2400" b="1" dirty="0" err="1">
                <a:solidFill>
                  <a:schemeClr val="bg1"/>
                </a:solidFill>
              </a:rPr>
              <a:t>Сасык</a:t>
            </a:r>
            <a:r>
              <a:rPr lang="ru-RU" sz="2400" b="1" dirty="0">
                <a:solidFill>
                  <a:schemeClr val="bg1"/>
                </a:solidFill>
              </a:rPr>
              <a:t>-Сиваш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728855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12" y="-22337"/>
            <a:ext cx="9180511" cy="6295562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0CE3D8C-FF22-4A65-8D72-5FF4A70682E3}"/>
              </a:ext>
            </a:extLst>
          </p:cNvPr>
          <p:cNvSpPr/>
          <p:nvPr/>
        </p:nvSpPr>
        <p:spPr>
          <a:xfrm>
            <a:off x="0" y="6306532"/>
            <a:ext cx="9143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dirty="0"/>
              <a:t>Это самое глубокое озеро Крыма (максимальная глубина 27 м). По своей природе водоем соединяет в себе соленые и пресные воды.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4324647" y="0"/>
            <a:ext cx="477583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Озеро </a:t>
            </a:r>
            <a:r>
              <a:rPr lang="ru-RU" sz="2400" b="1" dirty="0" err="1">
                <a:solidFill>
                  <a:schemeClr val="bg1"/>
                </a:solidFill>
              </a:rPr>
              <a:t>Донузлав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250516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027" y="0"/>
            <a:ext cx="9180511" cy="6517749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0CE3D8C-FF22-4A65-8D72-5FF4A70682E3}"/>
              </a:ext>
            </a:extLst>
          </p:cNvPr>
          <p:cNvSpPr/>
          <p:nvPr/>
        </p:nvSpPr>
        <p:spPr>
          <a:xfrm>
            <a:off x="18441" y="6517749"/>
            <a:ext cx="9143999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dirty="0"/>
              <a:t>Пересыхающее солёное лиманное озеро на севере Керченского полуострова; 4-е по площади озеро Крыма.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4324647" y="0"/>
            <a:ext cx="477583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 err="1">
                <a:solidFill>
                  <a:schemeClr val="bg1"/>
                </a:solidFill>
              </a:rPr>
              <a:t>Акташское</a:t>
            </a:r>
            <a:r>
              <a:rPr lang="ru-RU" sz="2400" b="1" dirty="0">
                <a:solidFill>
                  <a:schemeClr val="bg1"/>
                </a:solidFill>
              </a:rPr>
              <a:t> озеро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2363288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180511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0CE3D8C-FF22-4A65-8D72-5FF4A70682E3}"/>
              </a:ext>
            </a:extLst>
          </p:cNvPr>
          <p:cNvSpPr/>
          <p:nvPr/>
        </p:nvSpPr>
        <p:spPr>
          <a:xfrm>
            <a:off x="-2" y="5688449"/>
            <a:ext cx="9180511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dirty="0"/>
              <a:t>Это озеро завораживает глаза красотой пейзажей и заставляет затаить дыхание при взгляде на розовое зеркало вод, которые настолько соленые, что издали кажется, будто водная гладь посыпана солью. Никакие другие озера Крыма с ним не сравнятся. Почему же оно красного цвета? Дно его расположено на потухшем грязевом вулкане, плюс высокая концентрация соли, жаркие крымские погоды – все эти факторы повлияли на образование едкой и агрессивной среды обитания для микроорганизмов. Именно поэтому в этом озере красная вода.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4324647" y="0"/>
            <a:ext cx="477583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>
                <a:solidFill>
                  <a:schemeClr val="bg1"/>
                </a:solidFill>
              </a:rPr>
              <a:t>Красное озеро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65922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27385"/>
            <a:ext cx="9180511" cy="6280959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0CE3D8C-FF22-4A65-8D72-5FF4A70682E3}"/>
              </a:ext>
            </a:extLst>
          </p:cNvPr>
          <p:cNvSpPr/>
          <p:nvPr/>
        </p:nvSpPr>
        <p:spPr>
          <a:xfrm>
            <a:off x="-43516" y="6280959"/>
            <a:ext cx="9143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dirty="0" err="1"/>
              <a:t>Узунларское</a:t>
            </a:r>
            <a:r>
              <a:rPr lang="ru-RU" sz="1400" dirty="0"/>
              <a:t> озеро насыщено полезными сульфидными грязями, которые уже многие годы используют для оздоровительных целей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4324647" y="0"/>
            <a:ext cx="477583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 err="1">
                <a:solidFill>
                  <a:schemeClr val="bg1"/>
                </a:solidFill>
              </a:rPr>
              <a:t>Узунларское</a:t>
            </a:r>
            <a:r>
              <a:rPr lang="ru-RU" sz="2400" b="1" dirty="0">
                <a:solidFill>
                  <a:schemeClr val="bg1"/>
                </a:solidFill>
              </a:rPr>
              <a:t> озеро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755078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3025" y="-27385"/>
            <a:ext cx="9185334" cy="6885385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0CE3D8C-FF22-4A65-8D72-5FF4A70682E3}"/>
              </a:ext>
            </a:extLst>
          </p:cNvPr>
          <p:cNvSpPr/>
          <p:nvPr/>
        </p:nvSpPr>
        <p:spPr>
          <a:xfrm>
            <a:off x="-43026" y="5903893"/>
            <a:ext cx="918702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1400" dirty="0"/>
              <a:t>Это соленое, лиманное озеро. Прибрежные районы все исполосованы балками и оврагами, однако над ними возвышаются к небу скалистые обрывы. Такой рельеф придает озеру сказочность. В нем очень много водорослей, различных растений и животных. Поэтому зеркальная поверхность вод почти всегда покрыта различной удивительной зеленью, также очень часто здесь наблюдают такое природное явление, как цветение воды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4324647" y="0"/>
            <a:ext cx="477583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 err="1"/>
              <a:t>Тобечикское</a:t>
            </a:r>
            <a:r>
              <a:rPr lang="ru-RU" sz="2400" b="1" dirty="0"/>
              <a:t> озеро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978435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6AE0EEF-0D01-48E7-9A5E-8BC43EE3D039}"/>
              </a:ext>
            </a:extLst>
          </p:cNvPr>
          <p:cNvSpPr/>
          <p:nvPr/>
        </p:nvSpPr>
        <p:spPr>
          <a:xfrm>
            <a:off x="35496" y="1844824"/>
            <a:ext cx="91440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ru-RU" sz="4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КОНЕЦ</a:t>
            </a:r>
          </a:p>
        </p:txBody>
      </p:sp>
    </p:spTree>
    <p:extLst>
      <p:ext uri="{BB962C8B-B14F-4D97-AF65-F5344CB8AC3E}">
        <p14:creationId xmlns:p14="http://schemas.microsoft.com/office/powerpoint/2010/main" val="83480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BC36CB-7F67-4403-8574-243F35D0D0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13" y="0"/>
            <a:ext cx="9127773" cy="623731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AE884BF-D258-47A4-822D-9BD2BB32D558}"/>
              </a:ext>
            </a:extLst>
          </p:cNvPr>
          <p:cNvSpPr/>
          <p:nvPr/>
        </p:nvSpPr>
        <p:spPr>
          <a:xfrm>
            <a:off x="3662968" y="6164679"/>
            <a:ext cx="547260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000" b="1" dirty="0"/>
              <a:t>Карло </a:t>
            </a:r>
            <a:r>
              <a:rPr lang="ru-RU" sz="2000" b="1" dirty="0" err="1"/>
              <a:t>Боссоли</a:t>
            </a:r>
            <a:r>
              <a:rPr lang="ru-RU" sz="2000" b="1" dirty="0"/>
              <a:t>. Река Салгир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A5E5A4D-EEC1-4421-87FB-0A5B1041AECF}"/>
              </a:ext>
            </a:extLst>
          </p:cNvPr>
          <p:cNvSpPr/>
          <p:nvPr/>
        </p:nvSpPr>
        <p:spPr>
          <a:xfrm>
            <a:off x="-3944" y="6519446"/>
            <a:ext cx="9143999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1400" dirty="0"/>
              <a:t>Река Салгир – самая длинная река Крыма, но не самая полноводная. Длина русла реки – 232 км</a:t>
            </a:r>
          </a:p>
        </p:txBody>
      </p:sp>
    </p:spTree>
    <p:extLst>
      <p:ext uri="{BB962C8B-B14F-4D97-AF65-F5344CB8AC3E}">
        <p14:creationId xmlns:p14="http://schemas.microsoft.com/office/powerpoint/2010/main" val="919492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BC36CB-7F67-4403-8574-243F35D0D0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0172" y="0"/>
            <a:ext cx="9167831" cy="688538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AE884BF-D258-47A4-822D-9BD2BB32D558}"/>
              </a:ext>
            </a:extLst>
          </p:cNvPr>
          <p:cNvSpPr/>
          <p:nvPr/>
        </p:nvSpPr>
        <p:spPr>
          <a:xfrm>
            <a:off x="5495916" y="44624"/>
            <a:ext cx="36358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/>
              <a:t>Река Салгир зимой</a:t>
            </a:r>
          </a:p>
        </p:txBody>
      </p:sp>
    </p:spTree>
    <p:extLst>
      <p:ext uri="{BB962C8B-B14F-4D97-AF65-F5344CB8AC3E}">
        <p14:creationId xmlns:p14="http://schemas.microsoft.com/office/powerpoint/2010/main" val="2377758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BC36CB-7F67-4403-8574-243F35D0D0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3125" y="-1"/>
            <a:ext cx="9173738" cy="6090449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AE884BF-D258-47A4-822D-9BD2BB32D558}"/>
              </a:ext>
            </a:extLst>
          </p:cNvPr>
          <p:cNvSpPr/>
          <p:nvPr/>
        </p:nvSpPr>
        <p:spPr>
          <a:xfrm>
            <a:off x="-36512" y="6090449"/>
            <a:ext cx="9180512" cy="7386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1400" dirty="0"/>
              <a:t>Название «Салгир» переводится как «речка из снеговой воды». В верхней своей части Салгир похожа на типичную горную реку с бурным нравом. Салгир берет начало от двух рек – Ангара и Кызыл-</a:t>
            </a:r>
            <a:r>
              <a:rPr lang="ru-RU" sz="1400" dirty="0" err="1"/>
              <a:t>Коба</a:t>
            </a:r>
            <a:r>
              <a:rPr lang="ru-RU" sz="1400" dirty="0"/>
              <a:t>, которые составляют ее исток, вытекающий со склона </a:t>
            </a:r>
            <a:r>
              <a:rPr lang="ru-RU" sz="1400" dirty="0" err="1"/>
              <a:t>Чатыр-Даг</a:t>
            </a:r>
            <a:r>
              <a:rPr lang="ru-RU" sz="1400" dirty="0"/>
              <a:t>.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101385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32" y="-1"/>
            <a:ext cx="9141511" cy="5903893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0CE3D8C-FF22-4A65-8D72-5FF4A70682E3}"/>
              </a:ext>
            </a:extLst>
          </p:cNvPr>
          <p:cNvSpPr/>
          <p:nvPr/>
        </p:nvSpPr>
        <p:spPr>
          <a:xfrm>
            <a:off x="-36512" y="5903893"/>
            <a:ext cx="918051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1400" dirty="0"/>
              <a:t>Река </a:t>
            </a:r>
            <a:r>
              <a:rPr lang="ru-RU" sz="1400" dirty="0" err="1"/>
              <a:t>Биюк</a:t>
            </a:r>
            <a:r>
              <a:rPr lang="ru-RU" sz="1400" dirty="0"/>
              <a:t>-Карасу – «Большая чёрная речка» – одна из главных рек Крыма. Вместе с Салгиром они образуют основу водной системы полуострова. Начинается от мощного горного источника Карасу-Баши, воды в нем столько, что хватает двум водохранилищам – Белогорскому и </a:t>
            </a:r>
            <a:r>
              <a:rPr lang="ru-RU" sz="1400" dirty="0" err="1"/>
              <a:t>Тайганскому</a:t>
            </a:r>
            <a:r>
              <a:rPr lang="ru-RU" sz="1400" dirty="0"/>
              <a:t>. </a:t>
            </a:r>
            <a:r>
              <a:rPr lang="ru-RU" sz="1400" dirty="0" err="1"/>
              <a:t>Биюк</a:t>
            </a:r>
            <a:r>
              <a:rPr lang="ru-RU" sz="1400" dirty="0"/>
              <a:t>-Карасу также зовут просто Карасу или </a:t>
            </a:r>
            <a:r>
              <a:rPr lang="ru-RU" sz="1400" dirty="0" err="1"/>
              <a:t>Карасёвка</a:t>
            </a:r>
            <a:r>
              <a:rPr lang="ru-RU" sz="1400" dirty="0"/>
              <a:t> – это самый крупный из притоков Салгира. Протяженность реки – 86 км</a:t>
            </a:r>
            <a:endParaRPr lang="ru-RU" sz="1400" b="1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5495916" y="44624"/>
            <a:ext cx="36358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/>
              <a:t>Река </a:t>
            </a:r>
            <a:r>
              <a:rPr lang="ru-RU" sz="2400" b="1" dirty="0" err="1"/>
              <a:t>Биюк</a:t>
            </a:r>
            <a:r>
              <a:rPr lang="ru-RU" sz="2400" b="1" dirty="0"/>
              <a:t>-Карасу </a:t>
            </a:r>
          </a:p>
        </p:txBody>
      </p:sp>
    </p:spTree>
    <p:extLst>
      <p:ext uri="{BB962C8B-B14F-4D97-AF65-F5344CB8AC3E}">
        <p14:creationId xmlns:p14="http://schemas.microsoft.com/office/powerpoint/2010/main" val="3745336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5392"/>
            <a:ext cx="9144000" cy="6426433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8B952A2F-960F-46D8-A537-84B86B49D3B9}"/>
              </a:ext>
            </a:extLst>
          </p:cNvPr>
          <p:cNvSpPr/>
          <p:nvPr/>
        </p:nvSpPr>
        <p:spPr>
          <a:xfrm>
            <a:off x="3671392" y="6471057"/>
            <a:ext cx="5472608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000" b="1" dirty="0"/>
              <a:t>Карло </a:t>
            </a:r>
            <a:r>
              <a:rPr lang="ru-RU" sz="2000" b="1" dirty="0" err="1"/>
              <a:t>Боссоли</a:t>
            </a:r>
            <a:r>
              <a:rPr lang="ru-RU" sz="2000" b="1" dirty="0"/>
              <a:t>. Река Альма</a:t>
            </a:r>
          </a:p>
        </p:txBody>
      </p:sp>
    </p:spTree>
    <p:extLst>
      <p:ext uri="{BB962C8B-B14F-4D97-AF65-F5344CB8AC3E}">
        <p14:creationId xmlns:p14="http://schemas.microsoft.com/office/powerpoint/2010/main" val="214231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0967" y="-1"/>
            <a:ext cx="9211789" cy="5880655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0CE3D8C-FF22-4A65-8D72-5FF4A70682E3}"/>
              </a:ext>
            </a:extLst>
          </p:cNvPr>
          <p:cNvSpPr/>
          <p:nvPr/>
        </p:nvSpPr>
        <p:spPr>
          <a:xfrm>
            <a:off x="-5329" y="5880655"/>
            <a:ext cx="918051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z="1400" dirty="0"/>
              <a:t>Река Альма – название реки означает «яблоко», поскольку вокруг нее посажено много садов. Длина реки 87 км. Альма – самая знаменитая река Крыма. Именно на Альме состоялось первое серьезное сражение Крымской войны (1854–1855 гг.).  После победы в </a:t>
            </a:r>
            <a:r>
              <a:rPr lang="ru-RU" sz="1400" dirty="0" err="1"/>
              <a:t>Альминском</a:t>
            </a:r>
            <a:r>
              <a:rPr lang="ru-RU" sz="1400" dirty="0"/>
              <a:t> сражении в Париже был сооружен мост через Сену (2 апреля 1856 г.). В честь нее назван открытый в 1894 году астероид. Причем сделал это французский астроном </a:t>
            </a:r>
            <a:r>
              <a:rPr lang="ru-RU" sz="1400" dirty="0" err="1"/>
              <a:t>Бигурдан</a:t>
            </a:r>
            <a:r>
              <a:rPr lang="ru-RU" sz="1400" dirty="0"/>
              <a:t> в Париже!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5495916" y="44624"/>
            <a:ext cx="36358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/>
              <a:t>Река Альма </a:t>
            </a:r>
          </a:p>
        </p:txBody>
      </p:sp>
    </p:spTree>
    <p:extLst>
      <p:ext uri="{BB962C8B-B14F-4D97-AF65-F5344CB8AC3E}">
        <p14:creationId xmlns:p14="http://schemas.microsoft.com/office/powerpoint/2010/main" val="2271864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D16CE10-D109-4BA4-B3DC-C10BC33B7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1"/>
            <a:ext cx="9131812" cy="6848859"/>
          </a:xfrm>
          <a:prstGeom prst="rect">
            <a:avLst/>
          </a:prstGeom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9A66198E-F49E-4C34-82CE-C446C108741A}"/>
              </a:ext>
            </a:extLst>
          </p:cNvPr>
          <p:cNvSpPr/>
          <p:nvPr/>
        </p:nvSpPr>
        <p:spPr>
          <a:xfrm>
            <a:off x="5495916" y="44624"/>
            <a:ext cx="36358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r"/>
            <a:r>
              <a:rPr lang="ru-RU" sz="2400" b="1" dirty="0"/>
              <a:t>Река </a:t>
            </a:r>
            <a:r>
              <a:rPr lang="ru-RU" sz="2400" b="1" dirty="0" err="1"/>
              <a:t>Бельбек</a:t>
            </a:r>
            <a:r>
              <a:rPr lang="ru-RU" sz="2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04057843"/>
      </p:ext>
    </p:extLst>
  </p:cSld>
  <p:clrMapOvr>
    <a:masterClrMapping/>
  </p:clrMapOvr>
</p:sld>
</file>

<file path=ppt/theme/theme1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Победы_06</Template>
  <TotalTime>406</TotalTime>
  <Words>795</Words>
  <Application>Microsoft Office PowerPoint</Application>
  <PresentationFormat>Экран (4:3)</PresentationFormat>
  <Paragraphs>48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Arial</vt:lpstr>
      <vt:lpstr>Times New Roman</vt:lpstr>
      <vt:lpstr>День Победы_06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Inga</cp:lastModifiedBy>
  <cp:revision>42</cp:revision>
  <dcterms:created xsi:type="dcterms:W3CDTF">2013-03-16T20:41:41Z</dcterms:created>
  <dcterms:modified xsi:type="dcterms:W3CDTF">2023-02-04T17:02:32Z</dcterms:modified>
</cp:coreProperties>
</file>