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sldIdLst>
    <p:sldId id="274" r:id="rId2"/>
    <p:sldId id="257" r:id="rId3"/>
    <p:sldId id="27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3" r:id="rId16"/>
    <p:sldId id="286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9720263" cy="6480175"/>
  <p:notesSz cx="7559675" cy="106918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sz="2400" b="1" i="1" kern="1200">
        <a:solidFill>
          <a:schemeClr val="bg1"/>
        </a:solidFill>
        <a:latin typeface="Arial Unicode MS" panose="020B0604020202020204" pitchFamily="34" charset="-128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333333"/>
    <a:srgbClr val="990033"/>
    <a:srgbClr val="660033"/>
    <a:srgbClr val="800080"/>
    <a:srgbClr val="CC0066"/>
    <a:srgbClr val="990099"/>
    <a:srgbClr val="CC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4" autoAdjust="0"/>
  </p:normalViewPr>
  <p:slideViewPr>
    <p:cSldViewPr>
      <p:cViewPr>
        <p:scale>
          <a:sx n="100" d="100"/>
          <a:sy n="100" d="100"/>
        </p:scale>
        <p:origin x="-32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+mn-cs"/>
            </a:endParaRPr>
          </a:p>
        </p:txBody>
      </p:sp>
      <p:sp>
        <p:nvSpPr>
          <p:cNvPr id="17412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="" xmlns:p14="http://schemas.microsoft.com/office/powerpoint/2010/main" val="973283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340285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765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36603257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867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205614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424298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01984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42949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085932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824362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514475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3618182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4888" y="1027113"/>
            <a:ext cx="5549900" cy="3700462"/>
          </a:xfrm>
          <a:ln/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730602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5318856"/>
      </p:ext>
    </p:extLst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276340"/>
      </p:ext>
    </p:extLst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7375" y="233363"/>
            <a:ext cx="2073275" cy="5646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4375" y="233363"/>
            <a:ext cx="6070600" cy="5646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9810085"/>
      </p:ext>
    </p:extLst>
  </p:cSld>
  <p:clrMapOvr>
    <a:masterClrMapping/>
  </p:clrMapOvr>
  <p:transition spd="med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33363"/>
            <a:ext cx="8296275" cy="1133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0657240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962673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935096141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6938" y="1801813"/>
            <a:ext cx="3979862" cy="407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801813"/>
            <a:ext cx="3981450" cy="407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698629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4997446"/>
      </p:ext>
    </p:extLst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396819"/>
      </p:ext>
    </p:extLst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44342894"/>
      </p:ext>
    </p:extLst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878274348"/>
      </p:ext>
    </p:extLst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662702011"/>
      </p:ext>
    </p:extLst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4/knigi-chtenie-shablon-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720264" cy="65074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233363"/>
            <a:ext cx="82962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1801813"/>
            <a:ext cx="8113712" cy="407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split/>
  </p:transition>
  <p:txStyles>
    <p:titleStyle>
      <a:lvl1pPr marL="355600" indent="-355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 b="1" i="1">
          <a:solidFill>
            <a:srgbClr val="99284C"/>
          </a:solidFill>
          <a:latin typeface="+mj-lt"/>
          <a:ea typeface="+mj-ea"/>
          <a:cs typeface="+mj-cs"/>
        </a:defRPr>
      </a:lvl1pPr>
      <a:lvl2pPr marL="355600" indent="-355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 b="1" i="1">
          <a:solidFill>
            <a:srgbClr val="99284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marL="355600" indent="-355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 b="1" i="1">
          <a:solidFill>
            <a:srgbClr val="99284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marL="355600" indent="-355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 b="1" i="1">
          <a:solidFill>
            <a:srgbClr val="99284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marL="355600" indent="-355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 b="1" i="1">
          <a:solidFill>
            <a:srgbClr val="99284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812800" indent="-355600" algn="l" defTabSz="44926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1270000" indent="-355600" algn="l" defTabSz="44926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727200" indent="-355600" algn="l" defTabSz="44926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2184400" indent="-355600" algn="l" defTabSz="449263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500063" indent="-428625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87400" indent="-430213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800">
          <a:solidFill>
            <a:srgbClr val="333333"/>
          </a:solidFill>
          <a:latin typeface="+mn-lt"/>
          <a:ea typeface="+mn-ea"/>
          <a:cs typeface="+mn-cs"/>
        </a:defRPr>
      </a:lvl2pPr>
      <a:lvl3pPr marL="1076325" indent="-428625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400">
          <a:solidFill>
            <a:srgbClr val="333333"/>
          </a:solidFill>
          <a:latin typeface="+mn-lt"/>
          <a:ea typeface="+mn-ea"/>
          <a:cs typeface="+mn-cs"/>
        </a:defRPr>
      </a:lvl3pPr>
      <a:lvl4pPr marL="1363663" indent="-428625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1652588" indent="-430213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109788" indent="-43021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000">
          <a:solidFill>
            <a:srgbClr val="333333"/>
          </a:solidFill>
          <a:latin typeface="+mn-lt"/>
          <a:ea typeface="+mn-ea"/>
          <a:cs typeface="+mn-cs"/>
        </a:defRPr>
      </a:lvl6pPr>
      <a:lvl7pPr marL="2566988" indent="-43021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000">
          <a:solidFill>
            <a:srgbClr val="333333"/>
          </a:solidFill>
          <a:latin typeface="+mn-lt"/>
          <a:ea typeface="+mn-ea"/>
          <a:cs typeface="+mn-cs"/>
        </a:defRPr>
      </a:lvl7pPr>
      <a:lvl8pPr marL="3024188" indent="-43021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000">
          <a:solidFill>
            <a:srgbClr val="333333"/>
          </a:solidFill>
          <a:latin typeface="+mn-lt"/>
          <a:ea typeface="+mn-ea"/>
          <a:cs typeface="+mn-cs"/>
        </a:defRPr>
      </a:lvl8pPr>
      <a:lvl9pPr marL="3481388" indent="-430213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75000"/>
        <a:buFont typeface="StarSymbol" charset="0"/>
        <a:buChar char=""/>
        <a:defRPr sz="20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all-biography.ru/nekrasov-nikolay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34864" y="591467"/>
            <a:ext cx="38884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sz="4000" dirty="0" smtClean="0">
                <a:solidFill>
                  <a:srgbClr val="99284C"/>
                </a:solidFill>
                <a:latin typeface="+mj-lt"/>
                <a:ea typeface="+mj-ea"/>
                <a:cs typeface="+mj-cs"/>
                <a:hlinkClick r:id="rId2"/>
              </a:rPr>
              <a:t>Биография</a:t>
            </a:r>
          </a:p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sz="4000" dirty="0" smtClean="0">
                <a:solidFill>
                  <a:srgbClr val="99284C"/>
                </a:solidFill>
                <a:latin typeface="+mj-lt"/>
                <a:ea typeface="+mj-ea"/>
                <a:cs typeface="+mj-cs"/>
                <a:hlinkClick r:id="rId2"/>
              </a:rPr>
              <a:t>Некрасова</a:t>
            </a:r>
          </a:p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sz="4000" dirty="0" smtClean="0">
                <a:solidFill>
                  <a:srgbClr val="99284C"/>
                </a:solidFill>
                <a:latin typeface="+mj-lt"/>
                <a:ea typeface="+mj-ea"/>
                <a:cs typeface="+mj-cs"/>
                <a:hlinkClick r:id="rId2"/>
              </a:rPr>
              <a:t>Николая</a:t>
            </a:r>
          </a:p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sz="4000" dirty="0" smtClean="0">
                <a:solidFill>
                  <a:srgbClr val="99284C"/>
                </a:solidFill>
                <a:latin typeface="+mj-lt"/>
                <a:ea typeface="+mj-ea"/>
                <a:cs typeface="+mj-cs"/>
                <a:hlinkClick r:id="rId2"/>
              </a:rPr>
              <a:t>Алексеевича</a:t>
            </a:r>
            <a:endParaRPr lang="ru-RU" sz="4000" dirty="0" smtClean="0">
              <a:solidFill>
                <a:srgbClr val="99284C"/>
              </a:solidFill>
              <a:latin typeface="+mj-lt"/>
              <a:ea typeface="+mj-ea"/>
              <a:cs typeface="+mj-cs"/>
            </a:endParaRPr>
          </a:p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ru-RU" sz="3200" dirty="0">
              <a:solidFill>
                <a:srgbClr val="99284C"/>
              </a:solidFill>
              <a:latin typeface="+mj-lt"/>
              <a:ea typeface="+mj-ea"/>
              <a:cs typeface="+mj-cs"/>
            </a:endParaRPr>
          </a:p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dirty="0" smtClean="0">
                <a:solidFill>
                  <a:srgbClr val="99284C"/>
                </a:solidFill>
                <a:latin typeface="+mj-lt"/>
                <a:ea typeface="+mj-ea"/>
                <a:cs typeface="+mj-cs"/>
              </a:rPr>
              <a:t>(1821 — 1877)</a:t>
            </a:r>
            <a:endParaRPr lang="ru-RU" dirty="0">
              <a:solidFill>
                <a:srgbClr val="99284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444"/>
          <a:stretch/>
        </p:blipFill>
        <p:spPr>
          <a:xfrm>
            <a:off x="4572099" y="143743"/>
            <a:ext cx="4824536" cy="60486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147" y="586804"/>
            <a:ext cx="4010025" cy="516255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611" y="359766"/>
            <a:ext cx="9540652" cy="5820371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5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нередко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принимала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участие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вопросах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связанных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крестьянами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заступалась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них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перед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мужем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нередко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накидывался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кулаками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избивал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Как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ненавидел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такие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минуты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!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Елена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Андреевна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знатоком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мировой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поэзии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часто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рассказывала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сыну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отрывки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из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произведений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великих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писателей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которые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мог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понять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Будучи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уже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пожилым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человеком</a:t>
            </a:r>
            <a:r>
              <a:rPr lang="ru-RU" sz="2300" dirty="0" smtClean="0">
                <a:solidFill>
                  <a:srgbClr val="000000"/>
                </a:solidFill>
                <a:cs typeface="Courier New CYR" charset="0"/>
              </a:rPr>
              <a:t>,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вспоминал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стихотворении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"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Мать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":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голос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твой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мне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слышится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впотьмах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Исполненный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мелодии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ласки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Которым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ты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мне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сказывала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сказки</a:t>
            </a:r>
            <a:endParaRPr lang="en-GB" sz="2300" dirty="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рыцарях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монахах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королях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Потом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когда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читал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я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Данте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Шекспира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Казалось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я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встречал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знакомые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черты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образы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из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их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живого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мира</a:t>
            </a:r>
            <a:endParaRPr lang="en-GB" sz="2300" dirty="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моем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уме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cs typeface="Courier New CYR" charset="0"/>
              </a:rPr>
              <a:t>за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печатлела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3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ты</a:t>
            </a:r>
            <a:r>
              <a:rPr lang="en-GB" sz="23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3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3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4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4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827683" y="1007839"/>
            <a:ext cx="8482013" cy="4319587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Любовь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к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матери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описана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</a:t>
            </a:r>
            <a:r>
              <a:rPr lang="ru-RU" sz="3000" dirty="0" smtClean="0">
                <a:solidFill>
                  <a:srgbClr val="000000"/>
                </a:solidFill>
                <a:cs typeface="Courier New CYR" charset="0"/>
              </a:rPr>
              <a:t>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многих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стихах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поэта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 "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Родина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", "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Мать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", "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Баюшки-баю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", "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Рыцарь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час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 и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др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Это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стихотворения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автобиографического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характера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они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описывают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людей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той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эпохи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их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взаимоотн</a:t>
            </a:r>
            <a:r>
              <a:rPr lang="ru-RU" sz="3000" dirty="0" smtClean="0">
                <a:solidFill>
                  <a:srgbClr val="000000"/>
                </a:solidFill>
                <a:cs typeface="Courier New CYR" charset="0"/>
              </a:rPr>
              <a:t>о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шения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их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нравы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обычаи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говорил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что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именно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страдания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матери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пробудили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нем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протест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против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угнетения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женщины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В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стихотворениях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видна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только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жалость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к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женщине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ненависть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к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ее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6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угнетателям</a:t>
            </a: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endParaRPr lang="en-GB" sz="2600" dirty="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1295400" y="0"/>
            <a:ext cx="8424863" cy="6480175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1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ru-RU" sz="21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</a:t>
            </a:r>
            <a:endParaRPr lang="ru-RU" sz="210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3200" smtClean="0">
              <a:solidFill>
                <a:srgbClr val="80008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Ярославская  гимназия.</a:t>
            </a:r>
            <a:endParaRPr lang="ru-RU" sz="3200" smtClean="0">
              <a:solidFill>
                <a:srgbClr val="80008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smtClean="0">
              <a:solidFill>
                <a:srgbClr val="80008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Несмотря на отсутствие домашних учителей, к 10 годам Некрасов овладел грамотой и в 1832 г. поступил в Ярославскую гимназию вместе со старшим братом Андреем. Пребывание в гимназии не стало значимым этапом в жизни Некрасова; ни разу не вспомнил он ни о педагогах, ни о товарищах.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Четыре года обучения мало что дали, а в последний, 1837 г., Николай Некрасов даже не был аттестован по многим предметам. Под предлогом 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«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расстроенного здоровья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» 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Некрасов-отец забрал сына из гимназии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».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В это время Алексей Сергеевич служил исправником, и Николай помогал ему в качестве письмоводителя. Юноша, почти мальчик, присутствовал 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«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 различных сценах народной жизни, при следствиях, при вскрытии трупов, а иногда и при расправах во вкусе прежнего времени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». </a:t>
            </a:r>
            <a:r>
              <a:rPr lang="en-GB" sz="19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Все это производило глубокое впечатление на ребенка и рано в живых картинах знакомило его с тогдашними, часто слишком тяжелыми, условиями народной жизни.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19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3315" name="Picture 3" descr="Gumnas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44463"/>
            <a:ext cx="259238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467644" y="359767"/>
            <a:ext cx="9252620" cy="5880696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800" dirty="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ru-RU" sz="2800" dirty="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ru-RU" sz="3200" dirty="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«Петербургские мытарства».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 1838 г.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принимает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решение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поступать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Петербургский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университет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Эту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мечту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поддерживала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мать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отец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настаивал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поступлении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кадетский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корпус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юноша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послушал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отца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твердо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решил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идти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военную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службу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стать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«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гуманитарием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».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В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Петербург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юный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явился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рекомендательным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письмом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к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жандармскому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генералу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Д. П.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Полозову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Генерал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одобрил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гуманитарные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планы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юноши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отписал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о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них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отцу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Ответом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грубое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письмо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угрозой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оставить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материальной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поддержки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которая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выполнена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Можно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уверенностью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сказать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что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один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большой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русский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писатель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имел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такого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тяжелого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житейского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жизненного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опыта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через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который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прошел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молодой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свои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первые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петербургские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годы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.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оказался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единой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точки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опоры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места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иногда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просто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пристанища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конечно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денег</a:t>
            </a:r>
            <a:r>
              <a:rPr lang="en-GB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8296275" cy="863600"/>
          </a:xfrm>
        </p:spPr>
        <p:txBody>
          <a:bodyPr/>
          <a:lstStyle/>
          <a:p>
            <a:pPr eaLnBrk="1"/>
            <a:r>
              <a:rPr lang="ru-RU" altLang="ru-RU" sz="3200" smtClean="0">
                <a:solidFill>
                  <a:srgbClr val="80008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Встреча с Белинским.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627" y="863823"/>
            <a:ext cx="9217248" cy="5471890"/>
          </a:xfrm>
        </p:spPr>
        <p:txBody>
          <a:bodyPr/>
          <a:lstStyle/>
          <a:p>
            <a:pPr eaLnBrk="1"/>
            <a:r>
              <a:rPr lang="ru-RU" altLang="ru-RU" sz="2000" b="1" i="1" dirty="0" smtClean="0"/>
              <a:t>В 1843 году поэт встречается с В.Г.Белинским , страстно увлечённым передовыми французскими идеями, клеймящим существующее в России общественное неравенство. Он говорил: «Что мне в том, что для избранных есть блаженство, когда большая часть и не подозревает его возможности? Горе, тяжёлое горе овладевает мною при виде босоногих мальчишек, играющих на улице в бабки, и оборванных нищих, и пьяного извозчика, и идущего с развода солдата, и бегущего с портфелем  под мышкою чиновника». Эти идеи нашли живой отклик в душе Некрасова: горькую долю бедняка он испытал на собственном опыте. Создание стихотворения «В дороге»(1845) вызвало восторженную оценку Белинского: «Да знаете ли вы, что вы поэт – и поэт истинный?» Общение с Белинским Некрасов считал решающим, поворотным моментом в своей судьбе. С 1847 г. В руки Н.А.Некрасова и И.И.Панаева переходит журнал «Современник», основанный А.С.Пушкиным. В «Современнике» расцветает редакторский талант Некрасова, сплотившего вокруг журнала лучшие литературные силы 40-60х годов.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714375" y="233363"/>
            <a:ext cx="8296275" cy="846137"/>
          </a:xfrm>
        </p:spPr>
        <p:txBody>
          <a:bodyPr/>
          <a:lstStyle/>
          <a:p>
            <a:r>
              <a:rPr lang="ru-RU" altLang="ru-RU" sz="3200" smtClean="0">
                <a:solidFill>
                  <a:srgbClr val="80008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Последние годы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650" y="1223963"/>
            <a:ext cx="5113338" cy="4770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В начале 1875 Некрасов тяжко заболел (врачи обнаружили у него рак кишечника), и скоро жизнь его превратилась в медленную агонию. Напрасно был выписан из Вены знаменитый хирург </a:t>
            </a:r>
            <a:r>
              <a:rPr lang="ru-RU" sz="1600" dirty="0" err="1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Бильрот</a:t>
            </a:r>
            <a:r>
              <a:rPr lang="ru-RU" sz="1600" dirty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; мучительная операция ни к чему не привела. Вести о смертельной болезни поэта довели популярность его до высшего напряжения. Со всех концов России посыпались письма, телеграммы, приветствия, адресы. Они доставляли высокую отраду больному в его страшных мучениях, и творчество его забило новым ключом.</a:t>
            </a:r>
          </a:p>
          <a:p>
            <a:pPr>
              <a:defRPr/>
            </a:pPr>
            <a:r>
              <a:rPr lang="ru-RU" sz="1600" dirty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Написанные за это время «Последние песни» по искренности чувства, сосредоточившегося почти исключительно на воспоминаниях о детстве, матери и совершённых ошибках, принадлежат к лучшим созданиям его музы.</a:t>
            </a:r>
          </a:p>
        </p:txBody>
      </p:sp>
      <p:pic>
        <p:nvPicPr>
          <p:cNvPr id="7" name="Picture 2" descr="C:\Users\777\Desktop\220px-Kramskoy_Nekras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439863"/>
            <a:ext cx="3302000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image-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651" y="719807"/>
            <a:ext cx="8712968" cy="53763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580" y="486208"/>
            <a:ext cx="7445959" cy="51301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739" y="168959"/>
            <a:ext cx="7472518" cy="55923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99" y="451157"/>
            <a:ext cx="7767725" cy="58132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981075" y="935038"/>
            <a:ext cx="8739188" cy="4679950"/>
          </a:xfrm>
        </p:spPr>
        <p:txBody>
          <a:bodyPr/>
          <a:lstStyle/>
          <a:p>
            <a:pPr marL="500063" indent="-428625" algn="l" eaLnBrk="1">
              <a:buClr>
                <a:srgbClr val="99284C"/>
              </a:buClr>
              <a:buSzPct val="75000"/>
              <a:tabLst>
                <a:tab pos="0" algn="l"/>
                <a:tab pos="230188" algn="l"/>
                <a:tab pos="679450" algn="l"/>
                <a:tab pos="1128713" algn="l"/>
                <a:tab pos="1577975" algn="l"/>
                <a:tab pos="2027238" algn="l"/>
                <a:tab pos="2476500" algn="l"/>
                <a:tab pos="2925763" algn="l"/>
                <a:tab pos="3375025" algn="l"/>
                <a:tab pos="3824288" algn="l"/>
                <a:tab pos="4273550" algn="l"/>
                <a:tab pos="4722813" algn="l"/>
                <a:tab pos="5172075" algn="l"/>
                <a:tab pos="5621338" algn="l"/>
                <a:tab pos="6070600" algn="l"/>
                <a:tab pos="6519863" algn="l"/>
                <a:tab pos="6969125" algn="l"/>
                <a:tab pos="7418388" algn="l"/>
                <a:tab pos="7867650" algn="l"/>
                <a:tab pos="8316913" algn="l"/>
                <a:tab pos="87661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6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Николай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Алексеевич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Некрасов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родился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28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ноября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(10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декабря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н.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.)1821г.в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местечке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Немирове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Подольской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губернии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был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третьим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ребенком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семье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Мать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Елена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Андреевна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урожденная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Закревская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малороссийская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дворянка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Отец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Алексей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Сергеевич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Некрасов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небогатый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помещик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армейский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офицер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Через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три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года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после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рождения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сына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выйдя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отставку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майором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навсегда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переселился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свое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родовое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поместье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Я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рославском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имении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Грешневе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которое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находилось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недалеко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от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Волги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500063" indent="-428625" algn="l" eaLnBrk="1">
              <a:buClr>
                <a:srgbClr val="99284C"/>
              </a:buClr>
              <a:buSzPct val="75000"/>
              <a:tabLst>
                <a:tab pos="0" algn="l"/>
                <a:tab pos="230188" algn="l"/>
                <a:tab pos="679450" algn="l"/>
                <a:tab pos="1128713" algn="l"/>
                <a:tab pos="1577975" algn="l"/>
                <a:tab pos="2027238" algn="l"/>
                <a:tab pos="2476500" algn="l"/>
                <a:tab pos="2925763" algn="l"/>
                <a:tab pos="3375025" algn="l"/>
                <a:tab pos="3824288" algn="l"/>
                <a:tab pos="4273550" algn="l"/>
                <a:tab pos="4722813" algn="l"/>
                <a:tab pos="5172075" algn="l"/>
                <a:tab pos="5621338" algn="l"/>
                <a:tab pos="6070600" algn="l"/>
                <a:tab pos="6519863" algn="l"/>
                <a:tab pos="6969125" algn="l"/>
                <a:tab pos="7418388" algn="l"/>
                <a:tab pos="7867650" algn="l"/>
                <a:tab pos="8316913" algn="l"/>
                <a:tab pos="87661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	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Грешнево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находилось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равнине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среди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бесконечных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лугов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полей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Здесь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в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деревне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поэт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провел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свое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детство</a:t>
            </a:r>
            <a:r>
              <a:rPr lang="en-GB" sz="2400" dirty="0" smtClean="0">
                <a:solidFill>
                  <a:srgbClr val="333333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14375" y="0"/>
            <a:ext cx="82962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355600" indent="-355600" algn="ctr" defTabSz="449263" eaLnBrk="1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ru-RU" sz="3200" kern="0" dirty="0">
                <a:solidFill>
                  <a:srgbClr val="99284C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200" dirty="0">
                <a:solidFill>
                  <a:srgbClr val="99284C"/>
                </a:solidFill>
                <a:latin typeface="+mj-lt"/>
                <a:ea typeface="+mj-ea"/>
                <a:cs typeface="+mj-cs"/>
              </a:rPr>
              <a:t>Детство.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723" y="791815"/>
            <a:ext cx="7200800" cy="5619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651" y="503783"/>
            <a:ext cx="8712968" cy="57278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667" y="1076367"/>
            <a:ext cx="8496944" cy="52812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643" y="575791"/>
            <a:ext cx="8565543" cy="55481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99" y="503783"/>
            <a:ext cx="7632848" cy="57123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628" y="287759"/>
            <a:ext cx="9001000" cy="61775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659" y="287759"/>
            <a:ext cx="8640960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Спасибо за внимание!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8296275" cy="1079500"/>
          </a:xfrm>
        </p:spPr>
        <p:txBody>
          <a:bodyPr/>
          <a:lstStyle/>
          <a:p>
            <a:pPr eaLnBrk="1"/>
            <a:r>
              <a:rPr lang="ru-RU" altLang="ru-RU" sz="3200" smtClean="0"/>
              <a:t>                     Грешнёво.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284663" y="1008063"/>
            <a:ext cx="5435600" cy="4321175"/>
          </a:xfrm>
        </p:spPr>
        <p:txBody>
          <a:bodyPr/>
          <a:lstStyle/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Именно из Грешнёва Некрасов-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поэт вынес исключительную 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чуткость к чужому страданию. 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В Грешнёве завязалась 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сердечная привязанность 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Некрасова к русскому                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крестьянину, определившая  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впоследствии исключительную</a:t>
            </a:r>
          </a:p>
          <a:p>
            <a:pPr eaLnBrk="1">
              <a:buFont typeface="StarSymbol" charset="0"/>
              <a:buNone/>
            </a:pPr>
            <a:r>
              <a:rPr lang="ru-RU" altLang="ru-RU" sz="2400" b="1" i="1" smtClean="0"/>
              <a:t>народность его творчества.</a:t>
            </a:r>
          </a:p>
          <a:p>
            <a:pPr eaLnBrk="1">
              <a:buFont typeface="StarSymbol" charset="0"/>
              <a:buNone/>
            </a:pPr>
            <a:endParaRPr lang="ru-RU" altLang="ru-RU" sz="2800" i="1" smtClean="0"/>
          </a:p>
        </p:txBody>
      </p:sp>
      <p:pic>
        <p:nvPicPr>
          <p:cNvPr id="4100" name="Picture 4" descr="b5g05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79725"/>
            <a:ext cx="331311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 descr="J7PMACAM7F5QACAQVZS7ICAG9Q3H4CAQ1D8EDCA1ZZ6G2CAC689AACAISIEJCCA7J9EVNCAB5CM2ICA76VDAMCA3DXJCPCAN63GS1CAE9M93VCALPJ8QICABLT2A6CAMQ5V3MCAKS6BRFCAZXCSC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03238"/>
            <a:ext cx="2408237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1260475" y="5761038"/>
            <a:ext cx="32400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ru-RU" altLang="ru-RU" sz="1400"/>
              <a:t> </a:t>
            </a:r>
            <a:r>
              <a:rPr lang="ru-RU" altLang="ru-RU" sz="1800">
                <a:solidFill>
                  <a:schemeClr val="tx1"/>
                </a:solidFill>
              </a:rPr>
              <a:t>Дом-музей в</a:t>
            </a:r>
            <a:r>
              <a:rPr lang="ru-RU" altLang="ru-RU" sz="1800"/>
              <a:t> </a:t>
            </a:r>
            <a:r>
              <a:rPr lang="ru-RU" altLang="ru-RU" sz="1800">
                <a:solidFill>
                  <a:schemeClr val="tx1"/>
                </a:solidFill>
              </a:rPr>
              <a:t>Карабихе</a:t>
            </a:r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684213" y="2016125"/>
            <a:ext cx="3979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ru-RU" altLang="ru-RU" sz="1800">
                <a:solidFill>
                  <a:schemeClr val="tx1"/>
                </a:solidFill>
              </a:rPr>
              <a:t>Дом-усадьба в</a:t>
            </a:r>
            <a:r>
              <a:rPr lang="ru-RU" altLang="ru-RU" sz="2000">
                <a:solidFill>
                  <a:schemeClr val="tx1"/>
                </a:solidFill>
              </a:rPr>
              <a:t> </a:t>
            </a:r>
            <a:r>
              <a:rPr lang="ru-RU" altLang="ru-RU" sz="1800">
                <a:solidFill>
                  <a:schemeClr val="tx1"/>
                </a:solidFill>
              </a:rPr>
              <a:t>Грешнёво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8786813" cy="6480175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altLang="ru-RU" sz="2400" smtClean="0">
                <a:solidFill>
                  <a:srgbClr val="000000"/>
                </a:solidFill>
                <a:cs typeface="Courier New CYR" panose="02070309020205020404" pitchFamily="49" charset="0"/>
              </a:rPr>
              <a:t>                    </a:t>
            </a:r>
            <a:r>
              <a:rPr lang="ru-RU" altLang="ru-RU" sz="2800" smtClean="0">
                <a:solidFill>
                  <a:srgbClr val="800080"/>
                </a:solidFill>
                <a:cs typeface="Courier New CYR" panose="02070309020205020404" pitchFamily="49" charset="0"/>
              </a:rPr>
              <a:t>Дружба с крестьянскими детьми.</a:t>
            </a:r>
            <a:r>
              <a:rPr lang="ru-RU" altLang="ru-RU" sz="2400" smtClean="0">
                <a:solidFill>
                  <a:srgbClr val="000000"/>
                </a:solidFill>
                <a:cs typeface="Courier New CYR" panose="02070309020205020404" pitchFamily="49" charset="0"/>
              </a:rPr>
              <a:t> </a:t>
            </a:r>
            <a:br>
              <a:rPr lang="ru-RU" altLang="ru-RU" sz="2400" smtClean="0">
                <a:solidFill>
                  <a:srgbClr val="000000"/>
                </a:solidFill>
                <a:cs typeface="Courier New CYR" panose="02070309020205020404" pitchFamily="49" charset="0"/>
              </a:rPr>
            </a:br>
            <a:r>
              <a:rPr lang="ru-RU" altLang="ru-RU" sz="2400" smtClean="0">
                <a:solidFill>
                  <a:srgbClr val="000000"/>
                </a:solidFill>
                <a:cs typeface="Courier New CYR" panose="02070309020205020404" pitchFamily="49" charset="0"/>
              </a:rPr>
              <a:t/>
            </a:r>
            <a:br>
              <a:rPr lang="ru-RU" altLang="ru-RU" sz="2400" smtClean="0">
                <a:solidFill>
                  <a:srgbClr val="000000"/>
                </a:solidFill>
                <a:cs typeface="Courier New CYR" panose="02070309020205020404" pitchFamily="49" charset="0"/>
              </a:rPr>
            </a:b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Пр</a:t>
            </a:r>
            <a:r>
              <a:rPr lang="ru-RU" altLang="ru-RU" sz="2400" smtClean="0">
                <a:solidFill>
                  <a:srgbClr val="000000"/>
                </a:solidFill>
                <a:latin typeface="Arial Unicode MS" panose="020B0604020202020204" pitchFamily="34" charset="-128"/>
                <a:cs typeface="Courier New CYR" panose="02070309020205020404" pitchFamily="49" charset="0"/>
              </a:rPr>
              <a:t>и</a:t>
            </a:r>
            <a:r>
              <a: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 у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садьбе был старый, запущенный сад, обнесенный глухим забором. Мальчик проделал в заборе лазейку и в те часы, когда отца не было дома, зазывал к себе крестьянских детей. Дети врывались в сад и набрасывались на яблоки, груши, смородину, вишню. Но стоило няньке крикнуть: "Барин, барин идет!" 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— 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как они мгновенно исчезали. </a:t>
            </a:r>
            <a:b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</a:b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/>
            </a:r>
            <a:b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</a:b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	Конечно, барскому сыну не разрешали дружить с детьми крепостных крестьян. Но, улучшив удобную минуту, мальчик убегал через ту же лазейку к своим деревенским друзьям, уходил с ними в лес, купался в речке Самарке. Этот момент его жизни 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— 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непосредственное общение с крестьянскими детьми</a:t>
            </a:r>
            <a:r>
              <a:rPr lang="ru-RU" altLang="ru-RU" sz="2400" smtClean="0">
                <a:solidFill>
                  <a:srgbClr val="000000"/>
                </a:solidFill>
                <a:cs typeface="Courier New CYR" panose="02070309020205020404" pitchFamily="49" charset="0"/>
              </a:rPr>
              <a:t> -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 оказал влияние на его творчество.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790575" y="0"/>
            <a:ext cx="8929688" cy="6335713"/>
          </a:xfrm>
        </p:spPr>
        <p:txBody>
          <a:bodyPr/>
          <a:lstStyle/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                        </a:t>
            </a:r>
            <a:r>
              <a:rPr lang="ru-RU" sz="32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Ярославско-Костромская дорога..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Барский дом стоял у самой дороги, а дорога была в то время многолюдной. Некрасов знакомился со всяким рабочим людом, шедшим в деревню в поисках работы. Позднее поэт вспоминал о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этих встречах: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endParaRPr lang="en-GB" sz="240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endParaRPr lang="en-GB" sz="240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 наши густые, старинные вязы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 отдых тянуло усталых людей.</a:t>
            </a:r>
            <a:endParaRPr lang="ru-RU" sz="240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Ребята обступят: начнутся рассказы</a:t>
            </a:r>
            <a:endParaRPr lang="ru-RU" sz="240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 Киев, про турки, про чудных зверей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…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Рабочий расставит, разложит снаряды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— 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Рубанки, подпилки, долота, ножи: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"Гляди, чертенята?"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-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а дети и рады,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Как пилишь, как лудишь,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— </a:t>
            </a: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им все покажи.</a:t>
            </a: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endParaRPr lang="en-GB" sz="2400" smtClean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just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4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Так народная жизнь и народная речь стали близки Некрасову с самого детства.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1550" y="5256213"/>
            <a:ext cx="8262938" cy="1008062"/>
          </a:xfrm>
        </p:spPr>
        <p:txBody>
          <a:bodyPr/>
          <a:lstStyle/>
          <a:p>
            <a:pPr marL="0" indent="0" eaLnBrk="1">
              <a:lnSpc>
                <a:spcPct val="100000"/>
              </a:lnSpc>
              <a:buSzPct val="100000"/>
              <a:buFont typeface="Times New Roman" panose="02020603050405020304" pitchFamily="18" charset="0"/>
              <a:buNone/>
            </a:pP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Я посещал Париж, Неаполь, Ниццу,</a:t>
            </a:r>
            <a:b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</a:b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Но я нигде так сладко не дышал,</a:t>
            </a:r>
            <a:b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</a:b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Как в Грешневе</a:t>
            </a:r>
            <a: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…</a:t>
            </a:r>
            <a:br>
              <a:rPr lang="en-GB" alt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</a:b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7171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960813"/>
            <a:ext cx="8424862" cy="1150937"/>
          </a:xfrm>
        </p:spPr>
        <p:txBody>
          <a:bodyPr anchor="ctr"/>
          <a:lstStyle/>
          <a:p>
            <a:pPr algn="l" eaLnBrk="1">
              <a:lnSpc>
                <a:spcPct val="95000"/>
              </a:lnSpc>
              <a:buClr>
                <a:srgbClr val="000000"/>
              </a:buClr>
              <a:buSzPct val="45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en-GB" altLang="ru-RU" sz="28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	</a:t>
            </a:r>
            <a:r>
              <a:rPr lang="en-GB" altLang="ru-RU" sz="24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Courier New CYR" panose="02070309020205020404" pitchFamily="49" charset="0"/>
              </a:rPr>
              <a:t>Также близки с детства стали ему родные поля, луга. После заграничной поездки он написал в черновой рукописи: 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09563"/>
            <a:ext cx="8418513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1198563" y="285750"/>
            <a:ext cx="8521700" cy="5762625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26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                  </a:t>
            </a:r>
            <a:r>
              <a:rPr lang="ru-RU" sz="32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Река Волга в жизни поэта.</a:t>
            </a:r>
            <a:r>
              <a:rPr lang="ru-RU" sz="2600" smtClean="0">
                <a:solidFill>
                  <a:srgbClr val="800080"/>
                </a:solidFill>
                <a:latin typeface="Times New Roman" pitchFamily="18" charset="0"/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endParaRPr lang="ru-RU" sz="2600" smtClean="0">
              <a:solidFill>
                <a:srgbClr val="80008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Детские воспоминания поэта связаны с Волгой, которой он посвятил много стихов. Здесь он впервые увидел глубокое человеческое страдание. Он брел по берегу в жаркую пору и вдруг услышал стоны и увидел бурлаков, которые брели вдоль реки</a:t>
            </a:r>
            <a:r>
              <a:rPr lang="ru-RU" sz="2600" smtClean="0">
                <a:solidFill>
                  <a:srgbClr val="000000"/>
                </a:solidFill>
                <a:cs typeface="Courier New CYR" charset="0"/>
              </a:rPr>
              <a:t>, «</a:t>
            </a:r>
            <a:r>
              <a:rPr lang="ru-RU" sz="3000" smtClean="0">
                <a:solidFill>
                  <a:srgbClr val="000000"/>
                </a:solidFill>
                <a:cs typeface="Courier New CYR" charset="0"/>
              </a:rPr>
              <a:t>п</a:t>
            </a:r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очти пригнувшись головой</a:t>
            </a:r>
            <a:r>
              <a:rPr lang="ru-RU" sz="2600" smtClean="0">
                <a:solidFill>
                  <a:srgbClr val="000000"/>
                </a:solidFill>
                <a:cs typeface="Courier New CYR" charset="0"/>
              </a:rPr>
              <a:t> /</a:t>
            </a:r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 ногам, обвитым бечевой</a:t>
            </a:r>
            <a:r>
              <a:rPr lang="ru-RU" sz="2600" smtClean="0">
                <a:solidFill>
                  <a:srgbClr val="000000"/>
                </a:solidFill>
                <a:cs typeface="Courier New CYR" charset="0"/>
              </a:rPr>
              <a:t>»</a:t>
            </a:r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Они стонали от непосильной работы.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sz="26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Ребенок начал задумываться над жестокостью жизни. Рано ему открылась картина народного бедствия. 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1123950" y="4476750"/>
            <a:ext cx="8596313" cy="1500188"/>
          </a:xfrm>
        </p:spPr>
        <p:txBody>
          <a:bodyPr/>
          <a:lstStyle/>
          <a:p>
            <a:pPr marL="0" indent="0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О, горько, горько я рыдал,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Когда в то утро я стоял 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 берегу родной реки,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 в первый раз ее назвал 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Рекою рабства и тоски!..</a:t>
            </a:r>
          </a:p>
        </p:txBody>
      </p:sp>
      <p:pic>
        <p:nvPicPr>
          <p:cNvPr id="9219" name="Picture 3" descr="бурла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87338"/>
            <a:ext cx="79930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143743"/>
            <a:ext cx="9251950" cy="6768232"/>
          </a:xfrm>
        </p:spPr>
        <p:txBody>
          <a:bodyPr/>
          <a:lstStyle/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2000" dirty="0" smtClean="0">
                <a:solidFill>
                  <a:srgbClr val="800080"/>
                </a:solidFill>
                <a:cs typeface="Courier New CYR" charset="0"/>
              </a:rPr>
              <a:t>                                                                            </a:t>
            </a:r>
            <a:r>
              <a:rPr lang="ru-RU" sz="2000" dirty="0" smtClean="0">
                <a:solidFill>
                  <a:srgbClr val="800080"/>
                </a:solidFill>
                <a:latin typeface="Arial Unicode MS" pitchFamily="34" charset="-128"/>
                <a:cs typeface="Courier New CYR" charset="0"/>
              </a:rPr>
              <a:t>Взаимоотношения в семье.</a:t>
            </a:r>
            <a:endParaRPr lang="ru-RU" sz="2000" dirty="0" smtClean="0">
              <a:solidFill>
                <a:srgbClr val="80008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400" b="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Ещ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ё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одно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горе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постоянно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было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рядом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Николаем Алексеевичем.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Это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горе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родной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семье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мать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Елена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Андреевна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кроткая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женщина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очень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страдала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замужестве.Она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человеком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высокой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культуры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а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ее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муж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отец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Николая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человеком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грубым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жестоким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невежественным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Целыми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днями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сидела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дома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одна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а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ее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муж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постоянно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разъезжал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соседним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помещикам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излюбленными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1900" dirty="0" err="1" smtClean="0">
                <a:solidFill>
                  <a:srgbClr val="000000"/>
                </a:solidFill>
                <a:cs typeface="Courier New CYR" charset="0"/>
              </a:rPr>
              <a:t>р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азвлечениями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карты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попойки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псовая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охота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зайцев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Бывали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такие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дни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,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когда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целыми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днями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сидела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роялем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плакала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о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своей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горькой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участи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писал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:"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певица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удивительным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голосом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". В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некоторых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стихах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воспроизводил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тот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печальный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мотив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endParaRPr lang="ru-RU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algn="l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навеянный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ему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песнями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матери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Играла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ты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пела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гимн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печальный</a:t>
            </a: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,</a:t>
            </a:r>
            <a:endParaRPr lang="en-GB" sz="1700" dirty="0" smtClean="0">
              <a:solidFill>
                <a:srgbClr val="000000"/>
              </a:solidFill>
              <a:cs typeface="Courier New CYR" charset="0"/>
            </a:endParaRP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Ту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песню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вопль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души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многострадальной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</a:p>
          <a:p>
            <a:pPr marL="0" indent="0" eaLnBrk="1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1700" dirty="0" smtClean="0">
                <a:solidFill>
                  <a:srgbClr val="000000"/>
                </a:solidFill>
                <a:cs typeface="Courier New CYR" charset="0"/>
              </a:rPr>
              <a:t>                                                                  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Твой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первенец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наследовал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700" dirty="0" err="1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потом</a:t>
            </a:r>
            <a:r>
              <a:rPr lang="en-GB" sz="17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</p:txBody>
      </p:sp>
      <p:pic>
        <p:nvPicPr>
          <p:cNvPr id="12293" name="Picture 5" descr="477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7338"/>
            <a:ext cx="3600301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22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2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2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2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22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22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2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2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22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2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2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22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28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28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228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2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2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22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28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28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228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28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28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228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28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28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228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28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28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228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2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2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22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28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28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1228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Custom 20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9284C"/>
      </a:hlink>
      <a:folHlink>
        <a:srgbClr val="99284C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740</Words>
  <Application>Microsoft Office PowerPoint</Application>
  <PresentationFormat>Произвольный</PresentationFormat>
  <Paragraphs>106</Paragraphs>
  <Slides>27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Слайд 1</vt:lpstr>
      <vt:lpstr>Слайд 2</vt:lpstr>
      <vt:lpstr>                     Грешнёво.</vt:lpstr>
      <vt:lpstr>                    Дружба с крестьянскими детьми.   При усадьбе был старый, запущенный сад, обнесенный глухим забором. Мальчик проделал в заборе лазейку и в те часы, когда отца не было дома, зазывал к себе крестьянских детей. Дети врывались в сад и набрасывались на яблоки, груши, смородину, вишню. Но стоило няньке крикнуть: "Барин, барин идет!" — как они мгновенно исчезали.    Конечно, барскому сыну не разрешали дружить с детьми крепостных крестьян. Но, улучшив удобную минуту, мальчик убегал через ту же лазейку к своим деревенским друзьям, уходил с ними в лес, купался в речке Самарке. Этот момент его жизни — непосредственное общение с крестьянскими детьми - оказал влияние на его творчество.</vt:lpstr>
      <vt:lpstr>Слайд 5</vt:lpstr>
      <vt:lpstr>Я посещал Париж, Неаполь, Ниццу, Но я нигде так сладко не дышал, Как в Грешневе…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Встреча с Белинским.</vt:lpstr>
      <vt:lpstr>Последние годы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Алексеевич Некрасов</dc:title>
  <dc:creator>Tema</dc:creator>
  <cp:lastModifiedBy>user</cp:lastModifiedBy>
  <cp:revision>45</cp:revision>
  <dcterms:modified xsi:type="dcterms:W3CDTF">2021-12-14T15:48:50Z</dcterms:modified>
</cp:coreProperties>
</file>