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60" r:id="rId4"/>
    <p:sldId id="263" r:id="rId5"/>
    <p:sldId id="264" r:id="rId6"/>
    <p:sldId id="266" r:id="rId7"/>
    <p:sldId id="261" r:id="rId8"/>
    <p:sldId id="267" r:id="rId9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3C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73F7AA83-DE31-4E93-AB07-EF7FB05F667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212903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935E2820-AFE1-45FA-949E-17BDB534E1D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57997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Заполнитель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935E2820-AFE1-45FA-949E-17BDB534E1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91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образа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77542409-6A04-4DC6-AC3A-D3758287A8F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9355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5213" y="304800"/>
            <a:ext cx="7091361" cy="2793906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66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65213" y="3108804"/>
            <a:ext cx="7091361" cy="8382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0547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0766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865014" y="304801"/>
            <a:ext cx="1715800" cy="5410200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209800" y="304801"/>
            <a:ext cx="7502814" cy="5410200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994977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9990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0013" y="1600200"/>
            <a:ext cx="6400801" cy="2486025"/>
          </a:xfrm>
        </p:spPr>
        <p:txBody>
          <a:bodyPr rtlCol="0" anchor="b">
            <a:normAutofit/>
          </a:bodyPr>
          <a:lstStyle>
            <a:lvl1pPr algn="l" rtl="0">
              <a:defRPr sz="52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5180011" y="4105029"/>
            <a:ext cx="6400801" cy="914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1791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208213" y="1600200"/>
            <a:ext cx="4572000" cy="411480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008813" y="1600200"/>
            <a:ext cx="4572000" cy="411480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775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4572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208213" y="2505075"/>
            <a:ext cx="4572000" cy="333756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008813" y="1600200"/>
            <a:ext cx="4572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7008813" y="2505075"/>
            <a:ext cx="4572000" cy="333756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33046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98309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22526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3813" y="533400"/>
            <a:ext cx="6858000" cy="48006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7700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293812" y="533400"/>
            <a:ext cx="6858001" cy="4800600"/>
          </a:xfrm>
          <a:prstGeom prst="roundRect">
            <a:avLst>
              <a:gd name="adj" fmla="val 4409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1408112" y="647700"/>
            <a:ext cx="6629400" cy="4572000"/>
          </a:xfrm>
          <a:prstGeom prst="roundRect">
            <a:avLst>
              <a:gd name="adj" fmla="val 3725"/>
            </a:avLst>
          </a:prstGeom>
        </p:spPr>
        <p:txBody>
          <a:bodyPr tIns="914400"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39301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"/>
              <a:t>Стиль образца заголовка</a:t>
            </a:r>
            <a:endParaRPr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93726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/>
              <a:t>Щелкните, чтобы изменить стили текста образца слайда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253576" y="6505078"/>
            <a:ext cx="964036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pPr rtl="0"/>
            <a:r>
              <a:rPr lang="en-US"/>
              <a:t>01.09.2016</a:t>
            </a:r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pPr rtl="0"/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>
              <a:defRPr sz="1100" b="1">
                <a:solidFill>
                  <a:srgbClr val="AB3C19"/>
                </a:solidFill>
              </a:defRPr>
            </a:lvl1pPr>
          </a:lstStyle>
          <a:p>
            <a:pPr rtl="0"/>
            <a:fld id="{8FDBFFB2-86D9-4B8F-A59A-553A60B94B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25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ogle.com/url?q=http://50ds.ru/psiholog/543-vstrecha-s-interesnym-chelovekom-kak-forma-raboty-s-roditelyami--sposobstvuyushchaya-formirovaniyu-detsko-roditelskikh-otnosheniy.html&amp;sa=D&amp;ust=1454229831007000&amp;usg=AFQjCNGsGHmrZqwza-wyjUcnm8pcPir2DA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1849" y="304800"/>
            <a:ext cx="9432324" cy="3155092"/>
          </a:xfrm>
        </p:spPr>
        <p:txBody>
          <a:bodyPr rtlCol="0">
            <a:normAutofit/>
          </a:bodyPr>
          <a:lstStyle/>
          <a:p>
            <a:pPr rtl="0"/>
            <a:r>
              <a:rPr lang="ru" dirty="0" smtClean="0"/>
              <a:t>«Большие поступки,маленьких детей</a:t>
            </a:r>
            <a:r>
              <a:rPr lang="ru-RU" dirty="0" smtClean="0"/>
              <a:t>»</a:t>
            </a:r>
            <a:endParaRPr lang="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1849" y="4072631"/>
            <a:ext cx="7091361" cy="1356104"/>
          </a:xfrm>
        </p:spPr>
        <p:txBody>
          <a:bodyPr rtlCol="0"/>
          <a:lstStyle/>
          <a:p>
            <a:pPr rtl="0"/>
            <a:r>
              <a:rPr lang="ru" dirty="0" smtClean="0"/>
              <a:t>Методическая разработка сценария тематического дня</a:t>
            </a:r>
          </a:p>
          <a:p>
            <a:pPr rtl="0"/>
            <a:endParaRPr lang="ru" sz="1600" dirty="0" smtClean="0">
              <a:solidFill>
                <a:schemeClr val="tx2"/>
              </a:solidFill>
            </a:endParaRPr>
          </a:p>
          <a:p>
            <a:pPr rtl="0"/>
            <a:r>
              <a:rPr lang="ru" sz="1600" dirty="0" smtClean="0">
                <a:solidFill>
                  <a:schemeClr val="tx2"/>
                </a:solidFill>
              </a:rPr>
              <a:t>Подготовила воспитатель ГБОУ СОШ № 241 ОДОД Елина Е.Ю.</a:t>
            </a:r>
            <a:endParaRPr lang="ru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4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8213" y="848496"/>
            <a:ext cx="2775679" cy="656719"/>
          </a:xfrm>
        </p:spPr>
        <p:txBody>
          <a:bodyPr rtlCol="0"/>
          <a:lstStyle/>
          <a:p>
            <a:pPr rtl="0"/>
            <a:r>
              <a:rPr lang="ru" dirty="0" smtClean="0"/>
              <a:t>Содержание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ru" dirty="0" smtClean="0"/>
              <a:t>Пояснительная записка</a:t>
            </a:r>
          </a:p>
          <a:p>
            <a:pPr rtl="0"/>
            <a:r>
              <a:rPr lang="ru" dirty="0" smtClean="0"/>
              <a:t>Актуальность</a:t>
            </a:r>
          </a:p>
          <a:p>
            <a:pPr rtl="0"/>
            <a:r>
              <a:rPr lang="ru" dirty="0" smtClean="0"/>
              <a:t>Цели</a:t>
            </a:r>
          </a:p>
          <a:p>
            <a:pPr rtl="0"/>
            <a:r>
              <a:rPr lang="ru" dirty="0" smtClean="0"/>
              <a:t>Задачи</a:t>
            </a:r>
          </a:p>
          <a:p>
            <a:pPr rtl="0"/>
            <a:r>
              <a:rPr lang="ru" dirty="0" smtClean="0"/>
              <a:t>Планируемый результат</a:t>
            </a:r>
          </a:p>
          <a:p>
            <a:pPr rtl="0"/>
            <a:r>
              <a:rPr lang="ru" dirty="0" smtClean="0"/>
              <a:t>Таблица </a:t>
            </a:r>
          </a:p>
          <a:p>
            <a:pPr rtl="0"/>
            <a:r>
              <a:rPr lang="ru" dirty="0" smtClean="0"/>
              <a:t>Список литературы</a:t>
            </a:r>
          </a:p>
          <a:p>
            <a:pPr rtl="0"/>
            <a:endParaRPr lang="ru" dirty="0" smtClean="0"/>
          </a:p>
          <a:p>
            <a:pPr rtl="0"/>
            <a:endParaRPr lang="ru" dirty="0"/>
          </a:p>
        </p:txBody>
      </p:sp>
    </p:spTree>
    <p:extLst>
      <p:ext uri="{BB962C8B-B14F-4D97-AF65-F5344CB8AC3E}">
        <p14:creationId xmlns:p14="http://schemas.microsoft.com/office/powerpoint/2010/main" val="20839288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6132" y="115330"/>
            <a:ext cx="4524160" cy="1161793"/>
          </a:xfrm>
        </p:spPr>
        <p:txBody>
          <a:bodyPr rtlCol="0"/>
          <a:lstStyle/>
          <a:p>
            <a:pPr rtl="0"/>
            <a:r>
              <a:rPr lang="ru" dirty="0" smtClean="0"/>
              <a:t>Актуальность</a:t>
            </a:r>
            <a:endParaRPr lang="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616411" y="1086145"/>
            <a:ext cx="7900086" cy="3406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Актуальность проекта обусловлена необходимостью формирования и развития нравственных качеств. Немаловажное место в нем занимает вопрос о формировании у детей представлений о нормах морали, регулирующих отношения человека к окружающим людям, природе и т. д. Формировать умение оценивать свои поступки и поступки других. Воспитывать в детях такие качества как сочувствие, отзывчивость, умение оценивать свои поступки и поступки других.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Необходимость так же вести постоянный поиск новых форм взаимодействия с семьей воспитанников.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4568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dirty="0" smtClean="0"/>
              <a:t>Цель и задачи:</a:t>
            </a:r>
            <a:endParaRPr lang="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 rtlCol="0">
            <a:normAutofit fontScale="92500" lnSpcReduction="10000"/>
          </a:bodyPr>
          <a:lstStyle/>
          <a:p>
            <a:pPr marL="45720" indent="0">
              <a:buNone/>
            </a:pPr>
            <a:r>
              <a:rPr lang="ru-RU" b="1" dirty="0"/>
              <a:t>Цель мероприятия:</a:t>
            </a:r>
            <a:r>
              <a:rPr lang="ru-RU" dirty="0"/>
              <a:t> </a:t>
            </a:r>
          </a:p>
          <a:p>
            <a:r>
              <a:rPr lang="ru-RU" dirty="0"/>
              <a:t>Нравственное воспитание старших дошкольников посредством совершения добрых поступков.</a:t>
            </a:r>
          </a:p>
          <a:p>
            <a:pPr rtl="0"/>
            <a:endParaRPr lang="en-US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 rtlCol="0">
            <a:normAutofit fontScale="92500" lnSpcReduction="10000"/>
          </a:bodyPr>
          <a:lstStyle/>
          <a:p>
            <a:pPr marL="45720" indent="0">
              <a:buNone/>
            </a:pPr>
            <a:r>
              <a:rPr lang="ru-RU" b="1" dirty="0" smtClean="0"/>
              <a:t>Задачи</a:t>
            </a:r>
            <a:r>
              <a:rPr lang="ru-RU" b="1" dirty="0"/>
              <a:t>:</a:t>
            </a:r>
            <a:endParaRPr lang="ru-RU" dirty="0"/>
          </a:p>
          <a:p>
            <a:r>
              <a:rPr lang="ru-RU" b="1" dirty="0"/>
              <a:t>1.Обучающие:</a:t>
            </a:r>
            <a:r>
              <a:rPr lang="ru-RU" dirty="0"/>
              <a:t> Обобщить знания детей о добрых и злых поступках и их последствиях, закрепить умение высказывать суждения.</a:t>
            </a:r>
          </a:p>
          <a:p>
            <a:r>
              <a:rPr lang="ru-RU" b="1" dirty="0"/>
              <a:t>2.Развивающие:</a:t>
            </a:r>
            <a:r>
              <a:rPr lang="ru-RU" dirty="0"/>
              <a:t> Развивать эмоции и мотивы, способствующие формированию коммуникативных умений и навыков.</a:t>
            </a:r>
          </a:p>
          <a:p>
            <a:r>
              <a:rPr lang="ru-RU" b="1" dirty="0"/>
              <a:t>3.Воспитательные:</a:t>
            </a:r>
            <a:r>
              <a:rPr lang="ru-RU" dirty="0"/>
              <a:t> Воспитывать желание быть добрым и вежливым, оставлять “добрый след” о себе в душах людей.</a:t>
            </a:r>
          </a:p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010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b="1" dirty="0"/>
              <a:t>Планируемые результаты: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03196" y="1722480"/>
            <a:ext cx="8789301" cy="3337560"/>
          </a:xfrm>
        </p:spPr>
        <p:txBody>
          <a:bodyPr rtlCol="0">
            <a:normAutofit/>
          </a:bodyPr>
          <a:lstStyle/>
          <a:p>
            <a:r>
              <a:rPr lang="ru-RU" dirty="0" smtClean="0"/>
              <a:t>1</a:t>
            </a:r>
            <a:r>
              <a:rPr lang="ru-RU" dirty="0"/>
              <a:t>.</a:t>
            </a:r>
            <a:r>
              <a:rPr lang="ru-RU" b="1" dirty="0"/>
              <a:t> </a:t>
            </a:r>
            <a:r>
              <a:rPr lang="ru-RU" dirty="0"/>
              <a:t>Создание в группе необходимых условий для приобщения к элементарным общепринятым нормам и правилам взаимоотношения со сверстниками и взрослыми.</a:t>
            </a:r>
          </a:p>
          <a:p>
            <a:r>
              <a:rPr lang="ru-RU" dirty="0"/>
              <a:t>2. Эмоционально-положительный настрой на деятельность, создание ситуации успеха, доверия.</a:t>
            </a:r>
          </a:p>
          <a:p>
            <a:r>
              <a:rPr lang="ru-RU" dirty="0"/>
              <a:t>3. Бережное отношения к окружающему миру, познанию себя и себе подобных.</a:t>
            </a:r>
          </a:p>
          <a:p>
            <a:r>
              <a:rPr lang="ru-RU" dirty="0"/>
              <a:t>4. Сделать с детьми стенгазету по защите окружающей среды и контейнер для батареек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2246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6490702"/>
              </p:ext>
            </p:extLst>
          </p:nvPr>
        </p:nvGraphicFramePr>
        <p:xfrm>
          <a:off x="164758" y="307777"/>
          <a:ext cx="10814241" cy="5644356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1123872"/>
                <a:gridCol w="1586376"/>
                <a:gridCol w="2273643"/>
                <a:gridCol w="2252572"/>
                <a:gridCol w="1602736"/>
                <a:gridCol w="1975042"/>
              </a:tblGrid>
              <a:tr h="4098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Время дня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</a:rPr>
                        <a:t> </a:t>
                      </a:r>
                      <a:endParaRPr lang="ru-RU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679" marR="306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НОД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679" marR="306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Совместная деятельность с детьми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679" marR="306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Самостоятельная деятельность РППС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679" marR="306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Индивидуальная деятельность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679" marR="306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Прогулка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679" marR="30679" marT="0" marB="0"/>
                </a:tc>
              </a:tr>
              <a:tr h="26744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Утро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</a:rPr>
                        <a:t> </a:t>
                      </a:r>
                      <a:endParaRPr lang="ru-RU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679" marR="306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1.ФЦКМ</a:t>
                      </a:r>
                      <a:b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Тема: «В мире доброты. Что мы можем сделать для окружающего мира?»</a:t>
                      </a:r>
                      <a:b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Цель: Выявить и обобщить у детей правильное представление о доброте.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Сформировать у детей понятие «волонтер». Рассказать о методах защиты окружающей среды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Муз. Развитие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Цель: Продолжать приобщать детей к музыкальной культуре, воспитывать художественный вкус.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679" marR="306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Беседа: «Доброе утро»;</a:t>
                      </a:r>
                      <a:b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Коммуникативная игра: «Здравствуйте друзья»;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3.Утренняя гимнастика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(карточка №5)</a:t>
                      </a:r>
                      <a:b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Игра «Вежливо – не вежливо»;</a:t>
                      </a:r>
                      <a:b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 КГН «Приведем свой внешний вид в порядок»;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Цель: Закреплять умение следить за чистотой одежды и обуви, замечать и устранять непорядок в своем внешнем виде, тактично сообщать товарищу о необходимости что-то поправить в костюме, прическе.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679" marR="306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Пополнение развивающей среды в группе и на участке.</a:t>
                      </a:r>
                      <a:b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Внесение иллюстраций к сказкам о добре.</a:t>
                      </a:r>
                      <a:b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Внесение оборудования для труда на участке и для сюжетно-ролевых игр, самостоятельной деятельности на прогулке.</a:t>
                      </a:r>
                      <a:b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679" marR="306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Склеить и раскрасить коробочку для использованных батареек.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Задачи: Воспитывать желание участвовать в совместной трудовой деятельности.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679" marR="306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Наблюдение за солнцем «Солнце дарит доброту»</a:t>
                      </a:r>
                      <a:b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Труд в природе «Поможем дворнику убрать участок»</a:t>
                      </a:r>
                      <a:b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Ситуативный разговор о хороших и плохих поступках «Что такое хорошо и что такое плохо»</a:t>
                      </a:r>
                      <a:b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П/и «</a:t>
                      </a:r>
                      <a:r>
                        <a:rPr lang="ru-RU" sz="1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Ловишки</a:t>
                      </a: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»;</a:t>
                      </a:r>
                      <a:b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 П/и «Баба-Яга»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679" marR="30679" marT="0" marB="0"/>
                </a:tc>
              </a:tr>
              <a:tr h="22287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Вечер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</a:rPr>
                        <a:t> </a:t>
                      </a:r>
                      <a:endParaRPr lang="ru-RU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679" marR="306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1.Рисование</a:t>
                      </a:r>
                      <a:b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(Коллективная работа)</a:t>
                      </a:r>
                      <a:b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Тема: «Доброта в наших сердцах»</a:t>
                      </a:r>
                      <a:b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Цель: Развивать эстетические чувства, эмоции, переживания; Способствовать </a:t>
                      </a: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"/>
                        </a:rPr>
                        <a:t>формированию</a:t>
                      </a: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понятия «доброта»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679" marR="306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1.Чтение стихотворения </a:t>
                      </a:r>
                      <a:r>
                        <a:rPr lang="ru-RU" sz="1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И.Гуриной</a:t>
                      </a: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«Счастливый мир»</a:t>
                      </a:r>
                      <a:b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Словесная д/и «Что доброго делают люди этой профессии» (с использованием иллюстраций);</a:t>
                      </a:r>
                      <a:b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 Ситуативный разговор «Нужно ли беречь книги?»</a:t>
                      </a:r>
                      <a:b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Игры со строительным материалом «Поможем добряку построить домик»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Цель: Закреплять навыки коллективной работы: умение распределять обязанности, работать в соответствии с общим замыслом, не мешая друг другу</a:t>
                      </a:r>
                      <a:r>
                        <a:rPr lang="ru-RU" sz="5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5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679" marR="306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Сюжетно-ролевая игра «В гости к нам пришла Добринка</a:t>
                      </a:r>
                      <a:r>
                        <a:rPr lang="ru-RU" sz="5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5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679" marR="306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Хозяйственно-бытовой труд «Польем комнатные цветы»;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Задачи: Воспитывать желание участвовать в совместной трудовой деятельности наравне со всеми, стремление быть полезными окружающим, радоваться результатам коллективного труда.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679" marR="306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Наблюдение за облаками «Найди самое доброе облако»</a:t>
                      </a:r>
                      <a:b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Труд в природе «наведем порядок на веранде»</a:t>
                      </a:r>
                      <a:b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</a:t>
                      </a:r>
                      <a:r>
                        <a:rPr lang="ru-RU" sz="1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Соц.игра</a:t>
                      </a: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«Горячо-холодно»</a:t>
                      </a:r>
                      <a:b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П/и «Два Мороза»</a:t>
                      </a:r>
                      <a:b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 П/и «Мышеловка»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679" marR="30679" marT="0" marB="0"/>
                </a:tc>
              </a:tr>
            </a:tbl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57654" y="0"/>
            <a:ext cx="585318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 недели: Мой город, моя страна, моя планета.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96471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45" b="4045"/>
          <a:stretch>
            <a:fillRect/>
          </a:stretch>
        </p:blipFill>
        <p:spPr>
          <a:xfrm>
            <a:off x="1383398" y="697127"/>
            <a:ext cx="6629400" cy="4572000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 rtlCol="0"/>
          <a:lstStyle/>
          <a:p>
            <a:pPr rtl="0"/>
            <a:r>
              <a:rPr lang="ru"/>
              <a:t>Подпись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3464" y="3408404"/>
            <a:ext cx="4188299" cy="31427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5572" y="162793"/>
            <a:ext cx="4306191" cy="32311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09149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257" y="551934"/>
            <a:ext cx="4212139" cy="4800600"/>
          </a:xfrm>
        </p:spPr>
      </p:pic>
      <p:sp>
        <p:nvSpPr>
          <p:cNvPr id="2" name="Прямоугольник 1"/>
          <p:cNvSpPr/>
          <p:nvPr/>
        </p:nvSpPr>
        <p:spPr>
          <a:xfrm>
            <a:off x="5799438" y="1727526"/>
            <a:ext cx="6096000" cy="197310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«Нравственность заложена в характере», а характер, как известно, формируется в детстве. И только от нас, от взрослых зависит, какими вырастут наши дети, как они смогут социализироваться в обществе, и как сложится их дальнейшая жизнь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dirty="0"/>
              <a:t>немецкий философ </a:t>
            </a:r>
            <a:r>
              <a:rPr lang="ru-RU" sz="1600" dirty="0" err="1"/>
              <a:t>Иммануил</a:t>
            </a:r>
            <a:r>
              <a:rPr lang="ru-RU" sz="1600" dirty="0"/>
              <a:t> Кант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882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Играющие дети 16 х 9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9532261_TF03461883" id="{671D4EC8-F0D2-4082-A1EE-2E45D761EB1A}" vid="{F8D861EF-0C3B-4A7E-8226-1AE546DA2581}"/>
    </a:ext>
  </a:extLst>
</a:theme>
</file>

<file path=ppt/theme/theme2.xml><?xml version="1.0" encoding="utf-8"?>
<a:theme xmlns:a="http://schemas.openxmlformats.org/drawingml/2006/main" name="Тема Office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Макет учебной презентации с играющимися детьми (рисованные картинки, широкоэкранный формат)</Template>
  <TotalTime>42</TotalTime>
  <Words>296</Words>
  <Application>Microsoft Office PowerPoint</Application>
  <PresentationFormat>Широкоэкранный</PresentationFormat>
  <Paragraphs>104</Paragraphs>
  <Slides>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Euphemia</vt:lpstr>
      <vt:lpstr>Times New Roman</vt:lpstr>
      <vt:lpstr>Wingdings</vt:lpstr>
      <vt:lpstr>Играющие дети 16 х 9</vt:lpstr>
      <vt:lpstr>«Большие поступки,маленьких детей»</vt:lpstr>
      <vt:lpstr>Содержание</vt:lpstr>
      <vt:lpstr>Актуальность</vt:lpstr>
      <vt:lpstr>Цель и задачи:</vt:lpstr>
      <vt:lpstr>Планируемые результаты: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«Большие поступки,маленьких детей»</dc:title>
  <dc:creator>Кирилл Елин</dc:creator>
  <cp:lastModifiedBy>Кирилл Елин</cp:lastModifiedBy>
  <cp:revision>5</cp:revision>
  <dcterms:created xsi:type="dcterms:W3CDTF">2019-11-15T06:51:54Z</dcterms:created>
  <dcterms:modified xsi:type="dcterms:W3CDTF">2019-11-15T07:37:56Z</dcterms:modified>
</cp:coreProperties>
</file>