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theme/theme29.xml" ContentType="application/vnd.openxmlformats-officedocument.theme+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theme/theme30.xml" ContentType="application/vnd.openxmlformats-officedocument.theme+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theme/theme31.xml" ContentType="application/vnd.openxmlformats-officedocument.theme+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theme/theme32.xml" ContentType="application/vnd.openxmlformats-officedocument.theme+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theme/theme33.xml" ContentType="application/vnd.openxmlformats-officedocument.theme+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theme/theme34.xml" ContentType="application/vnd.openxmlformats-officedocument.theme+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35.xml" ContentType="application/vnd.openxmlformats-officedocument.theme+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theme/theme36.xml" ContentType="application/vnd.openxmlformats-officedocument.theme+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theme/theme37.xml" ContentType="application/vnd.openxmlformats-officedocument.theme+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theme/theme38.xml" ContentType="application/vnd.openxmlformats-officedocument.theme+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theme/theme39.xml" ContentType="application/vnd.openxmlformats-officedocument.theme+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theme/theme40.xml" ContentType="application/vnd.openxmlformats-officedocument.theme+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theme/theme41.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804" r:id="rId14"/>
    <p:sldMasterId id="2147483816" r:id="rId15"/>
    <p:sldMasterId id="2147483828" r:id="rId16"/>
    <p:sldMasterId id="2147483840" r:id="rId17"/>
    <p:sldMasterId id="2147483852" r:id="rId18"/>
    <p:sldMasterId id="2147483864" r:id="rId19"/>
    <p:sldMasterId id="2147483876" r:id="rId20"/>
    <p:sldMasterId id="2147483888" r:id="rId21"/>
    <p:sldMasterId id="2147483900" r:id="rId22"/>
    <p:sldMasterId id="2147483912" r:id="rId23"/>
    <p:sldMasterId id="2147483924" r:id="rId24"/>
    <p:sldMasterId id="2147483936" r:id="rId25"/>
    <p:sldMasterId id="2147483948" r:id="rId26"/>
    <p:sldMasterId id="2147483960" r:id="rId27"/>
    <p:sldMasterId id="2147483972" r:id="rId28"/>
    <p:sldMasterId id="2147483984" r:id="rId29"/>
    <p:sldMasterId id="2147483996" r:id="rId30"/>
    <p:sldMasterId id="2147484008" r:id="rId31"/>
    <p:sldMasterId id="2147484020" r:id="rId32"/>
    <p:sldMasterId id="2147484032" r:id="rId33"/>
    <p:sldMasterId id="2147484044" r:id="rId34"/>
    <p:sldMasterId id="2147484056" r:id="rId35"/>
    <p:sldMasterId id="2147484068" r:id="rId36"/>
    <p:sldMasterId id="2147484080" r:id="rId37"/>
    <p:sldMasterId id="2147484092" r:id="rId38"/>
    <p:sldMasterId id="2147484104" r:id="rId39"/>
    <p:sldMasterId id="2147484116" r:id="rId40"/>
    <p:sldMasterId id="2147484128" r:id="rId41"/>
  </p:sldMasterIdLst>
  <p:sldIdLst>
    <p:sldId id="257" r:id="rId42"/>
    <p:sldId id="267" r:id="rId43"/>
    <p:sldId id="259" r:id="rId44"/>
    <p:sldId id="304" r:id="rId45"/>
    <p:sldId id="305" r:id="rId46"/>
    <p:sldId id="306" r:id="rId47"/>
    <p:sldId id="307" r:id="rId48"/>
    <p:sldId id="308" r:id="rId49"/>
    <p:sldId id="309" r:id="rId50"/>
    <p:sldId id="271" r:id="rId51"/>
    <p:sldId id="263" r:id="rId52"/>
    <p:sldId id="261" r:id="rId53"/>
    <p:sldId id="264" r:id="rId54"/>
    <p:sldId id="273" r:id="rId55"/>
    <p:sldId id="310" r:id="rId56"/>
    <p:sldId id="333" r:id="rId57"/>
    <p:sldId id="311" r:id="rId58"/>
    <p:sldId id="312" r:id="rId59"/>
    <p:sldId id="33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02" r:id="rId76"/>
    <p:sldId id="328" r:id="rId77"/>
    <p:sldId id="303" r:id="rId78"/>
    <p:sldId id="329" r:id="rId79"/>
    <p:sldId id="330" r:id="rId80"/>
    <p:sldId id="331" r:id="rId81"/>
    <p:sldId id="334" r:id="rId82"/>
    <p:sldId id="335" r:id="rId83"/>
    <p:sldId id="363" r:id="rId84"/>
    <p:sldId id="265" r:id="rId85"/>
    <p:sldId id="294" r:id="rId86"/>
    <p:sldId id="295" r:id="rId8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xml"/><Relationship Id="rId47" Type="http://schemas.openxmlformats.org/officeDocument/2006/relationships/slide" Target="slides/slide6.xml"/><Relationship Id="rId63" Type="http://schemas.openxmlformats.org/officeDocument/2006/relationships/slide" Target="slides/slide22.xml"/><Relationship Id="rId68" Type="http://schemas.openxmlformats.org/officeDocument/2006/relationships/slide" Target="slides/slide27.xml"/><Relationship Id="rId84" Type="http://schemas.openxmlformats.org/officeDocument/2006/relationships/slide" Target="slides/slide43.xml"/><Relationship Id="rId89" Type="http://schemas.openxmlformats.org/officeDocument/2006/relationships/viewProps" Target="viewProps.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 Target="slides/slide12.xml"/><Relationship Id="rId58" Type="http://schemas.openxmlformats.org/officeDocument/2006/relationships/slide" Target="slides/slide17.xml"/><Relationship Id="rId74" Type="http://schemas.openxmlformats.org/officeDocument/2006/relationships/slide" Target="slides/slide33.xml"/><Relationship Id="rId79" Type="http://schemas.openxmlformats.org/officeDocument/2006/relationships/slide" Target="slides/slide38.xml"/><Relationship Id="rId5" Type="http://schemas.openxmlformats.org/officeDocument/2006/relationships/slideMaster" Target="slideMasters/slideMaster5.xml"/><Relationship Id="rId90" Type="http://schemas.openxmlformats.org/officeDocument/2006/relationships/theme" Target="theme/theme1.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2.xml"/><Relationship Id="rId48" Type="http://schemas.openxmlformats.org/officeDocument/2006/relationships/slide" Target="slides/slide7.xml"/><Relationship Id="rId56" Type="http://schemas.openxmlformats.org/officeDocument/2006/relationships/slide" Target="slides/slide15.xml"/><Relationship Id="rId64" Type="http://schemas.openxmlformats.org/officeDocument/2006/relationships/slide" Target="slides/slide23.xml"/><Relationship Id="rId69" Type="http://schemas.openxmlformats.org/officeDocument/2006/relationships/slide" Target="slides/slide28.xml"/><Relationship Id="rId77" Type="http://schemas.openxmlformats.org/officeDocument/2006/relationships/slide" Target="slides/slide36.xml"/><Relationship Id="rId8" Type="http://schemas.openxmlformats.org/officeDocument/2006/relationships/slideMaster" Target="slideMasters/slideMaster8.xml"/><Relationship Id="rId51" Type="http://schemas.openxmlformats.org/officeDocument/2006/relationships/slide" Target="slides/slide10.xml"/><Relationship Id="rId72" Type="http://schemas.openxmlformats.org/officeDocument/2006/relationships/slide" Target="slides/slide31.xml"/><Relationship Id="rId80" Type="http://schemas.openxmlformats.org/officeDocument/2006/relationships/slide" Target="slides/slide39.xml"/><Relationship Id="rId85"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5.xml"/><Relationship Id="rId59" Type="http://schemas.openxmlformats.org/officeDocument/2006/relationships/slide" Target="slides/slide18.xml"/><Relationship Id="rId67" Type="http://schemas.openxmlformats.org/officeDocument/2006/relationships/slide" Target="slides/slide26.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13.xml"/><Relationship Id="rId62" Type="http://schemas.openxmlformats.org/officeDocument/2006/relationships/slide" Target="slides/slide21.xml"/><Relationship Id="rId70" Type="http://schemas.openxmlformats.org/officeDocument/2006/relationships/slide" Target="slides/slide29.xml"/><Relationship Id="rId75" Type="http://schemas.openxmlformats.org/officeDocument/2006/relationships/slide" Target="slides/slide34.xml"/><Relationship Id="rId83" Type="http://schemas.openxmlformats.org/officeDocument/2006/relationships/slide" Target="slides/slide4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8.xml"/><Relationship Id="rId57" Type="http://schemas.openxmlformats.org/officeDocument/2006/relationships/slide" Target="slides/slide16.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3.xml"/><Relationship Id="rId52" Type="http://schemas.openxmlformats.org/officeDocument/2006/relationships/slide" Target="slides/slide11.xml"/><Relationship Id="rId60" Type="http://schemas.openxmlformats.org/officeDocument/2006/relationships/slide" Target="slides/slide19.xml"/><Relationship Id="rId65" Type="http://schemas.openxmlformats.org/officeDocument/2006/relationships/slide" Target="slides/slide24.xml"/><Relationship Id="rId73" Type="http://schemas.openxmlformats.org/officeDocument/2006/relationships/slide" Target="slides/slide32.xml"/><Relationship Id="rId78" Type="http://schemas.openxmlformats.org/officeDocument/2006/relationships/slide" Target="slides/slide37.xml"/><Relationship Id="rId81" Type="http://schemas.openxmlformats.org/officeDocument/2006/relationships/slide" Target="slides/slide40.xml"/><Relationship Id="rId86" Type="http://schemas.openxmlformats.org/officeDocument/2006/relationships/slide" Target="slides/slide45.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34" Type="http://schemas.openxmlformats.org/officeDocument/2006/relationships/slideMaster" Target="slideMasters/slideMaster34.xml"/><Relationship Id="rId50" Type="http://schemas.openxmlformats.org/officeDocument/2006/relationships/slide" Target="slides/slide9.xml"/><Relationship Id="rId55" Type="http://schemas.openxmlformats.org/officeDocument/2006/relationships/slide" Target="slides/slide14.xml"/><Relationship Id="rId76" Type="http://schemas.openxmlformats.org/officeDocument/2006/relationships/slide" Target="slides/slide35.xml"/><Relationship Id="rId7" Type="http://schemas.openxmlformats.org/officeDocument/2006/relationships/slideMaster" Target="slideMasters/slideMaster7.xml"/><Relationship Id="rId71" Type="http://schemas.openxmlformats.org/officeDocument/2006/relationships/slide" Target="slides/slide30.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 Target="slides/slide4.xml"/><Relationship Id="rId66" Type="http://schemas.openxmlformats.org/officeDocument/2006/relationships/slide" Target="slides/slide25.xml"/><Relationship Id="rId87" Type="http://schemas.openxmlformats.org/officeDocument/2006/relationships/slide" Target="slides/slide46.xml"/><Relationship Id="rId61" Type="http://schemas.openxmlformats.org/officeDocument/2006/relationships/slide" Target="slides/slide20.xml"/><Relationship Id="rId82" Type="http://schemas.openxmlformats.org/officeDocument/2006/relationships/slide" Target="slides/slide41.xml"/><Relationship Id="rId19" Type="http://schemas.openxmlformats.org/officeDocument/2006/relationships/slideMaster" Target="slideMasters/slideMaster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B8DEAB7-2E37-49FF-8372-A8EE0E3CFB88}"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ACA426E-5FB0-4310-AD0E-A977F65B5029}"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C6288314-31B3-4E79-9C80-887B69AA653F}"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D64F7D0-E485-4709-AD5A-1208C2A7DB40}"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0A7CD94-8A1F-4B22-A432-5A982E27B38E}"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7849909A-69A3-49FD-8935-BFA1528C883D}"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B007F8C-0347-406D-9CF2-D6EF66E5463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1978B314-4C2C-416E-A6F4-39C17E0F214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53533A6-50E1-443C-B91E-36BAFD616F01}"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E087A0A-1B92-4470-B421-5DD8DCCF9684}"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238B86B-155C-4249-90CA-CB197DED1AEB}"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0E2D4A1-88F9-429E-84D7-19EEB98D777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6ABDF4F-C094-4595-96EB-4410B8578DDC}" type="slidenum">
              <a:rPr lang="ru-RU" smtClean="0">
                <a:solidFill>
                  <a:prstClr val="black">
                    <a:tint val="75000"/>
                  </a:prstClr>
                </a:solidFill>
              </a:rPr>
              <a:t>‹#›</a:t>
            </a:fld>
            <a:endParaRPr lang="ru-RU">
              <a:solidFill>
                <a:prstClr val="black">
                  <a:tint val="75000"/>
                </a:prstClr>
              </a:solidFil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F0C74E3-7162-4AB1-9E9D-A938A90C7E7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68AF059-9B0E-4098-B84E-247BC8CDD26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14CB08E-EE8D-478A-9446-A1B8F3BAA338}"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DB4C6CC-04E7-4190-8140-1FA37B99FD66}"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2D173DC9-B2A7-4F68-B2ED-824A84F5D9EE}"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273FFF5-DAC9-4870-97EB-16E3EC710E9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C4C9CEC-D0BB-4810-9B55-6BB76CA83F46}" type="datetime1">
              <a:rPr lang="ru-RU" smtClean="0">
                <a:solidFill>
                  <a:prstClr val="black">
                    <a:tint val="75000"/>
                  </a:prstClr>
                </a:solidFill>
              </a:rPr>
              <a:t>05.02.2023</a:t>
            </a:fld>
            <a:endParaRPr lang="en-US">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C1EC233A-E3A3-44AC-BEFE-A2813DE1A1AF}"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B5DF45-3AF6-461C-84CF-99B9E411C31E}" type="datetime1">
              <a:rPr lang="ru-RU" smtClean="0">
                <a:solidFill>
                  <a:prstClr val="black">
                    <a:tint val="75000"/>
                  </a:prstClr>
                </a:solidFill>
              </a:rPr>
              <a:t>05.02.2023</a:t>
            </a:fld>
            <a:endParaRPr lang="en-US">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36971DD-B0F4-47B5-ABA2-8B9A7EE02110}"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3549D4E-594D-4AF6-B99F-3CB94CAF18B8}" type="datetime1">
              <a:rPr lang="ru-RU" smtClean="0">
                <a:solidFill>
                  <a:prstClr val="black">
                    <a:tint val="75000"/>
                  </a:prstClr>
                </a:solidFill>
              </a:rPr>
              <a:t>05.02.2023</a:t>
            </a:fld>
            <a:endParaRPr lang="en-US">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B1A70AE2-5D0F-4EE8-ADFD-1D312412E602}"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575E03-F0EE-48D4-A0F3-EE45164A6564}"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89D6661-2FEF-4FBD-8993-3D99631F9047}"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DF5A278-B32F-436D-B98B-95C2C5FB3059}" type="datetime1">
              <a:rPr lang="ru-RU" smtClean="0">
                <a:solidFill>
                  <a:prstClr val="black">
                    <a:tint val="75000"/>
                  </a:prstClr>
                </a:solidFill>
              </a:rPr>
              <a:t>05.02.2023</a:t>
            </a:fld>
            <a:endParaRPr lang="en-US">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B7126E0-17F1-49F9-A844-ACACB3B74DAE}"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2816A3D-E2F3-4489-A7EC-7AA8B1D2FD2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379262-B48E-4170-9C2D-8808B7C0E448}"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A4ED7D7-D61D-41C9-B492-3D0422FD08B5}"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42ABAA8-FDA4-4757-A75D-F418AC5878AD}" type="slidenum">
              <a:rPr lang="en-US">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2.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2.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2.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2.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2.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2.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2.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2.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2.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2.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image" Target="../media/image2.jpeg"/><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13" Type="http://schemas.openxmlformats.org/officeDocument/2006/relationships/image" Target="../media/image2.jpeg"/><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13" Type="http://schemas.openxmlformats.org/officeDocument/2006/relationships/image" Target="../media/image2.jpeg"/><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image" Target="../media/image2.jpeg"/><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image" Target="../media/image2.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2.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13" Type="http://schemas.openxmlformats.org/officeDocument/2006/relationships/image" Target="../media/image2.jpeg"/><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13" Type="http://schemas.openxmlformats.org/officeDocument/2006/relationships/image" Target="../media/image2.jpeg"/><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13" Type="http://schemas.openxmlformats.org/officeDocument/2006/relationships/image" Target="../media/image2.jpeg"/><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13" Type="http://schemas.openxmlformats.org/officeDocument/2006/relationships/image" Target="../media/image2.jpeg"/><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49.xml"/><Relationship Id="rId13" Type="http://schemas.openxmlformats.org/officeDocument/2006/relationships/image" Target="../media/image2.jpeg"/><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heme" Target="../theme/theme32.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slideLayout" Target="../slideLayouts/slideLayout352.xml"/><Relationship Id="rId5" Type="http://schemas.openxmlformats.org/officeDocument/2006/relationships/slideLayout" Target="../slideLayouts/slideLayout346.xml"/><Relationship Id="rId10" Type="http://schemas.openxmlformats.org/officeDocument/2006/relationships/slideLayout" Target="../slideLayouts/slideLayout351.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0.xml"/><Relationship Id="rId13" Type="http://schemas.openxmlformats.org/officeDocument/2006/relationships/image" Target="../media/image2.jpeg"/><Relationship Id="rId3" Type="http://schemas.openxmlformats.org/officeDocument/2006/relationships/slideLayout" Target="../slideLayouts/slideLayout355.xml"/><Relationship Id="rId7" Type="http://schemas.openxmlformats.org/officeDocument/2006/relationships/slideLayout" Target="../slideLayouts/slideLayout359.xml"/><Relationship Id="rId12" Type="http://schemas.openxmlformats.org/officeDocument/2006/relationships/theme" Target="../theme/theme33.xml"/><Relationship Id="rId2" Type="http://schemas.openxmlformats.org/officeDocument/2006/relationships/slideLayout" Target="../slideLayouts/slideLayout354.xml"/><Relationship Id="rId1" Type="http://schemas.openxmlformats.org/officeDocument/2006/relationships/slideLayout" Target="../slideLayouts/slideLayout353.xml"/><Relationship Id="rId6" Type="http://schemas.openxmlformats.org/officeDocument/2006/relationships/slideLayout" Target="../slideLayouts/slideLayout358.xml"/><Relationship Id="rId11" Type="http://schemas.openxmlformats.org/officeDocument/2006/relationships/slideLayout" Target="../slideLayouts/slideLayout363.xml"/><Relationship Id="rId5" Type="http://schemas.openxmlformats.org/officeDocument/2006/relationships/slideLayout" Target="../slideLayouts/slideLayout357.xml"/><Relationship Id="rId10" Type="http://schemas.openxmlformats.org/officeDocument/2006/relationships/slideLayout" Target="../slideLayouts/slideLayout362.xml"/><Relationship Id="rId4" Type="http://schemas.openxmlformats.org/officeDocument/2006/relationships/slideLayout" Target="../slideLayouts/slideLayout356.xml"/><Relationship Id="rId9" Type="http://schemas.openxmlformats.org/officeDocument/2006/relationships/slideLayout" Target="../slideLayouts/slideLayout36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image" Target="../media/image2.jpeg"/><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theme" Target="../theme/theme34.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2.xml"/><Relationship Id="rId13" Type="http://schemas.openxmlformats.org/officeDocument/2006/relationships/image" Target="../media/image2.jpeg"/><Relationship Id="rId3" Type="http://schemas.openxmlformats.org/officeDocument/2006/relationships/slideLayout" Target="../slideLayouts/slideLayout377.xml"/><Relationship Id="rId7" Type="http://schemas.openxmlformats.org/officeDocument/2006/relationships/slideLayout" Target="../slideLayouts/slideLayout381.xml"/><Relationship Id="rId12" Type="http://schemas.openxmlformats.org/officeDocument/2006/relationships/theme" Target="../theme/theme35.xml"/><Relationship Id="rId2" Type="http://schemas.openxmlformats.org/officeDocument/2006/relationships/slideLayout" Target="../slideLayouts/slideLayout376.xml"/><Relationship Id="rId1" Type="http://schemas.openxmlformats.org/officeDocument/2006/relationships/slideLayout" Target="../slideLayouts/slideLayout375.xml"/><Relationship Id="rId6" Type="http://schemas.openxmlformats.org/officeDocument/2006/relationships/slideLayout" Target="../slideLayouts/slideLayout380.xml"/><Relationship Id="rId11" Type="http://schemas.openxmlformats.org/officeDocument/2006/relationships/slideLayout" Target="../slideLayouts/slideLayout385.xml"/><Relationship Id="rId5" Type="http://schemas.openxmlformats.org/officeDocument/2006/relationships/slideLayout" Target="../slideLayouts/slideLayout379.xml"/><Relationship Id="rId10" Type="http://schemas.openxmlformats.org/officeDocument/2006/relationships/slideLayout" Target="../slideLayouts/slideLayout384.xml"/><Relationship Id="rId4" Type="http://schemas.openxmlformats.org/officeDocument/2006/relationships/slideLayout" Target="../slideLayouts/slideLayout378.xml"/><Relationship Id="rId9" Type="http://schemas.openxmlformats.org/officeDocument/2006/relationships/slideLayout" Target="../slideLayouts/slideLayout38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image" Target="../media/image2.jpeg"/><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theme" Target="../theme/theme36.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04.xml"/><Relationship Id="rId13" Type="http://schemas.openxmlformats.org/officeDocument/2006/relationships/image" Target="../media/image2.jpeg"/><Relationship Id="rId3" Type="http://schemas.openxmlformats.org/officeDocument/2006/relationships/slideLayout" Target="../slideLayouts/slideLayout399.xml"/><Relationship Id="rId7" Type="http://schemas.openxmlformats.org/officeDocument/2006/relationships/slideLayout" Target="../slideLayouts/slideLayout403.xml"/><Relationship Id="rId12" Type="http://schemas.openxmlformats.org/officeDocument/2006/relationships/theme" Target="../theme/theme37.xml"/><Relationship Id="rId2" Type="http://schemas.openxmlformats.org/officeDocument/2006/relationships/slideLayout" Target="../slideLayouts/slideLayout398.xml"/><Relationship Id="rId1" Type="http://schemas.openxmlformats.org/officeDocument/2006/relationships/slideLayout" Target="../slideLayouts/slideLayout397.xml"/><Relationship Id="rId6" Type="http://schemas.openxmlformats.org/officeDocument/2006/relationships/slideLayout" Target="../slideLayouts/slideLayout402.xml"/><Relationship Id="rId11" Type="http://schemas.openxmlformats.org/officeDocument/2006/relationships/slideLayout" Target="../slideLayouts/slideLayout407.xml"/><Relationship Id="rId5" Type="http://schemas.openxmlformats.org/officeDocument/2006/relationships/slideLayout" Target="../slideLayouts/slideLayout401.xml"/><Relationship Id="rId10" Type="http://schemas.openxmlformats.org/officeDocument/2006/relationships/slideLayout" Target="../slideLayouts/slideLayout406.xml"/><Relationship Id="rId4" Type="http://schemas.openxmlformats.org/officeDocument/2006/relationships/slideLayout" Target="../slideLayouts/slideLayout400.xml"/><Relationship Id="rId9" Type="http://schemas.openxmlformats.org/officeDocument/2006/relationships/slideLayout" Target="../slideLayouts/slideLayout405.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15.xml"/><Relationship Id="rId13" Type="http://schemas.openxmlformats.org/officeDocument/2006/relationships/image" Target="../media/image2.jpeg"/><Relationship Id="rId3" Type="http://schemas.openxmlformats.org/officeDocument/2006/relationships/slideLayout" Target="../slideLayouts/slideLayout410.xml"/><Relationship Id="rId7" Type="http://schemas.openxmlformats.org/officeDocument/2006/relationships/slideLayout" Target="../slideLayouts/slideLayout414.xml"/><Relationship Id="rId12" Type="http://schemas.openxmlformats.org/officeDocument/2006/relationships/theme" Target="../theme/theme38.xml"/><Relationship Id="rId2" Type="http://schemas.openxmlformats.org/officeDocument/2006/relationships/slideLayout" Target="../slideLayouts/slideLayout409.xml"/><Relationship Id="rId1" Type="http://schemas.openxmlformats.org/officeDocument/2006/relationships/slideLayout" Target="../slideLayouts/slideLayout408.xml"/><Relationship Id="rId6" Type="http://schemas.openxmlformats.org/officeDocument/2006/relationships/slideLayout" Target="../slideLayouts/slideLayout413.xml"/><Relationship Id="rId11" Type="http://schemas.openxmlformats.org/officeDocument/2006/relationships/slideLayout" Target="../slideLayouts/slideLayout418.xml"/><Relationship Id="rId5" Type="http://schemas.openxmlformats.org/officeDocument/2006/relationships/slideLayout" Target="../slideLayouts/slideLayout412.xml"/><Relationship Id="rId10" Type="http://schemas.openxmlformats.org/officeDocument/2006/relationships/slideLayout" Target="../slideLayouts/slideLayout417.xml"/><Relationship Id="rId4" Type="http://schemas.openxmlformats.org/officeDocument/2006/relationships/slideLayout" Target="../slideLayouts/slideLayout411.xml"/><Relationship Id="rId9" Type="http://schemas.openxmlformats.org/officeDocument/2006/relationships/slideLayout" Target="../slideLayouts/slideLayout416.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26.xml"/><Relationship Id="rId13" Type="http://schemas.openxmlformats.org/officeDocument/2006/relationships/image" Target="../media/image2.jpeg"/><Relationship Id="rId3" Type="http://schemas.openxmlformats.org/officeDocument/2006/relationships/slideLayout" Target="../slideLayouts/slideLayout421.xml"/><Relationship Id="rId7" Type="http://schemas.openxmlformats.org/officeDocument/2006/relationships/slideLayout" Target="../slideLayouts/slideLayout425.xml"/><Relationship Id="rId12" Type="http://schemas.openxmlformats.org/officeDocument/2006/relationships/theme" Target="../theme/theme39.xml"/><Relationship Id="rId2" Type="http://schemas.openxmlformats.org/officeDocument/2006/relationships/slideLayout" Target="../slideLayouts/slideLayout420.xml"/><Relationship Id="rId1" Type="http://schemas.openxmlformats.org/officeDocument/2006/relationships/slideLayout" Target="../slideLayouts/slideLayout419.xml"/><Relationship Id="rId6" Type="http://schemas.openxmlformats.org/officeDocument/2006/relationships/slideLayout" Target="../slideLayouts/slideLayout424.xml"/><Relationship Id="rId11" Type="http://schemas.openxmlformats.org/officeDocument/2006/relationships/slideLayout" Target="../slideLayouts/slideLayout429.xml"/><Relationship Id="rId5" Type="http://schemas.openxmlformats.org/officeDocument/2006/relationships/slideLayout" Target="../slideLayouts/slideLayout423.xml"/><Relationship Id="rId10" Type="http://schemas.openxmlformats.org/officeDocument/2006/relationships/slideLayout" Target="../slideLayouts/slideLayout428.xml"/><Relationship Id="rId4" Type="http://schemas.openxmlformats.org/officeDocument/2006/relationships/slideLayout" Target="../slideLayouts/slideLayout422.xml"/><Relationship Id="rId9" Type="http://schemas.openxmlformats.org/officeDocument/2006/relationships/slideLayout" Target="../slideLayouts/slideLayout4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37.xml"/><Relationship Id="rId13" Type="http://schemas.openxmlformats.org/officeDocument/2006/relationships/image" Target="../media/image2.jpeg"/><Relationship Id="rId3" Type="http://schemas.openxmlformats.org/officeDocument/2006/relationships/slideLayout" Target="../slideLayouts/slideLayout432.xml"/><Relationship Id="rId7" Type="http://schemas.openxmlformats.org/officeDocument/2006/relationships/slideLayout" Target="../slideLayouts/slideLayout436.xml"/><Relationship Id="rId12" Type="http://schemas.openxmlformats.org/officeDocument/2006/relationships/theme" Target="../theme/theme40.xml"/><Relationship Id="rId2" Type="http://schemas.openxmlformats.org/officeDocument/2006/relationships/slideLayout" Target="../slideLayouts/slideLayout431.xml"/><Relationship Id="rId1" Type="http://schemas.openxmlformats.org/officeDocument/2006/relationships/slideLayout" Target="../slideLayouts/slideLayout430.xml"/><Relationship Id="rId6" Type="http://schemas.openxmlformats.org/officeDocument/2006/relationships/slideLayout" Target="../slideLayouts/slideLayout435.xml"/><Relationship Id="rId11" Type="http://schemas.openxmlformats.org/officeDocument/2006/relationships/slideLayout" Target="../slideLayouts/slideLayout440.xml"/><Relationship Id="rId5" Type="http://schemas.openxmlformats.org/officeDocument/2006/relationships/slideLayout" Target="../slideLayouts/slideLayout434.xml"/><Relationship Id="rId10" Type="http://schemas.openxmlformats.org/officeDocument/2006/relationships/slideLayout" Target="../slideLayouts/slideLayout439.xml"/><Relationship Id="rId4" Type="http://schemas.openxmlformats.org/officeDocument/2006/relationships/slideLayout" Target="../slideLayouts/slideLayout433.xml"/><Relationship Id="rId9" Type="http://schemas.openxmlformats.org/officeDocument/2006/relationships/slideLayout" Target="../slideLayouts/slideLayout438.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48.xml"/><Relationship Id="rId13" Type="http://schemas.openxmlformats.org/officeDocument/2006/relationships/image" Target="../media/image2.jpeg"/><Relationship Id="rId3" Type="http://schemas.openxmlformats.org/officeDocument/2006/relationships/slideLayout" Target="../slideLayouts/slideLayout443.xml"/><Relationship Id="rId7" Type="http://schemas.openxmlformats.org/officeDocument/2006/relationships/slideLayout" Target="../slideLayouts/slideLayout447.xml"/><Relationship Id="rId12" Type="http://schemas.openxmlformats.org/officeDocument/2006/relationships/theme" Target="../theme/theme41.xml"/><Relationship Id="rId2" Type="http://schemas.openxmlformats.org/officeDocument/2006/relationships/slideLayout" Target="../slideLayouts/slideLayout442.xml"/><Relationship Id="rId1" Type="http://schemas.openxmlformats.org/officeDocument/2006/relationships/slideLayout" Target="../slideLayouts/slideLayout441.xml"/><Relationship Id="rId6" Type="http://schemas.openxmlformats.org/officeDocument/2006/relationships/slideLayout" Target="../slideLayouts/slideLayout446.xml"/><Relationship Id="rId11" Type="http://schemas.openxmlformats.org/officeDocument/2006/relationships/slideLayout" Target="../slideLayouts/slideLayout451.xml"/><Relationship Id="rId5" Type="http://schemas.openxmlformats.org/officeDocument/2006/relationships/slideLayout" Target="../slideLayouts/slideLayout445.xml"/><Relationship Id="rId10" Type="http://schemas.openxmlformats.org/officeDocument/2006/relationships/slideLayout" Target="../slideLayouts/slideLayout450.xml"/><Relationship Id="rId4" Type="http://schemas.openxmlformats.org/officeDocument/2006/relationships/slideLayout" Target="../slideLayouts/slideLayout444.xml"/><Relationship Id="rId9" Type="http://schemas.openxmlformats.org/officeDocument/2006/relationships/slideLayout" Target="../slideLayouts/slideLayout4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2.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2.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A8FDF363-A80B-4B69-80DB-2229B02FFF23}" type="slidenum">
              <a:rPr lang="ru-RU">
                <a:solidFill>
                  <a:prstClr val="black">
                    <a:tint val="75000"/>
                  </a:prstClr>
                </a:solidFill>
              </a:r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ru-RU" smtClean="0"/>
              <a:t>Образец заголовка</a:t>
            </a:r>
          </a:p>
        </p:txBody>
      </p:sp>
      <p:sp>
        <p:nvSpPr>
          <p:cNvPr id="3075" name="Текст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B1216E-3BE1-40AD-A1CB-CF649C6F6862}" type="datetime1">
              <a:rPr lang="ru-RU" smtClean="0">
                <a:solidFill>
                  <a:prstClr val="black">
                    <a:tint val="75000"/>
                  </a:prstClr>
                </a:solidFill>
              </a:rPr>
              <a:t>05.02.2023</a:t>
            </a:fld>
            <a:endParaRPr lang="en-US">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F47EFF1-65CF-4B46-9591-7099F65CDBDA}" type="slidenum">
              <a:rPr lang="en-US">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17.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0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3" Type="http://schemas.openxmlformats.org/officeDocument/2006/relationships/hyperlink" Target="http://knowledge.allbest.ru/pedagogics/3c0a65625a3bc78b4c53a89521306c27_.html" TargetMode="External"/><Relationship Id="rId2" Type="http://schemas.openxmlformats.org/officeDocument/2006/relationships/hyperlink" Target="http://ps.1september.ru/view_article.php?ID=201001815" TargetMode="External"/><Relationship Id="rId1" Type="http://schemas.openxmlformats.org/officeDocument/2006/relationships/slideLayout" Target="../slideLayouts/slideLayout370.xml"/></Relationships>
</file>

<file path=ppt/slides/_rels/slide46.xml.rels><?xml version="1.0" encoding="UTF-8" standalone="yes"?>
<Relationships xmlns="http://schemas.openxmlformats.org/package/2006/relationships"><Relationship Id="rId3" Type="http://schemas.openxmlformats.org/officeDocument/2006/relationships/hyperlink" Target="http://rudocs.exdat.com/docs2/index-579437.html" TargetMode="External"/><Relationship Id="rId2" Type="http://schemas.openxmlformats.org/officeDocument/2006/relationships/hyperlink" Target="http://rudocs.exdat.com/" TargetMode="External"/><Relationship Id="rId1" Type="http://schemas.openxmlformats.org/officeDocument/2006/relationships/slideLayout" Target="../slideLayouts/slideLayout381.xml"/><Relationship Id="rId4" Type="http://schemas.openxmlformats.org/officeDocument/2006/relationships/hyperlink" Target="http://knowledge.allbest.ru/pedagogics/3c0a65625a3bc78b4c53a89521306c27_.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title"/>
          </p:nvPr>
        </p:nvSpPr>
        <p:spPr>
          <a:xfrm>
            <a:off x="1214414" y="357166"/>
            <a:ext cx="7929586" cy="5880146"/>
          </a:xfrm>
        </p:spPr>
        <p:txBody>
          <a:bodyPr>
            <a:normAutofit fontScale="90000"/>
          </a:bodyPr>
          <a:lstStyle/>
          <a:p>
            <a:r>
              <a:rPr lang="ru-RU" sz="3100" b="1" dirty="0" smtClean="0">
                <a:solidFill>
                  <a:schemeClr val="tx2"/>
                </a:solidFill>
                <a:latin typeface="Times New Roman" panose="02020603050405020304" pitchFamily="18" charset="0"/>
                <a:cs typeface="Times New Roman" panose="02020603050405020304" pitchFamily="18" charset="0"/>
              </a:rPr>
              <a:t/>
            </a:r>
            <a:br>
              <a:rPr lang="ru-RU" sz="3100" b="1" dirty="0" smtClean="0">
                <a:solidFill>
                  <a:schemeClr val="tx2"/>
                </a:solidFill>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Развитие</a:t>
            </a:r>
            <a:r>
              <a:rPr lang="ru-RU" sz="3100" b="1" dirty="0" smtClean="0">
                <a:latin typeface="Times New Roman" panose="02020603050405020304" pitchFamily="18" charset="0"/>
                <a:cs typeface="Times New Roman" panose="02020603050405020304" pitchFamily="18" charset="0"/>
              </a:rPr>
              <a:t> </a:t>
            </a:r>
            <a:r>
              <a:rPr lang="ru-RU" sz="3100" b="1" dirty="0" smtClean="0">
                <a:latin typeface="Times New Roman" panose="02020603050405020304" pitchFamily="18" charset="0"/>
                <a:cs typeface="Times New Roman" panose="02020603050405020304" pitchFamily="18" charset="0"/>
              </a:rPr>
              <a:t>функциональной грамотности </a:t>
            </a:r>
            <a:br>
              <a:rPr lang="ru-RU" sz="3100" b="1" dirty="0" smtClean="0">
                <a:latin typeface="Times New Roman" panose="02020603050405020304" pitchFamily="18" charset="0"/>
                <a:cs typeface="Times New Roman" panose="02020603050405020304" pitchFamily="18" charset="0"/>
              </a:rPr>
            </a:br>
            <a:r>
              <a:rPr lang="ru-RU" sz="3100" b="1" dirty="0" smtClean="0">
                <a:latin typeface="Times New Roman" panose="02020603050405020304" pitchFamily="18" charset="0"/>
                <a:cs typeface="Times New Roman" panose="02020603050405020304" pitchFamily="18" charset="0"/>
              </a:rPr>
              <a:t>школьников на </a:t>
            </a:r>
            <a:r>
              <a:rPr lang="ru-RU" sz="3100" b="1" dirty="0" smtClean="0">
                <a:latin typeface="Times New Roman" panose="02020603050405020304" pitchFamily="18" charset="0"/>
                <a:cs typeface="Times New Roman" panose="02020603050405020304" pitchFamily="18" charset="0"/>
              </a:rPr>
              <a:t>уроках химии </a:t>
            </a:r>
            <a:br>
              <a:rPr lang="ru-RU" sz="3100" b="1" dirty="0" smtClean="0">
                <a:latin typeface="Times New Roman" panose="02020603050405020304" pitchFamily="18" charset="0"/>
                <a:cs typeface="Times New Roman" panose="02020603050405020304" pitchFamily="18" charset="0"/>
              </a:rPr>
            </a:br>
            <a:r>
              <a:rPr lang="ru-RU" sz="3100" b="1" dirty="0" smtClean="0">
                <a:latin typeface="Times New Roman" panose="02020603050405020304" pitchFamily="18" charset="0"/>
                <a:cs typeface="Times New Roman" panose="02020603050405020304" pitchFamily="18" charset="0"/>
              </a:rPr>
              <a:t>в условиях реализации </a:t>
            </a:r>
            <a:r>
              <a:rPr lang="ru-RU" sz="3100" b="1" dirty="0" smtClean="0">
                <a:latin typeface="Times New Roman" panose="02020603050405020304" pitchFamily="18" charset="0"/>
                <a:cs typeface="Times New Roman" panose="02020603050405020304" pitchFamily="18" charset="0"/>
              </a:rPr>
              <a:t>ФГОС. «</a:t>
            </a:r>
            <a:r>
              <a:rPr lang="ru-RU" sz="3200" b="1" dirty="0" smtClean="0">
                <a:latin typeface="Times New Roman" panose="02020603050405020304" pitchFamily="18" charset="0"/>
                <a:cs typeface="Times New Roman" panose="02020603050405020304" pitchFamily="18" charset="0"/>
              </a:rPr>
              <a:t>Добываю</a:t>
            </a:r>
            <a:r>
              <a:rPr lang="ru-RU" sz="3200" b="1" dirty="0">
                <a:latin typeface="Times New Roman" panose="02020603050405020304" pitchFamily="18" charset="0"/>
                <a:cs typeface="Times New Roman" panose="02020603050405020304" pitchFamily="18" charset="0"/>
              </a:rPr>
              <a:t>, применяю, оцениваю</a:t>
            </a:r>
            <a:r>
              <a:rPr lang="ru-RU" sz="3100" b="1" dirty="0" smtClean="0">
                <a:latin typeface="Times New Roman" panose="02020603050405020304" pitchFamily="18" charset="0"/>
                <a:cs typeface="Times New Roman" panose="02020603050405020304" pitchFamily="18" charset="0"/>
              </a:rPr>
              <a:t>»</a:t>
            </a:r>
            <a:r>
              <a:rPr lang="ru-RU" sz="3100" b="1" dirty="0" smtClean="0">
                <a:solidFill>
                  <a:schemeClr val="tx2"/>
                </a:solidFill>
                <a:latin typeface="Times New Roman" panose="02020603050405020304" pitchFamily="18" charset="0"/>
                <a:cs typeface="Times New Roman" panose="02020603050405020304" pitchFamily="18" charset="0"/>
              </a:rPr>
              <a:t/>
            </a:r>
            <a:br>
              <a:rPr lang="ru-RU" sz="3100" b="1" dirty="0" smtClean="0">
                <a:solidFill>
                  <a:schemeClr val="tx2"/>
                </a:solidFill>
                <a:latin typeface="Times New Roman" panose="02020603050405020304" pitchFamily="18" charset="0"/>
                <a:cs typeface="Times New Roman" panose="02020603050405020304" pitchFamily="18" charset="0"/>
              </a:rPr>
            </a:br>
            <a:r>
              <a:rPr lang="ru-RU" sz="3100" b="1" dirty="0" smtClean="0">
                <a:solidFill>
                  <a:schemeClr val="tx2"/>
                </a:solidFill>
                <a:latin typeface="Times New Roman" panose="02020603050405020304" pitchFamily="18" charset="0"/>
                <a:cs typeface="Times New Roman" panose="02020603050405020304" pitchFamily="18" charset="0"/>
              </a:rPr>
              <a:t/>
            </a:r>
            <a:br>
              <a:rPr lang="ru-RU" sz="3100" b="1" dirty="0" smtClean="0">
                <a:solidFill>
                  <a:schemeClr val="tx2"/>
                </a:solidFill>
                <a:latin typeface="Times New Roman" panose="02020603050405020304" pitchFamily="18" charset="0"/>
                <a:cs typeface="Times New Roman" panose="02020603050405020304" pitchFamily="18" charset="0"/>
              </a:rPr>
            </a:br>
            <a:r>
              <a:rPr lang="ru-RU" sz="3100" b="1" dirty="0" smtClean="0">
                <a:solidFill>
                  <a:schemeClr val="tx2"/>
                </a:solidFill>
                <a:latin typeface="Times New Roman" panose="02020603050405020304" pitchFamily="18" charset="0"/>
                <a:cs typeface="Times New Roman" panose="02020603050405020304" pitchFamily="18" charset="0"/>
              </a:rPr>
              <a:t/>
            </a:r>
            <a:br>
              <a:rPr lang="ru-RU" sz="3100" b="1" dirty="0" smtClean="0">
                <a:solidFill>
                  <a:schemeClr val="tx2"/>
                </a:solidFill>
                <a:latin typeface="Times New Roman" panose="02020603050405020304" pitchFamily="18" charset="0"/>
                <a:cs typeface="Times New Roman" panose="02020603050405020304" pitchFamily="18" charset="0"/>
              </a:rPr>
            </a:br>
            <a:r>
              <a:rPr lang="ru-RU" sz="4000" b="1" dirty="0" smtClean="0">
                <a:latin typeface="Times New Roman" panose="02020603050405020304" pitchFamily="18" charset="0"/>
                <a:cs typeface="Times New Roman" panose="02020603050405020304" pitchFamily="18" charset="0"/>
              </a:rPr>
              <a:t/>
            </a:r>
            <a:br>
              <a:rPr lang="ru-RU" sz="4000" b="1" dirty="0" smtClean="0">
                <a:latin typeface="Times New Roman" panose="02020603050405020304" pitchFamily="18" charset="0"/>
                <a:cs typeface="Times New Roman" panose="02020603050405020304" pitchFamily="18" charset="0"/>
              </a:rPr>
            </a:br>
            <a:r>
              <a:rPr lang="ru-RU" sz="4000" b="1" dirty="0"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Подготовила</a:t>
            </a:r>
            <a:r>
              <a:rPr lang="ru-RU" sz="2000" b="1" dirty="0" smtClean="0">
                <a:latin typeface="Times New Roman" panose="02020603050405020304" pitchFamily="18" charset="0"/>
                <a:cs typeface="Times New Roman" panose="02020603050405020304" pitchFamily="18" charset="0"/>
              </a:rPr>
              <a:t>: Логинова </a:t>
            </a:r>
            <a:r>
              <a:rPr lang="ru-RU" sz="2000" b="1" dirty="0">
                <a:latin typeface="Times New Roman" panose="02020603050405020304" pitchFamily="18" charset="0"/>
                <a:cs typeface="Times New Roman" panose="02020603050405020304" pitchFamily="18" charset="0"/>
              </a:rPr>
              <a:t>О.В. </a:t>
            </a: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учитель химии </a:t>
            </a:r>
            <a:r>
              <a:rPr lang="ru-RU" sz="2200" b="1" dirty="0" smtClean="0">
                <a:latin typeface="Times New Roman" panose="02020603050405020304" pitchFamily="18" charset="0"/>
                <a:cs typeface="Times New Roman" panose="02020603050405020304" pitchFamily="18" charset="0"/>
              </a:rPr>
              <a:t>МБОУ </a:t>
            </a:r>
            <a:r>
              <a:rPr lang="ru-RU" sz="2200" b="1" dirty="0">
                <a:latin typeface="Times New Roman" panose="02020603050405020304" pitchFamily="18" charset="0"/>
                <a:cs typeface="Times New Roman" panose="02020603050405020304" pitchFamily="18" charset="0"/>
              </a:rPr>
              <a:t>«Лицей № 16 </a:t>
            </a: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имени Героя </a:t>
            </a:r>
            <a:r>
              <a:rPr lang="ru-RU" sz="2200" b="1" dirty="0">
                <a:latin typeface="Times New Roman" panose="02020603050405020304" pitchFamily="18" charset="0"/>
                <a:cs typeface="Times New Roman" panose="02020603050405020304" pitchFamily="18" charset="0"/>
              </a:rPr>
              <a:t>Советского Союза» </a:t>
            </a: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г. Кызыла</a:t>
            </a:r>
            <a:r>
              <a:rPr lang="ru-RU" sz="4000" dirty="0" smtClean="0">
                <a:latin typeface="Times New Roman" panose="02020603050405020304" pitchFamily="18" charset="0"/>
                <a:cs typeface="Times New Roman" panose="02020603050405020304" pitchFamily="18" charset="0"/>
              </a:rPr>
              <a:t/>
            </a:r>
            <a:br>
              <a:rPr lang="ru-RU" sz="4000" dirty="0" smtClean="0">
                <a:latin typeface="Times New Roman" panose="02020603050405020304" pitchFamily="18" charset="0"/>
                <a:cs typeface="Times New Roman" panose="02020603050405020304" pitchFamily="18" charset="0"/>
              </a:rPr>
            </a:br>
            <a:r>
              <a:rPr lang="ru-RU" sz="4000" b="1" dirty="0" smtClean="0">
                <a:latin typeface="Times New Roman" panose="02020603050405020304" pitchFamily="18" charset="0"/>
                <a:cs typeface="Times New Roman" panose="02020603050405020304" pitchFamily="18" charset="0"/>
              </a:rPr>
              <a:t/>
            </a:r>
            <a:br>
              <a:rPr lang="ru-RU" sz="4000" b="1" dirty="0" smtClean="0">
                <a:latin typeface="Times New Roman" panose="02020603050405020304" pitchFamily="18" charset="0"/>
                <a:cs typeface="Times New Roman" panose="02020603050405020304" pitchFamily="18" charset="0"/>
              </a:rPr>
            </a:br>
            <a:endParaRPr lang="ru-RU" sz="4000" b="1" u="sng" dirty="0" smtClean="0">
              <a:solidFill>
                <a:srgbClr val="800000"/>
              </a:solidFill>
              <a:latin typeface="Times New Roman" panose="02020603050405020304" pitchFamily="18" charset="0"/>
              <a:cs typeface="Times New Roman" panose="02020603050405020304" pitchFamily="18" charset="0"/>
            </a:endParaRPr>
          </a:p>
        </p:txBody>
      </p:sp>
      <p:sp>
        <p:nvSpPr>
          <p:cNvPr id="2051" name="Объект 3"/>
          <p:cNvSpPr/>
          <p:nvPr/>
        </p:nvSpPr>
        <p:spPr bwMode="auto">
          <a:xfrm>
            <a:off x="684212" y="2781300"/>
            <a:ext cx="7992243" cy="2807940"/>
          </a:xfrm>
          <a:prstGeom prst="rect">
            <a:avLst/>
          </a:prstGeom>
          <a:noFill/>
          <a:ln w="9525">
            <a:noFill/>
            <a:miter lim="800000"/>
          </a:ln>
        </p:spPr>
        <p:txBody>
          <a:bodyPr/>
          <a:lstStyle/>
          <a:p>
            <a:pPr eaLnBrk="0" fontAlgn="base" hangingPunct="0">
              <a:spcBef>
                <a:spcPct val="20000"/>
              </a:spcBef>
              <a:spcAft>
                <a:spcPct val="0"/>
              </a:spcAft>
            </a:pPr>
            <a:endParaRPr lang="ru-RU" sz="280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1701769-373D-46F7-9478-C9DDE20F5421}" type="slidenum">
              <a:rPr lang="ru-RU" smtClean="0">
                <a:solidFill>
                  <a:prstClr val="black">
                    <a:tint val="75000"/>
                  </a:prstClr>
                </a:solidFill>
              </a:rPr>
              <a:t>10</a:t>
            </a:fld>
            <a:endParaRPr lang="ru-RU">
              <a:solidFill>
                <a:prstClr val="black">
                  <a:tint val="75000"/>
                </a:prstClr>
              </a:solidFill>
            </a:endParaRPr>
          </a:p>
        </p:txBody>
      </p:sp>
      <p:sp>
        <p:nvSpPr>
          <p:cNvPr id="21506" name="Заголовок 1"/>
          <p:cNvSpPr>
            <a:spLocks noGrp="1"/>
          </p:cNvSpPr>
          <p:nvPr>
            <p:ph type="title" idx="4294967295"/>
          </p:nvPr>
        </p:nvSpPr>
        <p:spPr>
          <a:xfrm>
            <a:off x="1403648" y="332656"/>
            <a:ext cx="7162800" cy="593725"/>
          </a:xfrm>
        </p:spPr>
        <p:txBody>
          <a:bodyPr/>
          <a:lstStyle/>
          <a:p>
            <a:r>
              <a:rPr lang="ru-RU" sz="3600" dirty="0" smtClean="0">
                <a:latin typeface="Times New Roman" panose="02020603050405020304" pitchFamily="18" charset="0"/>
                <a:cs typeface="Times New Roman" panose="02020603050405020304" pitchFamily="18" charset="0"/>
              </a:rPr>
              <a:t>Формула успеха</a:t>
            </a:r>
          </a:p>
        </p:txBody>
      </p:sp>
      <p:sp>
        <p:nvSpPr>
          <p:cNvPr id="3" name="Содержимое 2"/>
          <p:cNvSpPr>
            <a:spLocks noGrp="1"/>
          </p:cNvSpPr>
          <p:nvPr>
            <p:ph idx="4294967295"/>
          </p:nvPr>
        </p:nvSpPr>
        <p:spPr>
          <a:xfrm>
            <a:off x="0" y="785813"/>
            <a:ext cx="8786813" cy="5340350"/>
          </a:xfrm>
        </p:spPr>
        <p:txBody>
          <a:bodyPr/>
          <a:lstStyle/>
          <a:p>
            <a:pPr algn="ctr">
              <a:buFont typeface="Wingdings" panose="05000000000000000000" pitchFamily="2" charset="2"/>
              <a:buNone/>
              <a:defRPr/>
            </a:pPr>
            <a:endParaRPr lang="ru-RU" dirty="0" smtClean="0">
              <a:solidFill>
                <a:srgbClr val="FF0000"/>
              </a:solidFill>
            </a:endParaRPr>
          </a:p>
          <a:p>
            <a:pPr algn="ctr">
              <a:buFont typeface="Wingdings" panose="05000000000000000000" pitchFamily="2" charset="2"/>
              <a:buNone/>
              <a:defRPr/>
            </a:pPr>
            <a:r>
              <a:rPr lang="ru-RU" sz="3600" dirty="0" smtClean="0">
                <a:solidFill>
                  <a:srgbClr val="FF0000"/>
                </a:solidFill>
                <a:latin typeface="Times New Roman" panose="02020603050405020304" pitchFamily="18" charset="0"/>
                <a:cs typeface="Times New Roman" panose="02020603050405020304" pitchFamily="18" charset="0"/>
              </a:rPr>
              <a:t>ОВЛАДЕНИЕ</a:t>
            </a:r>
            <a:r>
              <a:rPr lang="ru-RU" sz="3600" dirty="0" smtClean="0">
                <a:latin typeface="Times New Roman" panose="02020603050405020304" pitchFamily="18" charset="0"/>
                <a:cs typeface="Times New Roman" panose="02020603050405020304" pitchFamily="18" charset="0"/>
              </a:rPr>
              <a:t> = </a:t>
            </a:r>
          </a:p>
          <a:p>
            <a:pPr algn="ctr">
              <a:buFont typeface="Wingdings" panose="05000000000000000000" pitchFamily="2" charset="2"/>
              <a:buNone/>
              <a:defRPr/>
            </a:pPr>
            <a:r>
              <a:rPr lang="ru-RU" sz="3600" dirty="0" smtClean="0">
                <a:solidFill>
                  <a:schemeClr val="tx1">
                    <a:lumMod val="60000"/>
                    <a:lumOff val="40000"/>
                  </a:schemeClr>
                </a:solidFill>
                <a:latin typeface="Times New Roman" panose="02020603050405020304" pitchFamily="18" charset="0"/>
                <a:cs typeface="Times New Roman" panose="02020603050405020304" pitchFamily="18" charset="0"/>
              </a:rPr>
              <a:t>УСВОЕНИЕ</a:t>
            </a:r>
            <a:r>
              <a:rPr lang="ru-RU" sz="3600" dirty="0" smtClean="0">
                <a:latin typeface="Times New Roman" panose="02020603050405020304" pitchFamily="18" charset="0"/>
                <a:cs typeface="Times New Roman" panose="02020603050405020304" pitchFamily="18" charset="0"/>
              </a:rPr>
              <a:t> + </a:t>
            </a:r>
            <a:r>
              <a:rPr lang="ru-RU" sz="3600" dirty="0" smtClean="0">
                <a:solidFill>
                  <a:srgbClr val="00B050"/>
                </a:solidFill>
                <a:latin typeface="Times New Roman" panose="02020603050405020304" pitchFamily="18" charset="0"/>
                <a:cs typeface="Times New Roman" panose="02020603050405020304" pitchFamily="18" charset="0"/>
              </a:rPr>
              <a:t>ПРИМЕНЕНИЕ ЗНАНИЙ НА ПРАКТИКЕ</a:t>
            </a:r>
          </a:p>
          <a:p>
            <a:pPr>
              <a:defRPr/>
            </a:pPr>
            <a:endParaRPr lang="ru-RU" dirty="0"/>
          </a:p>
        </p:txBody>
      </p:sp>
      <p:pic>
        <p:nvPicPr>
          <p:cNvPr id="18437" name="Picture 5" descr="C:\Users\Андрей\Desktop\SAM_0681.JPG"/>
          <p:cNvPicPr>
            <a:picLocks noChangeAspect="1" noChangeArrowheads="1"/>
          </p:cNvPicPr>
          <p:nvPr/>
        </p:nvPicPr>
        <p:blipFill>
          <a:blip r:embed="rId2" cstate="email"/>
          <a:srcRect/>
          <a:stretch>
            <a:fillRect/>
          </a:stretch>
        </p:blipFill>
        <p:spPr bwMode="auto">
          <a:xfrm>
            <a:off x="3714744" y="3071810"/>
            <a:ext cx="2178843" cy="2905124"/>
          </a:xfrm>
          <a:prstGeom prst="rect">
            <a:avLst/>
          </a:prstGeom>
          <a:ln>
            <a:noFill/>
          </a:ln>
          <a:effectLst>
            <a:softEdge rad="112500"/>
          </a:effectLst>
        </p:spPr>
      </p:pic>
      <p:pic>
        <p:nvPicPr>
          <p:cNvPr id="18439" name="Picture 7" descr="F:\света\фото по началке\фото экологический экспресс 4 класс\SDC12060 - копия.JPG"/>
          <p:cNvPicPr>
            <a:picLocks noChangeAspect="1" noChangeArrowheads="1"/>
          </p:cNvPicPr>
          <p:nvPr/>
        </p:nvPicPr>
        <p:blipFill>
          <a:blip r:embed="rId3" cstate="email"/>
          <a:srcRect/>
          <a:stretch>
            <a:fillRect/>
          </a:stretch>
        </p:blipFill>
        <p:spPr bwMode="auto">
          <a:xfrm>
            <a:off x="214282" y="3143248"/>
            <a:ext cx="3414069" cy="2286016"/>
          </a:xfrm>
          <a:prstGeom prst="rect">
            <a:avLst/>
          </a:prstGeom>
          <a:ln>
            <a:noFill/>
          </a:ln>
          <a:effectLst>
            <a:softEdge rad="112500"/>
          </a:effectLst>
        </p:spPr>
      </p:pic>
      <p:pic>
        <p:nvPicPr>
          <p:cNvPr id="18440" name="Picture 8" descr="F:\света\фото по началке\Фото\наз-д 384.jpg"/>
          <p:cNvPicPr>
            <a:picLocks noChangeAspect="1" noChangeArrowheads="1"/>
          </p:cNvPicPr>
          <p:nvPr/>
        </p:nvPicPr>
        <p:blipFill>
          <a:blip r:embed="rId4" cstate="email"/>
          <a:srcRect/>
          <a:stretch>
            <a:fillRect/>
          </a:stretch>
        </p:blipFill>
        <p:spPr bwMode="auto">
          <a:xfrm>
            <a:off x="6000761" y="3143247"/>
            <a:ext cx="2873366" cy="21550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Прямоугольник 1"/>
          <p:cNvSpPr>
            <a:spLocks noChangeArrowheads="1"/>
          </p:cNvSpPr>
          <p:nvPr/>
        </p:nvSpPr>
        <p:spPr bwMode="auto">
          <a:xfrm>
            <a:off x="1428728" y="285728"/>
            <a:ext cx="7429552" cy="4878259"/>
          </a:xfrm>
          <a:prstGeom prst="rect">
            <a:avLst/>
          </a:prstGeom>
          <a:noFill/>
          <a:ln w="9525">
            <a:noFill/>
            <a:miter lim="800000"/>
          </a:ln>
        </p:spPr>
        <p:txBody>
          <a:bodyPr wrap="square">
            <a:spAutoFit/>
          </a:bodyPr>
          <a:lstStyle/>
          <a:p>
            <a:pPr fontAlgn="base">
              <a:spcBef>
                <a:spcPct val="0"/>
              </a:spcBef>
              <a:spcAft>
                <a:spcPct val="0"/>
              </a:spcAft>
            </a:pPr>
            <a:endParaRPr lang="ru-RU" sz="2300" b="1" dirty="0" smtClean="0">
              <a:solidFill>
                <a:prstClr val="black"/>
              </a:solidFill>
              <a:latin typeface="Times New Roman" panose="02020603050405020304" pitchFamily="18" charset="0"/>
              <a:cs typeface="Times New Roman" panose="02020603050405020304" pitchFamily="18" charset="0"/>
            </a:endParaRPr>
          </a:p>
          <a:p>
            <a:pPr algn="ctr" fontAlgn="base">
              <a:spcBef>
                <a:spcPct val="0"/>
              </a:spcBef>
              <a:spcAft>
                <a:spcPct val="0"/>
              </a:spcAft>
            </a:pPr>
            <a:r>
              <a:rPr lang="ru-RU" sz="3200" b="1" dirty="0" smtClean="0">
                <a:solidFill>
                  <a:prstClr val="black"/>
                </a:solidFill>
                <a:latin typeface="Times New Roman" panose="02020603050405020304" pitchFamily="18" charset="0"/>
                <a:cs typeface="Times New Roman" panose="02020603050405020304" pitchFamily="18" charset="0"/>
              </a:rPr>
              <a:t>Современные образовательные педагогические технологии:</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технология проблемного обучения;</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игровые технологии;</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проектная технология;</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a:t>
            </a:r>
            <a:r>
              <a:rPr lang="ru-RU" sz="2800" dirty="0" err="1" smtClean="0">
                <a:solidFill>
                  <a:prstClr val="black"/>
                </a:solidFill>
                <a:latin typeface="Times New Roman" panose="02020603050405020304" pitchFamily="18" charset="0"/>
                <a:cs typeface="Times New Roman" panose="02020603050405020304" pitchFamily="18" charset="0"/>
              </a:rPr>
              <a:t>здоровьесберегающие</a:t>
            </a:r>
            <a:r>
              <a:rPr lang="ru-RU" sz="2800" dirty="0" smtClean="0">
                <a:solidFill>
                  <a:prstClr val="black"/>
                </a:solidFill>
                <a:latin typeface="Times New Roman" panose="02020603050405020304" pitchFamily="18" charset="0"/>
                <a:cs typeface="Times New Roman" panose="02020603050405020304" pitchFamily="18" charset="0"/>
              </a:rPr>
              <a:t> технологии; </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технология интегрированного обучения;</a:t>
            </a:r>
          </a:p>
          <a:p>
            <a:pPr fontAlgn="base">
              <a:spcBef>
                <a:spcPct val="0"/>
              </a:spcBef>
              <a:spcAft>
                <a:spcPct val="0"/>
              </a:spcAft>
            </a:pPr>
            <a:r>
              <a:rPr lang="ru-RU" sz="2800" dirty="0" smtClean="0">
                <a:solidFill>
                  <a:prstClr val="black"/>
                </a:solidFill>
                <a:latin typeface="Times New Roman" panose="02020603050405020304" pitchFamily="18" charset="0"/>
                <a:cs typeface="Times New Roman" panose="02020603050405020304" pitchFamily="18" charset="0"/>
              </a:rPr>
              <a:t>- технология развития критического мышления.</a:t>
            </a:r>
          </a:p>
          <a:p>
            <a:pPr algn="ctr" fontAlgn="base">
              <a:spcBef>
                <a:spcPct val="0"/>
              </a:spcBef>
              <a:spcAft>
                <a:spcPct val="0"/>
              </a:spcAft>
            </a:pPr>
            <a:endParaRPr lang="ru-RU" sz="2800" b="1"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4638"/>
            <a:ext cx="7283152" cy="2654296"/>
          </a:xfrm>
        </p:spPr>
        <p:txBody>
          <a:bodyPr/>
          <a:lstStyle/>
          <a:p>
            <a:r>
              <a:rPr lang="ru-RU" sz="2400" b="1" i="1" dirty="0" smtClean="0">
                <a:latin typeface="Times New Roman" panose="02020603050405020304" pitchFamily="18" charset="0"/>
                <a:cs typeface="Times New Roman" panose="02020603050405020304" pitchFamily="18" charset="0"/>
              </a:rPr>
              <a:t/>
            </a:r>
            <a:br>
              <a:rPr lang="ru-RU" sz="2400" b="1" i="1" dirty="0" smtClean="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Требования за пределами школы: </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в жизни надо уметь читать инструкции и этикетки по использованию различных химических веществ, стиральных порошков, чистящих средств в быту, приготовление растворов в консервировании, солении и т. д., читать инструкции по применению лекарств.</a:t>
            </a:r>
            <a:endParaRPr lang="ru-RU" sz="2400" dirty="0">
              <a:latin typeface="Times New Roman" panose="02020603050405020304" pitchFamily="18" charset="0"/>
              <a:cs typeface="Times New Roman" panose="02020603050405020304" pitchFamily="18" charset="0"/>
            </a:endParaRPr>
          </a:p>
        </p:txBody>
      </p:sp>
      <p:pic>
        <p:nvPicPr>
          <p:cNvPr id="4" name="Picture 2" descr="http://go1.imgsmail.ru/imgpreview?key=http%3A//zdraveda.com/sites/default/files/u39/2011/03/dsc01173.jpg&amp;mb=imgdb_preview_90"/>
          <p:cNvPicPr>
            <a:picLocks noGrp="1" noChangeAspect="1" noChangeArrowheads="1"/>
          </p:cNvPicPr>
          <p:nvPr>
            <p:ph idx="1"/>
          </p:nvPr>
        </p:nvPicPr>
        <p:blipFill>
          <a:blip r:embed="rId2"/>
          <a:srcRect/>
          <a:stretch>
            <a:fillRect/>
          </a:stretch>
        </p:blipFill>
        <p:spPr bwMode="auto">
          <a:xfrm>
            <a:off x="1428728" y="3071810"/>
            <a:ext cx="2333625" cy="1643074"/>
          </a:xfrm>
          <a:prstGeom prst="rect">
            <a:avLst/>
          </a:prstGeom>
          <a:noFill/>
          <a:ln w="9525">
            <a:noFill/>
            <a:miter lim="800000"/>
            <a:headEnd/>
            <a:tailEnd/>
          </a:ln>
        </p:spPr>
      </p:pic>
      <p:pic>
        <p:nvPicPr>
          <p:cNvPr id="5" name="Picture 2" descr="http://www.zdorovieinfo.ru/upload/images/allergy-zahod.jpg"/>
          <p:cNvPicPr>
            <a:picLocks noChangeAspect="1" noChangeArrowheads="1"/>
          </p:cNvPicPr>
          <p:nvPr/>
        </p:nvPicPr>
        <p:blipFill>
          <a:blip r:embed="rId3"/>
          <a:srcRect/>
          <a:stretch>
            <a:fillRect/>
          </a:stretch>
        </p:blipFill>
        <p:spPr bwMode="auto">
          <a:xfrm>
            <a:off x="3786182" y="3143248"/>
            <a:ext cx="2093913" cy="1651000"/>
          </a:xfrm>
          <a:prstGeom prst="rect">
            <a:avLst/>
          </a:prstGeom>
          <a:noFill/>
          <a:ln w="9525">
            <a:noFill/>
            <a:miter lim="800000"/>
            <a:headEnd/>
            <a:tailEnd/>
          </a:ln>
        </p:spPr>
      </p:pic>
      <p:pic>
        <p:nvPicPr>
          <p:cNvPr id="6" name="Picture 8" descr="http://vi.ill.in.ua/m/625x469/581545.jpg"/>
          <p:cNvPicPr>
            <a:picLocks noChangeAspect="1" noChangeArrowheads="1"/>
          </p:cNvPicPr>
          <p:nvPr/>
        </p:nvPicPr>
        <p:blipFill>
          <a:blip r:embed="rId4"/>
          <a:srcRect/>
          <a:stretch>
            <a:fillRect/>
          </a:stretch>
        </p:blipFill>
        <p:spPr bwMode="auto">
          <a:xfrm>
            <a:off x="6072198" y="3143248"/>
            <a:ext cx="2143140" cy="1643074"/>
          </a:xfrm>
          <a:prstGeom prst="rect">
            <a:avLst/>
          </a:prstGeom>
          <a:noFill/>
          <a:ln w="9525">
            <a:noFill/>
            <a:miter lim="800000"/>
            <a:headEnd/>
            <a:tailEnd/>
          </a:ln>
        </p:spPr>
      </p:pic>
      <p:pic>
        <p:nvPicPr>
          <p:cNvPr id="7" name="Picture 4" descr="http://img1.liveinternet.ru/images/attach/c/9/126/329/126329243_3416556_image_5.jpg"/>
          <p:cNvPicPr>
            <a:picLocks noChangeAspect="1" noChangeArrowheads="1"/>
          </p:cNvPicPr>
          <p:nvPr/>
        </p:nvPicPr>
        <p:blipFill>
          <a:blip r:embed="rId5"/>
          <a:srcRect/>
          <a:stretch>
            <a:fillRect/>
          </a:stretch>
        </p:blipFill>
        <p:spPr bwMode="auto">
          <a:xfrm>
            <a:off x="2428860" y="4786322"/>
            <a:ext cx="2357454" cy="1714512"/>
          </a:xfrm>
          <a:prstGeom prst="rect">
            <a:avLst/>
          </a:prstGeom>
          <a:noFill/>
          <a:ln w="9525">
            <a:noFill/>
            <a:miter lim="800000"/>
            <a:headEnd/>
            <a:tailEnd/>
          </a:ln>
        </p:spPr>
      </p:pic>
      <p:pic>
        <p:nvPicPr>
          <p:cNvPr id="8" name="Picture 6" descr="http://img1.liveinternet.ru/images/attach/b/4/103/321/103321649_ogurcuy.jpg"/>
          <p:cNvPicPr>
            <a:picLocks noChangeAspect="1" noChangeArrowheads="1"/>
          </p:cNvPicPr>
          <p:nvPr/>
        </p:nvPicPr>
        <p:blipFill>
          <a:blip r:embed="rId6"/>
          <a:srcRect/>
          <a:stretch>
            <a:fillRect/>
          </a:stretch>
        </p:blipFill>
        <p:spPr bwMode="auto">
          <a:xfrm>
            <a:off x="6786578" y="4786322"/>
            <a:ext cx="2143126" cy="1714512"/>
          </a:xfrm>
          <a:prstGeom prst="rect">
            <a:avLst/>
          </a:prstGeom>
          <a:noFill/>
          <a:ln w="9525">
            <a:noFill/>
            <a:miter lim="800000"/>
            <a:headEnd/>
            <a:tailEnd/>
          </a:ln>
        </p:spPr>
      </p:pic>
      <p:pic>
        <p:nvPicPr>
          <p:cNvPr id="9" name="Picture 10" descr="http://images.ru.prom.st/190953154_w640_h2048_00036662.jpg?PIMAGE_ID=190953154"/>
          <p:cNvPicPr>
            <a:picLocks noChangeAspect="1" noChangeArrowheads="1"/>
          </p:cNvPicPr>
          <p:nvPr/>
        </p:nvPicPr>
        <p:blipFill>
          <a:blip r:embed="rId7"/>
          <a:srcRect/>
          <a:stretch>
            <a:fillRect/>
          </a:stretch>
        </p:blipFill>
        <p:spPr bwMode="auto">
          <a:xfrm>
            <a:off x="4929190" y="4786322"/>
            <a:ext cx="1857388" cy="1643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noGrp="1"/>
          </p:cNvSpPr>
          <p:nvPr>
            <p:ph idx="1"/>
          </p:nvPr>
        </p:nvSpPr>
        <p:spPr>
          <a:xfrm>
            <a:off x="1331640" y="765175"/>
            <a:ext cx="7632973" cy="4525963"/>
          </a:xfrm>
        </p:spPr>
        <p:txBody>
          <a:bodyPr/>
          <a:lstStyle/>
          <a:p>
            <a:pPr algn="r">
              <a:buNone/>
            </a:pPr>
            <a:r>
              <a:rPr lang="ru-RU" sz="4000" b="1" dirty="0" smtClean="0">
                <a:latin typeface="Times New Roman" panose="02020603050405020304" pitchFamily="18" charset="0"/>
                <a:cs typeface="Times New Roman" panose="02020603050405020304" pitchFamily="18" charset="0"/>
              </a:rPr>
              <a:t>“Учиться быть грамотным, чтобы грамотно учиться ”</a:t>
            </a:r>
            <a:endParaRPr lang="ru-RU" sz="4000" dirty="0" smtClean="0">
              <a:latin typeface="Times New Roman" panose="02020603050405020304" pitchFamily="18" charset="0"/>
              <a:cs typeface="Times New Roman" panose="02020603050405020304" pitchFamily="18" charset="0"/>
            </a:endParaRPr>
          </a:p>
          <a:p>
            <a:pPr algn="ctr">
              <a:buFontTx/>
              <a:buNone/>
            </a:pPr>
            <a:endParaRPr lang="ru-RU" dirty="0" smtClean="0"/>
          </a:p>
          <a:p>
            <a:endParaRPr lang="ru-RU" dirty="0" smtClean="0"/>
          </a:p>
        </p:txBody>
      </p:sp>
      <p:pic>
        <p:nvPicPr>
          <p:cNvPr id="3" name="Picture 2"/>
          <p:cNvPicPr>
            <a:picLocks noChangeAspect="1" noChangeArrowheads="1"/>
          </p:cNvPicPr>
          <p:nvPr/>
        </p:nvPicPr>
        <p:blipFill>
          <a:blip r:embed="rId2"/>
          <a:srcRect/>
          <a:stretch>
            <a:fillRect/>
          </a:stretch>
        </p:blipFill>
        <p:spPr bwMode="auto">
          <a:xfrm>
            <a:off x="2285984" y="2428868"/>
            <a:ext cx="6267450" cy="3333750"/>
          </a:xfrm>
          <a:prstGeom prst="rect">
            <a:avLst/>
          </a:prstGeom>
          <a:noFill/>
          <a:ln w="9525">
            <a:noFill/>
            <a:rou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500042"/>
            <a:ext cx="7115196" cy="1500198"/>
          </a:xfrm>
        </p:spPr>
        <p:txBody>
          <a:bodyPr/>
          <a:lstStyle/>
          <a:p>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Функциональная грамотность - </a:t>
            </a:r>
            <a:r>
              <a:rPr lang="ru-RU" sz="2400" dirty="0" smtClean="0">
                <a:latin typeface="Times New Roman" panose="02020603050405020304" pitchFamily="18" charset="0"/>
                <a:cs typeface="Times New Roman" panose="02020603050405020304" pitchFamily="18" charset="0"/>
              </a:rPr>
              <a:t>способность человека решать стандартные жизненные задачи в различных сферах жизни и деятельности на основе прикладных знаний.</a:t>
            </a:r>
            <a:r>
              <a:rPr lang="ru-RU" dirty="0" smtClean="0"/>
              <a:t/>
            </a:r>
            <a:br>
              <a:rPr lang="ru-RU" dirty="0" smtClean="0"/>
            </a:br>
            <a:endParaRPr lang="ru-RU" dirty="0"/>
          </a:p>
        </p:txBody>
      </p:sp>
      <p:sp>
        <p:nvSpPr>
          <p:cNvPr id="3" name="Содержимое 2"/>
          <p:cNvSpPr>
            <a:spLocks noGrp="1"/>
          </p:cNvSpPr>
          <p:nvPr>
            <p:ph idx="1"/>
          </p:nvPr>
        </p:nvSpPr>
        <p:spPr>
          <a:xfrm>
            <a:off x="1571604" y="2000240"/>
            <a:ext cx="7115196" cy="4125923"/>
          </a:xfrm>
        </p:spPr>
        <p:txBody>
          <a:bodyPr/>
          <a:lstStyle/>
          <a:p>
            <a:pPr algn="just">
              <a:buNone/>
            </a:pPr>
            <a:endParaRPr lang="ru-RU" sz="1800" b="1" dirty="0" smtClean="0">
              <a:latin typeface="Times New Roman" panose="02020603050405020304" pitchFamily="18" charset="0"/>
              <a:cs typeface="Times New Roman" panose="02020603050405020304" pitchFamily="18" charset="0"/>
            </a:endParaRPr>
          </a:p>
          <a:p>
            <a:pPr algn="ctr">
              <a:buNone/>
            </a:pPr>
            <a:r>
              <a:rPr lang="ru-RU" sz="2400" dirty="0" smtClean="0">
                <a:latin typeface="Times New Roman" panose="02020603050405020304" pitchFamily="18" charset="0"/>
                <a:cs typeface="Times New Roman" panose="02020603050405020304" pitchFamily="18" charset="0"/>
              </a:rPr>
              <a:t>получение теоретических знаний, усвоение основ химического языка, овладение элементами логического мышления.</a:t>
            </a:r>
          </a:p>
        </p:txBody>
      </p:sp>
      <p:sp>
        <p:nvSpPr>
          <p:cNvPr id="4" name="Прямоугольник 3"/>
          <p:cNvSpPr/>
          <p:nvPr/>
        </p:nvSpPr>
        <p:spPr>
          <a:xfrm>
            <a:off x="1571604" y="1714488"/>
            <a:ext cx="7072362" cy="830997"/>
          </a:xfrm>
          <a:prstGeom prst="rect">
            <a:avLst/>
          </a:prstGeom>
        </p:spPr>
        <p:txBody>
          <a:bodyPr wrap="square">
            <a:spAutoFit/>
          </a:bodyPr>
          <a:lstStyle/>
          <a:p>
            <a:pPr fontAlgn="base">
              <a:spcBef>
                <a:spcPct val="0"/>
              </a:spcBef>
              <a:spcAft>
                <a:spcPct val="0"/>
              </a:spcAft>
            </a:pPr>
            <a:endParaRPr lang="ru-RU" sz="2400" b="1" dirty="0" smtClean="0">
              <a:solidFill>
                <a:prstClr val="black"/>
              </a:solidFill>
              <a:latin typeface="Times New Roman" panose="02020603050405020304" pitchFamily="18" charset="0"/>
              <a:cs typeface="Times New Roman" panose="02020603050405020304" pitchFamily="18" charset="0"/>
            </a:endParaRPr>
          </a:p>
          <a:p>
            <a:pPr fontAlgn="base">
              <a:spcBef>
                <a:spcPct val="0"/>
              </a:spcBef>
              <a:spcAft>
                <a:spcPct val="0"/>
              </a:spcAft>
            </a:pPr>
            <a:r>
              <a:rPr lang="ru-RU" sz="2400" b="1" dirty="0" smtClean="0">
                <a:solidFill>
                  <a:prstClr val="black"/>
                </a:solidFill>
                <a:latin typeface="Times New Roman" panose="02020603050405020304" pitchFamily="18" charset="0"/>
                <a:cs typeface="Times New Roman" panose="02020603050405020304" pitchFamily="18" charset="0"/>
              </a:rPr>
              <a:t>Химическая  грамотность </a:t>
            </a:r>
            <a:r>
              <a:rPr lang="ru-RU" b="1" dirty="0" smtClean="0">
                <a:solidFill>
                  <a:prstClr val="black"/>
                </a:solidFill>
                <a:latin typeface="Times New Roman" panose="02020603050405020304" pitchFamily="18" charset="0"/>
                <a:cs typeface="Times New Roman" panose="02020603050405020304" pitchFamily="18" charset="0"/>
              </a:rPr>
              <a:t>- </a:t>
            </a:r>
            <a:endParaRPr lang="ru-RU" dirty="0">
              <a:solidFill>
                <a:prstClr val="black"/>
              </a:solidFill>
              <a:latin typeface="Times New Roman" panose="02020603050405020304" pitchFamily="18" charset="0"/>
              <a:cs typeface="Times New Roman" panose="02020603050405020304" pitchFamily="18" charset="0"/>
            </a:endParaRPr>
          </a:p>
        </p:txBody>
      </p:sp>
      <p:pic>
        <p:nvPicPr>
          <p:cNvPr id="5" name="Picture 2" descr="D:\учитель года 2016\фото, исследоват.работы\фото2\IMG_2428.JPG"/>
          <p:cNvPicPr>
            <a:picLocks noChangeAspect="1" noChangeArrowheads="1"/>
          </p:cNvPicPr>
          <p:nvPr/>
        </p:nvPicPr>
        <p:blipFill>
          <a:blip r:embed="rId2" cstate="print"/>
          <a:srcRect/>
          <a:stretch>
            <a:fillRect/>
          </a:stretch>
        </p:blipFill>
        <p:spPr bwMode="auto">
          <a:xfrm>
            <a:off x="2643175" y="3500439"/>
            <a:ext cx="2286015" cy="3048377"/>
          </a:xfrm>
          <a:prstGeom prst="rect">
            <a:avLst/>
          </a:prstGeom>
          <a:noFill/>
          <a:ln w="9525">
            <a:noFill/>
            <a:miter lim="800000"/>
            <a:headEnd/>
            <a:tailEnd/>
          </a:ln>
        </p:spPr>
      </p:pic>
      <p:pic>
        <p:nvPicPr>
          <p:cNvPr id="6" name="Picture 3" descr="D:\учитель года 2016\фото, исследоват.работы\фото, конкурс\P1020898.JPG"/>
          <p:cNvPicPr>
            <a:picLocks noChangeAspect="1" noChangeArrowheads="1"/>
          </p:cNvPicPr>
          <p:nvPr/>
        </p:nvPicPr>
        <p:blipFill>
          <a:blip r:embed="rId3" cstate="print"/>
          <a:srcRect/>
          <a:stretch>
            <a:fillRect/>
          </a:stretch>
        </p:blipFill>
        <p:spPr bwMode="auto">
          <a:xfrm>
            <a:off x="5286380" y="3500438"/>
            <a:ext cx="2237378"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331640" y="1600200"/>
            <a:ext cx="7355160" cy="4525963"/>
          </a:xfrm>
        </p:spPr>
        <p:txBody>
          <a:bodyPr/>
          <a:lstStyle/>
          <a:p>
            <a:pPr algn="just"/>
            <a:r>
              <a:rPr lang="ru-RU" dirty="0">
                <a:latin typeface="Times New Roman" panose="02020603050405020304" pitchFamily="18" charset="0"/>
                <a:cs typeface="Times New Roman" panose="02020603050405020304" pitchFamily="18" charset="0"/>
              </a:rPr>
              <a:t>Обучение обучающихся самостоятельно добывать, анализировать, структурировать и эффективно использовать информацию для максимальной самореализации и полезного участия в жизни общества выступает ведущим направлением модернизации  системы образования.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1124744"/>
            <a:ext cx="7283152" cy="5001419"/>
          </a:xfrm>
        </p:spPr>
        <p:txBody>
          <a:bodyPr/>
          <a:lstStyle/>
          <a:p>
            <a:r>
              <a:rPr lang="ru-RU" dirty="0">
                <a:solidFill>
                  <a:prstClr val="black"/>
                </a:solidFill>
                <a:latin typeface="Times New Roman" panose="02020603050405020304" pitchFamily="18" charset="0"/>
                <a:cs typeface="Times New Roman" panose="02020603050405020304" pitchFamily="18" charset="0"/>
              </a:rPr>
              <a:t>Ядром данного процесса выступает функциональная грамотность, так как под ней понимают «способность человека решать стандартные жизненные задачи в различных сферах жизни и деятельности на основе прикладных знаний».</a:t>
            </a:r>
            <a:r>
              <a:rPr lang="ru-RU" dirty="0">
                <a:solidFill>
                  <a:srgbClr val="8064A2">
                    <a:lumMod val="75000"/>
                    <a:lumOff val="25000"/>
                  </a:srgbClr>
                </a:solidFill>
                <a:latin typeface="Times New Roman" panose="02020603050405020304" pitchFamily="18" charset="0"/>
                <a:cs typeface="Times New Roman" panose="02020603050405020304" pitchFamily="18" charset="0"/>
              </a:rPr>
              <a:t>	</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1600200"/>
            <a:ext cx="7211144" cy="4525963"/>
          </a:xfrm>
        </p:spPr>
        <p:txBody>
          <a:bodyPr/>
          <a:lstStyle/>
          <a:p>
            <a:pPr algn="just"/>
            <a:r>
              <a:rPr lang="ru-RU" sz="2800" dirty="0">
                <a:latin typeface="Times New Roman" panose="02020603050405020304" pitchFamily="18" charset="0"/>
                <a:cs typeface="Times New Roman" panose="02020603050405020304" pitchFamily="18" charset="0"/>
              </a:rPr>
              <a:t>Решение задач любого вида (по учебному предмету или жизненно важных задач и проблем) - это сложный процесс, включающий мыслительную деятельность обучающихся, актуализацию и применение знаний либо по образцу, либо в сходных ситуациях, либо предполагает перенос.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260648"/>
            <a:ext cx="7211144" cy="5865515"/>
          </a:xfrm>
        </p:spPr>
        <p:txBody>
          <a:bodyPr/>
          <a:lstStyle/>
          <a:p>
            <a:pPr lvl="0" algn="just" eaLnBrk="0" hangingPunct="0"/>
            <a:r>
              <a:rPr lang="ru-RU" sz="2800" dirty="0" smtClean="0">
                <a:solidFill>
                  <a:prstClr val="black"/>
                </a:solidFill>
                <a:latin typeface="Times New Roman" panose="02020603050405020304" pitchFamily="18" charset="0"/>
                <a:cs typeface="Times New Roman" panose="02020603050405020304" pitchFamily="18" charset="0"/>
              </a:rPr>
              <a:t>Специфика ситуационной задачи заключается в </a:t>
            </a:r>
            <a:r>
              <a:rPr lang="ru-RU" sz="2800" dirty="0">
                <a:solidFill>
                  <a:prstClr val="black"/>
                </a:solidFill>
                <a:latin typeface="Times New Roman" panose="02020603050405020304" pitchFamily="18" charset="0"/>
                <a:cs typeface="Times New Roman" panose="02020603050405020304" pitchFamily="18" charset="0"/>
              </a:rPr>
              <a:t>том, что она носит ярко </a:t>
            </a:r>
            <a:r>
              <a:rPr lang="ru-RU" sz="2800" dirty="0" smtClean="0">
                <a:solidFill>
                  <a:prstClr val="black"/>
                </a:solidFill>
                <a:latin typeface="Times New Roman" panose="02020603050405020304" pitchFamily="18" charset="0"/>
                <a:cs typeface="Times New Roman" panose="02020603050405020304" pitchFamily="18" charset="0"/>
              </a:rPr>
              <a:t>выраженный </a:t>
            </a:r>
            <a:r>
              <a:rPr lang="ru-RU" sz="2800" dirty="0">
                <a:solidFill>
                  <a:prstClr val="black"/>
                </a:solidFill>
                <a:latin typeface="Times New Roman" panose="02020603050405020304" pitchFamily="18" charset="0"/>
                <a:cs typeface="Times New Roman" panose="02020603050405020304" pitchFamily="18" charset="0"/>
              </a:rPr>
              <a:t>практико-ориентированный характер, но для ее решения необходимо конкретное предметное знание. </a:t>
            </a:r>
          </a:p>
          <a:p>
            <a:pPr lvl="0" algn="just" eaLnBrk="0" hangingPunct="0"/>
            <a:r>
              <a:rPr lang="ru-RU" sz="2800" dirty="0">
                <a:solidFill>
                  <a:prstClr val="black"/>
                </a:solidFill>
                <a:latin typeface="Times New Roman" panose="02020603050405020304" pitchFamily="18" charset="0"/>
                <a:cs typeface="Times New Roman" panose="02020603050405020304" pitchFamily="18" charset="0"/>
              </a:rPr>
              <a:t>Зачастую требуется знание нескольких учебных предметов. Кроме этого, такая задача имеет не традиционный номер, а интересное название. </a:t>
            </a:r>
          </a:p>
          <a:p>
            <a:pPr lvl="0" algn="just" eaLnBrk="0" hangingPunct="0"/>
            <a:r>
              <a:rPr lang="ru-RU" sz="2800" dirty="0">
                <a:solidFill>
                  <a:prstClr val="black"/>
                </a:solidFill>
                <a:latin typeface="Times New Roman" panose="02020603050405020304" pitchFamily="18" charset="0"/>
                <a:cs typeface="Times New Roman" panose="02020603050405020304" pitchFamily="18" charset="0"/>
              </a:rPr>
              <a:t>Обязательным элементом задачи является проблемный вопрос, который должен быть сформулирован таким образом, чтобы ученику захотелось найти на него ответ.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34482"/>
          </a:xfrm>
        </p:spPr>
        <p:txBody>
          <a:bodyPr/>
          <a:lstStyle/>
          <a:p>
            <a:r>
              <a:rPr lang="ru-RU" dirty="0">
                <a:solidFill>
                  <a:prstClr val="black"/>
                </a:solidFill>
                <a:latin typeface="Times New Roman" panose="02020603050405020304" pitchFamily="18" charset="0"/>
                <a:cs typeface="Times New Roman" panose="02020603050405020304" pitchFamily="18" charset="0"/>
              </a:rPr>
              <a:t>Примеры</a:t>
            </a:r>
            <a:br>
              <a:rPr lang="ru-RU" dirty="0">
                <a:solidFill>
                  <a:prstClr val="black"/>
                </a:solidFill>
                <a:latin typeface="Times New Roman" panose="02020603050405020304" pitchFamily="18" charset="0"/>
                <a:cs typeface="Times New Roman" panose="02020603050405020304" pitchFamily="18" charset="0"/>
              </a:rPr>
            </a:br>
            <a:r>
              <a:rPr lang="ru-RU" dirty="0">
                <a:solidFill>
                  <a:prstClr val="black"/>
                </a:solidFill>
                <a:latin typeface="Times New Roman" panose="02020603050405020304" pitchFamily="18" charset="0"/>
                <a:cs typeface="Times New Roman" panose="02020603050405020304" pitchFamily="18" charset="0"/>
              </a:rPr>
              <a:t>практических заданий</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8"/>
          <p:cNvSpPr>
            <a:spLocks noGrp="1"/>
          </p:cNvSpPr>
          <p:nvPr>
            <p:ph type="title"/>
          </p:nvPr>
        </p:nvSpPr>
        <p:spPr>
          <a:xfrm>
            <a:off x="539552" y="0"/>
            <a:ext cx="8460432" cy="6500834"/>
          </a:xfrm>
        </p:spPr>
        <p:txBody>
          <a:bodyPr>
            <a:normAutofit/>
          </a:bodyPr>
          <a:lstStyle/>
          <a:p>
            <a:pPr algn="r"/>
            <a:r>
              <a:rPr lang="ru-RU" sz="3300" dirty="0" smtClean="0">
                <a:latin typeface="Times New Roman" panose="02020603050405020304" pitchFamily="18" charset="0"/>
                <a:cs typeface="Times New Roman" panose="02020603050405020304" pitchFamily="18" charset="0"/>
              </a:rPr>
              <a:t>«</a:t>
            </a:r>
            <a:r>
              <a:rPr lang="ru-RU" sz="3200" b="1" i="1" dirty="0" smtClean="0">
                <a:latin typeface="Times New Roman" panose="02020603050405020304" pitchFamily="18" charset="0"/>
                <a:cs typeface="Times New Roman" panose="02020603050405020304" pitchFamily="18" charset="0"/>
              </a:rPr>
              <a:t>Главное не знания, а умения ими пользоваться</a:t>
            </a:r>
            <a:r>
              <a:rPr lang="ru-RU" sz="3300" dirty="0" smtClean="0">
                <a:latin typeface="Times New Roman" panose="02020603050405020304" pitchFamily="18" charset="0"/>
                <a:cs typeface="Times New Roman" panose="02020603050405020304" pitchFamily="18" charset="0"/>
              </a:rPr>
              <a:t>».</a:t>
            </a:r>
            <a:br>
              <a:rPr lang="ru-RU" sz="3300" dirty="0" smtClean="0">
                <a:latin typeface="Times New Roman" panose="02020603050405020304" pitchFamily="18" charset="0"/>
                <a:cs typeface="Times New Roman" panose="02020603050405020304" pitchFamily="18" charset="0"/>
              </a:rPr>
            </a:br>
            <a:r>
              <a:rPr lang="ru-RU" sz="3300" dirty="0" smtClean="0">
                <a:latin typeface="Times New Roman" panose="02020603050405020304" pitchFamily="18" charset="0"/>
                <a:cs typeface="Times New Roman" panose="02020603050405020304" pitchFamily="18" charset="0"/>
              </a:rPr>
              <a:t/>
            </a:r>
            <a:br>
              <a:rPr lang="ru-RU" sz="3300" dirty="0" smtClean="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Алексей Алексеевич Леонтьев</a:t>
            </a:r>
            <a:br>
              <a:rPr lang="ru-RU" sz="2400" b="1" i="1" dirty="0" smtClean="0">
                <a:latin typeface="Times New Roman" panose="02020603050405020304" pitchFamily="18" charset="0"/>
                <a:cs typeface="Times New Roman" panose="02020603050405020304" pitchFamily="18" charset="0"/>
              </a:rPr>
            </a:br>
            <a:r>
              <a:rPr lang="ru-RU" sz="2400" i="1" dirty="0" smtClean="0">
                <a:latin typeface="Times New Roman" panose="02020603050405020304" pitchFamily="18" charset="0"/>
                <a:cs typeface="Times New Roman" panose="02020603050405020304" pitchFamily="18" charset="0"/>
              </a:rPr>
              <a:t> советский и российский лингвист,</a:t>
            </a:r>
            <a:br>
              <a:rPr lang="ru-RU" sz="2400" i="1" dirty="0" smtClean="0">
                <a:latin typeface="Times New Roman" panose="02020603050405020304" pitchFamily="18" charset="0"/>
                <a:cs typeface="Times New Roman" panose="02020603050405020304" pitchFamily="18" charset="0"/>
              </a:rPr>
            </a:br>
            <a:r>
              <a:rPr lang="ru-RU" sz="2400" i="1" dirty="0" smtClean="0">
                <a:latin typeface="Times New Roman" panose="02020603050405020304" pitchFamily="18" charset="0"/>
                <a:cs typeface="Times New Roman" panose="02020603050405020304" pitchFamily="18" charset="0"/>
              </a:rPr>
              <a:t>психолог, доктор психологических</a:t>
            </a:r>
            <a:br>
              <a:rPr lang="ru-RU" sz="2400" i="1" dirty="0" smtClean="0">
                <a:latin typeface="Times New Roman" panose="02020603050405020304" pitchFamily="18" charset="0"/>
                <a:cs typeface="Times New Roman" panose="02020603050405020304" pitchFamily="18" charset="0"/>
              </a:rPr>
            </a:br>
            <a:r>
              <a:rPr lang="ru-RU" sz="2400" i="1" dirty="0" smtClean="0">
                <a:latin typeface="Times New Roman" panose="02020603050405020304" pitchFamily="18" charset="0"/>
                <a:cs typeface="Times New Roman" panose="02020603050405020304" pitchFamily="18" charset="0"/>
              </a:rPr>
              <a:t>наук и доктор филологических наук,</a:t>
            </a:r>
            <a:br>
              <a:rPr lang="ru-RU" sz="2400" i="1" dirty="0" smtClean="0">
                <a:latin typeface="Times New Roman" panose="02020603050405020304" pitchFamily="18" charset="0"/>
                <a:cs typeface="Times New Roman" panose="02020603050405020304" pitchFamily="18" charset="0"/>
              </a:rPr>
            </a:br>
            <a:r>
              <a:rPr lang="ru-RU" sz="2400" i="1" dirty="0" smtClean="0">
                <a:latin typeface="Times New Roman" panose="02020603050405020304" pitchFamily="18" charset="0"/>
                <a:cs typeface="Times New Roman" panose="02020603050405020304" pitchFamily="18" charset="0"/>
              </a:rPr>
              <a:t>действительный член РАО и АПСН </a:t>
            </a:r>
            <a:r>
              <a:rPr lang="ru-RU" sz="2200" b="1" i="1" dirty="0" smtClean="0">
                <a:latin typeface="Times New Roman" panose="02020603050405020304" pitchFamily="18" charset="0"/>
                <a:cs typeface="Times New Roman" panose="02020603050405020304" pitchFamily="18" charset="0"/>
              </a:rPr>
              <a:t/>
            </a:r>
            <a:br>
              <a:rPr lang="ru-RU" sz="2200" b="1" i="1" dirty="0" smtClean="0">
                <a:latin typeface="Times New Roman" panose="02020603050405020304" pitchFamily="18" charset="0"/>
                <a:cs typeface="Times New Roman" panose="02020603050405020304" pitchFamily="18" charset="0"/>
              </a:rPr>
            </a:br>
            <a:r>
              <a:rPr lang="ru-RU" sz="2200" b="1" i="1" dirty="0" smtClean="0">
                <a:latin typeface="Times New Roman" panose="02020603050405020304" pitchFamily="18" charset="0"/>
                <a:cs typeface="Times New Roman" panose="02020603050405020304" pitchFamily="18" charset="0"/>
              </a:rPr>
              <a:t/>
            </a:r>
            <a:br>
              <a:rPr lang="ru-RU" sz="2200" b="1" i="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3300" dirty="0" smtClean="0">
                <a:latin typeface="Times New Roman" panose="02020603050405020304" pitchFamily="18" charset="0"/>
                <a:cs typeface="Times New Roman" panose="02020603050405020304" pitchFamily="18" charset="0"/>
              </a:rPr>
              <a:t/>
            </a:r>
            <a:br>
              <a:rPr lang="ru-RU" sz="3300" dirty="0" smtClean="0">
                <a:latin typeface="Times New Roman" panose="02020603050405020304" pitchFamily="18" charset="0"/>
                <a:cs typeface="Times New Roman" panose="02020603050405020304" pitchFamily="18" charset="0"/>
              </a:rPr>
            </a:br>
            <a:r>
              <a:rPr lang="ru-RU" sz="3300" dirty="0" smtClean="0">
                <a:latin typeface="Times New Roman" panose="02020603050405020304" pitchFamily="18" charset="0"/>
                <a:cs typeface="Times New Roman" panose="02020603050405020304" pitchFamily="18" charset="0"/>
              </a:rPr>
              <a:t/>
            </a:r>
            <a:br>
              <a:rPr lang="ru-RU" sz="3300" dirty="0" smtClean="0">
                <a:latin typeface="Times New Roman" panose="02020603050405020304" pitchFamily="18" charset="0"/>
                <a:cs typeface="Times New Roman" panose="02020603050405020304" pitchFamily="18" charset="0"/>
              </a:rPr>
            </a:br>
            <a:r>
              <a:rPr lang="ru-RU" sz="3300" b="1" dirty="0" smtClean="0">
                <a:latin typeface="Times New Roman" panose="02020603050405020304" pitchFamily="18" charset="0"/>
                <a:cs typeface="Times New Roman" panose="02020603050405020304" pitchFamily="18" charset="0"/>
              </a:rPr>
              <a:t/>
            </a:r>
            <a:br>
              <a:rPr lang="ru-RU" sz="3300" b="1" dirty="0" smtClean="0">
                <a:latin typeface="Times New Roman" panose="02020603050405020304" pitchFamily="18" charset="0"/>
                <a:cs typeface="Times New Roman" panose="02020603050405020304" pitchFamily="18" charset="0"/>
              </a:rPr>
            </a:br>
            <a:endParaRPr lang="ru-RU" sz="3300" b="1" dirty="0" smtClean="0">
              <a:latin typeface="Times New Roman" panose="02020603050405020304" pitchFamily="18" charset="0"/>
              <a:cs typeface="Times New Roman" panose="02020603050405020304" pitchFamily="18" charset="0"/>
            </a:endParaRPr>
          </a:p>
        </p:txBody>
      </p:sp>
      <p:pic>
        <p:nvPicPr>
          <p:cNvPr id="1030" name="Picture 6" descr="C:\Users\1\Desktop\ААЛеонтьев-11.jpg"/>
          <p:cNvPicPr>
            <a:picLocks noChangeAspect="1" noChangeArrowheads="1"/>
          </p:cNvPicPr>
          <p:nvPr/>
        </p:nvPicPr>
        <p:blipFill>
          <a:blip r:embed="rId2" cstate="print"/>
          <a:srcRect/>
          <a:stretch>
            <a:fillRect/>
          </a:stretch>
        </p:blipFill>
        <p:spPr bwMode="auto">
          <a:xfrm>
            <a:off x="1071538" y="1071546"/>
            <a:ext cx="2674263" cy="377190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715200" cy="1143000"/>
          </a:xfrm>
        </p:spPr>
        <p:txBody>
          <a:bodyPr/>
          <a:lstStyle/>
          <a:p>
            <a:r>
              <a:rPr lang="ru-RU" sz="2400" dirty="0">
                <a:solidFill>
                  <a:prstClr val="black"/>
                </a:solidFill>
                <a:latin typeface="Times New Roman" panose="02020603050405020304" pitchFamily="18" charset="0"/>
                <a:cs typeface="Times New Roman" panose="02020603050405020304" pitchFamily="18" charset="0"/>
              </a:rPr>
              <a:t>ВЫВОД ФОРМУЛ ХИМИЧЕСКИХ СОЕДИНЕНИЙ</a:t>
            </a:r>
            <a:endParaRPr lang="ru-RU" dirty="0"/>
          </a:p>
        </p:txBody>
      </p:sp>
      <p:sp>
        <p:nvSpPr>
          <p:cNvPr id="3" name="Объект 2"/>
          <p:cNvSpPr>
            <a:spLocks noGrp="1"/>
          </p:cNvSpPr>
          <p:nvPr>
            <p:ph idx="1"/>
          </p:nvPr>
        </p:nvSpPr>
        <p:spPr>
          <a:xfrm>
            <a:off x="1331639" y="1268760"/>
            <a:ext cx="7632849" cy="4525963"/>
          </a:xfrm>
        </p:spPr>
        <p:txBody>
          <a:bodyPr/>
          <a:lstStyle/>
          <a:p>
            <a:pPr marL="0" lvl="0" indent="0" eaLnBrk="0" hangingPunct="0">
              <a:buNone/>
            </a:pPr>
            <a:r>
              <a:rPr lang="ru-RU" sz="2800" dirty="0" smtClean="0">
                <a:solidFill>
                  <a:prstClr val="black"/>
                </a:solidFill>
                <a:latin typeface="Times New Roman" panose="02020603050405020304" pitchFamily="18" charset="0"/>
                <a:cs typeface="Times New Roman" panose="02020603050405020304" pitchFamily="18" charset="0"/>
              </a:rPr>
              <a:t>1. </a:t>
            </a:r>
            <a:r>
              <a:rPr lang="ru-RU" sz="2800" dirty="0">
                <a:solidFill>
                  <a:prstClr val="black"/>
                </a:solidFill>
                <a:latin typeface="Times New Roman" panose="02020603050405020304" pitchFamily="18" charset="0"/>
                <a:cs typeface="Times New Roman" panose="02020603050405020304" pitchFamily="18" charset="0"/>
              </a:rPr>
              <a:t>Определите молекулярную формулу вещества, из которого целиком состоит скелет простейших морских животных, если массовые доли элементов в нем составляют: 47,54 %(S</a:t>
            </a:r>
            <a:r>
              <a:rPr lang="en-US" sz="2800" dirty="0" err="1">
                <a:solidFill>
                  <a:prstClr val="black"/>
                </a:solidFill>
                <a:latin typeface="Times New Roman" panose="02020603050405020304" pitchFamily="18" charset="0"/>
                <a:cs typeface="Times New Roman" panose="02020603050405020304" pitchFamily="18" charset="0"/>
              </a:rPr>
              <a:t>i</a:t>
            </a:r>
            <a:r>
              <a:rPr lang="ru-RU" sz="2800" dirty="0">
                <a:solidFill>
                  <a:prstClr val="black"/>
                </a:solidFill>
                <a:latin typeface="Times New Roman" panose="02020603050405020304" pitchFamily="18" charset="0"/>
                <a:cs typeface="Times New Roman" panose="02020603050405020304" pitchFamily="18" charset="0"/>
              </a:rPr>
              <a:t>), 17,48 %(S</a:t>
            </a:r>
            <a:r>
              <a:rPr lang="en-US" sz="2800" dirty="0">
                <a:solidFill>
                  <a:prstClr val="black"/>
                </a:solidFill>
                <a:latin typeface="Times New Roman" panose="02020603050405020304" pitchFamily="18" charset="0"/>
                <a:cs typeface="Times New Roman" panose="02020603050405020304" pitchFamily="18" charset="0"/>
              </a:rPr>
              <a:t>r</a:t>
            </a:r>
            <a:r>
              <a:rPr lang="ru-RU" sz="2800" dirty="0">
                <a:solidFill>
                  <a:prstClr val="black"/>
                </a:solidFill>
                <a:latin typeface="Times New Roman" panose="02020603050405020304" pitchFamily="18" charset="0"/>
                <a:cs typeface="Times New Roman" panose="02020603050405020304" pitchFamily="18" charset="0"/>
              </a:rPr>
              <a:t>), 34,97 %(O). </a:t>
            </a:r>
          </a:p>
          <a:p>
            <a:pPr marL="0" lvl="0" indent="0" eaLnBrk="0" hangingPunct="0">
              <a:buNone/>
            </a:pPr>
            <a:r>
              <a:rPr lang="ru-RU" sz="2800" dirty="0">
                <a:solidFill>
                  <a:prstClr val="black"/>
                </a:solidFill>
                <a:latin typeface="Times New Roman" panose="02020603050405020304" pitchFamily="18" charset="0"/>
                <a:cs typeface="Times New Roman" panose="02020603050405020304" pitchFamily="18" charset="0"/>
              </a:rPr>
              <a:t>(</a:t>
            </a:r>
            <a:r>
              <a:rPr lang="ru-RU" sz="2800" u="sng" dirty="0">
                <a:solidFill>
                  <a:prstClr val="black"/>
                </a:solidFill>
                <a:latin typeface="Times New Roman" panose="02020603050405020304" pitchFamily="18" charset="0"/>
                <a:cs typeface="Times New Roman" panose="02020603050405020304" pitchFamily="18" charset="0"/>
              </a:rPr>
              <a:t>Ответ</a:t>
            </a:r>
            <a:r>
              <a:rPr lang="ru-RU" sz="2800" dirty="0">
                <a:solidFill>
                  <a:prstClr val="black"/>
                </a:solidFill>
                <a:latin typeface="Times New Roman" panose="02020603050405020304" pitchFamily="18" charset="0"/>
                <a:cs typeface="Times New Roman" panose="02020603050405020304" pitchFamily="18" charset="0"/>
              </a:rPr>
              <a:t>: SrSO</a:t>
            </a:r>
            <a:r>
              <a:rPr lang="ru-RU" sz="2800" baseline="-25000" dirty="0">
                <a:solidFill>
                  <a:prstClr val="black"/>
                </a:solidFill>
                <a:latin typeface="Times New Roman" panose="02020603050405020304" pitchFamily="18" charset="0"/>
                <a:cs typeface="Times New Roman" panose="02020603050405020304" pitchFamily="18" charset="0"/>
              </a:rPr>
              <a:t>4</a:t>
            </a:r>
            <a:r>
              <a:rPr lang="ru-RU" sz="2800" dirty="0">
                <a:solidFill>
                  <a:prstClr val="black"/>
                </a:solidFill>
                <a:latin typeface="Times New Roman" panose="02020603050405020304" pitchFamily="18" charset="0"/>
                <a:cs typeface="Times New Roman" panose="02020603050405020304" pitchFamily="18" charset="0"/>
              </a:rPr>
              <a:t>). </a:t>
            </a:r>
          </a:p>
          <a:p>
            <a:pPr marL="0" lvl="0" indent="0" eaLnBrk="0" hangingPunct="0">
              <a:buNone/>
            </a:pPr>
            <a:r>
              <a:rPr lang="ru-RU" sz="2800" dirty="0">
                <a:solidFill>
                  <a:prstClr val="black"/>
                </a:solidFill>
                <a:latin typeface="Times New Roman" panose="02020603050405020304" pitchFamily="18" charset="0"/>
                <a:cs typeface="Times New Roman" panose="02020603050405020304" pitchFamily="18" charset="0"/>
              </a:rPr>
              <a:t>2. Для мечения территории олень использует вещество состава 59,41 % (С), 8,91 %(Н), 31,68 %(О). Определите молекулярную формулу вещества. </a:t>
            </a:r>
          </a:p>
          <a:p>
            <a:pPr marL="0" lvl="0" indent="0" eaLnBrk="0" hangingPunct="0">
              <a:buNone/>
            </a:pPr>
            <a:r>
              <a:rPr lang="ru-RU" sz="1800" b="1" i="1" dirty="0">
                <a:latin typeface="Times New Roman" panose="02020603050405020304" pitchFamily="18" charset="0"/>
                <a:cs typeface="Times New Roman" panose="02020603050405020304" pitchFamily="18" charset="0"/>
              </a:rPr>
              <a:t>(</a:t>
            </a:r>
            <a:r>
              <a:rPr lang="ru-RU" sz="1800" b="1" i="1" u="sng" dirty="0">
                <a:latin typeface="Times New Roman" panose="02020603050405020304" pitchFamily="18" charset="0"/>
                <a:cs typeface="Times New Roman" panose="02020603050405020304" pitchFamily="18" charset="0"/>
              </a:rPr>
              <a:t>Ответ:</a:t>
            </a:r>
            <a:r>
              <a:rPr lang="ru-RU" sz="1800" b="1" i="1" dirty="0">
                <a:latin typeface="Times New Roman" panose="02020603050405020304" pitchFamily="18" charset="0"/>
                <a:cs typeface="Times New Roman" panose="02020603050405020304" pitchFamily="18" charset="0"/>
              </a:rPr>
              <a:t> С</a:t>
            </a:r>
            <a:r>
              <a:rPr lang="ru-RU" sz="1800" b="1" i="1" baseline="-25000" dirty="0">
                <a:latin typeface="Times New Roman" panose="02020603050405020304" pitchFamily="18" charset="0"/>
                <a:cs typeface="Times New Roman" panose="02020603050405020304" pitchFamily="18" charset="0"/>
              </a:rPr>
              <a:t>5</a:t>
            </a:r>
            <a:r>
              <a:rPr lang="ru-RU" sz="1800" b="1" i="1" dirty="0">
                <a:latin typeface="Times New Roman" panose="02020603050405020304" pitchFamily="18" charset="0"/>
                <a:cs typeface="Times New Roman" panose="02020603050405020304" pitchFamily="18" charset="0"/>
              </a:rPr>
              <a:t>Н</a:t>
            </a:r>
            <a:r>
              <a:rPr lang="ru-RU" sz="1800" b="1" i="1" baseline="-25000" dirty="0">
                <a:latin typeface="Times New Roman" panose="02020603050405020304" pitchFamily="18" charset="0"/>
                <a:cs typeface="Times New Roman" panose="02020603050405020304" pitchFamily="18" charset="0"/>
              </a:rPr>
              <a:t>9</a:t>
            </a:r>
            <a:r>
              <a:rPr lang="ru-RU" sz="1800" b="1" i="1" dirty="0">
                <a:latin typeface="Times New Roman" panose="02020603050405020304" pitchFamily="18" charset="0"/>
                <a:cs typeface="Times New Roman" panose="02020603050405020304" pitchFamily="18" charset="0"/>
              </a:rPr>
              <a:t>О</a:t>
            </a:r>
            <a:r>
              <a:rPr lang="ru-RU" sz="1800" b="1" i="1" baseline="-25000" dirty="0">
                <a:latin typeface="Times New Roman" panose="02020603050405020304" pitchFamily="18" charset="0"/>
                <a:cs typeface="Times New Roman" panose="02020603050405020304" pitchFamily="18" charset="0"/>
              </a:rPr>
              <a:t>2</a:t>
            </a:r>
            <a:r>
              <a:rPr lang="ru-RU" sz="1800" b="1" i="1" dirty="0">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922114"/>
          </a:xfrm>
        </p:spPr>
        <p:txBody>
          <a:bodyPr/>
          <a:lstStyle/>
          <a:p>
            <a:r>
              <a:rPr lang="ru-RU" sz="2000" b="1" dirty="0" smtClean="0">
                <a:solidFill>
                  <a:prstClr val="black"/>
                </a:solidFill>
                <a:latin typeface="Times New Roman" panose="02020603050405020304" pitchFamily="18" charset="0"/>
                <a:cs typeface="Times New Roman" panose="02020603050405020304" pitchFamily="18" charset="0"/>
              </a:rPr>
              <a:t>ПЕРИОДИЧЕСКАЯ СИСТЕМА </a:t>
            </a:r>
            <a:r>
              <a:rPr lang="ru-RU" sz="2000" b="1" dirty="0">
                <a:solidFill>
                  <a:prstClr val="black"/>
                </a:solidFill>
                <a:latin typeface="Times New Roman" panose="02020603050405020304" pitchFamily="18" charset="0"/>
                <a:cs typeface="Times New Roman" panose="02020603050405020304" pitchFamily="18" charset="0"/>
              </a:rPr>
              <a:t>ЭЛЕМЕНТОВ</a:t>
            </a:r>
            <a:br>
              <a:rPr lang="ru-RU" sz="2000" b="1" dirty="0">
                <a:solidFill>
                  <a:prstClr val="black"/>
                </a:solidFill>
                <a:latin typeface="Times New Roman" panose="02020603050405020304" pitchFamily="18" charset="0"/>
                <a:cs typeface="Times New Roman" panose="02020603050405020304" pitchFamily="18" charset="0"/>
              </a:rPr>
            </a:br>
            <a:r>
              <a:rPr lang="ru-RU" sz="2000" b="1" dirty="0">
                <a:solidFill>
                  <a:prstClr val="black"/>
                </a:solidFill>
                <a:latin typeface="Times New Roman" panose="02020603050405020304" pitchFamily="18" charset="0"/>
                <a:cs typeface="Times New Roman" panose="02020603050405020304" pitchFamily="18" charset="0"/>
              </a:rPr>
              <a:t> И ЭЛЕКТРОННОЕ СТРОЕНИЕ </a:t>
            </a:r>
            <a:r>
              <a:rPr lang="ru-RU" sz="2000" b="1" dirty="0" smtClean="0">
                <a:solidFill>
                  <a:prstClr val="black"/>
                </a:solidFill>
                <a:latin typeface="Times New Roman" panose="02020603050405020304" pitchFamily="18" charset="0"/>
                <a:cs typeface="Times New Roman" panose="02020603050405020304" pitchFamily="18" charset="0"/>
              </a:rPr>
              <a:t>АТОМОВ</a:t>
            </a:r>
            <a:endParaRPr lang="ru-RU" dirty="0"/>
          </a:p>
        </p:txBody>
      </p:sp>
      <p:sp>
        <p:nvSpPr>
          <p:cNvPr id="3" name="Объект 2"/>
          <p:cNvSpPr>
            <a:spLocks noGrp="1"/>
          </p:cNvSpPr>
          <p:nvPr>
            <p:ph idx="1"/>
          </p:nvPr>
        </p:nvSpPr>
        <p:spPr>
          <a:xfrm>
            <a:off x="1475656" y="836712"/>
            <a:ext cx="7309320" cy="6408712"/>
          </a:xfrm>
        </p:spPr>
        <p:txBody>
          <a:bodyPr/>
          <a:lstStyle/>
          <a:p>
            <a:pPr lvl="0" eaLnBrk="0" hangingPunct="0"/>
            <a:r>
              <a:rPr lang="ru-RU" sz="2600" dirty="0">
                <a:solidFill>
                  <a:prstClr val="black"/>
                </a:solidFill>
                <a:latin typeface="Times New Roman" panose="02020603050405020304" pitchFamily="18" charset="0"/>
                <a:cs typeface="Times New Roman" panose="02020603050405020304" pitchFamily="18" charset="0"/>
              </a:rPr>
              <a:t>Максимальная концентрация этого элемента отмечена в пигментной сетчатке глаза. По электронной формуле внешнего электронного слоя </a:t>
            </a:r>
            <a:r>
              <a:rPr lang="ru-RU" sz="2600" dirty="0" smtClean="0">
                <a:solidFill>
                  <a:prstClr val="black"/>
                </a:solidFill>
                <a:latin typeface="Times New Roman" panose="02020603050405020304" pitchFamily="18" charset="0"/>
                <a:cs typeface="Times New Roman" panose="02020603050405020304" pitchFamily="18" charset="0"/>
              </a:rPr>
              <a:t>определите название </a:t>
            </a:r>
            <a:r>
              <a:rPr lang="ru-RU" sz="2600" dirty="0">
                <a:solidFill>
                  <a:prstClr val="black"/>
                </a:solidFill>
                <a:latin typeface="Times New Roman" panose="02020603050405020304" pitchFamily="18" charset="0"/>
                <a:cs typeface="Times New Roman" panose="02020603050405020304" pitchFamily="18" charset="0"/>
              </a:rPr>
              <a:t>этого элемента: …6s</a:t>
            </a:r>
            <a:r>
              <a:rPr lang="ru-RU" sz="2600" baseline="30000" dirty="0">
                <a:solidFill>
                  <a:prstClr val="black"/>
                </a:solidFill>
                <a:latin typeface="Times New Roman" panose="02020603050405020304" pitchFamily="18" charset="0"/>
                <a:cs typeface="Times New Roman" panose="02020603050405020304" pitchFamily="18" charset="0"/>
              </a:rPr>
              <a:t>2</a:t>
            </a:r>
            <a:r>
              <a:rPr lang="ru-RU" sz="2600" dirty="0">
                <a:solidFill>
                  <a:prstClr val="black"/>
                </a:solidFill>
                <a:latin typeface="Times New Roman" panose="02020603050405020304" pitchFamily="18" charset="0"/>
                <a:cs typeface="Times New Roman" panose="02020603050405020304" pitchFamily="18" charset="0"/>
              </a:rPr>
              <a:t> 6p</a:t>
            </a:r>
            <a:r>
              <a:rPr lang="ru-RU" sz="2600" baseline="30000" dirty="0">
                <a:solidFill>
                  <a:prstClr val="black"/>
                </a:solidFill>
                <a:latin typeface="Times New Roman" panose="02020603050405020304" pitchFamily="18" charset="0"/>
                <a:cs typeface="Times New Roman" panose="02020603050405020304" pitchFamily="18" charset="0"/>
              </a:rPr>
              <a:t>0</a:t>
            </a:r>
            <a:r>
              <a:rPr lang="ru-RU" sz="2600" dirty="0">
                <a:solidFill>
                  <a:prstClr val="black"/>
                </a:solidFill>
                <a:latin typeface="Times New Roman" panose="02020603050405020304" pitchFamily="18" charset="0"/>
                <a:cs typeface="Times New Roman" panose="02020603050405020304" pitchFamily="18" charset="0"/>
              </a:rPr>
              <a:t>. Напишите его </a:t>
            </a:r>
            <a:r>
              <a:rPr lang="ru-RU" sz="2600" dirty="0" smtClean="0">
                <a:solidFill>
                  <a:prstClr val="black"/>
                </a:solidFill>
                <a:latin typeface="Times New Roman" panose="02020603050405020304" pitchFamily="18" charset="0"/>
                <a:cs typeface="Times New Roman" panose="02020603050405020304" pitchFamily="18" charset="0"/>
              </a:rPr>
              <a:t>название, символ </a:t>
            </a:r>
            <a:r>
              <a:rPr lang="ru-RU" sz="2600" dirty="0">
                <a:solidFill>
                  <a:prstClr val="black"/>
                </a:solidFill>
                <a:latin typeface="Times New Roman" panose="02020603050405020304" pitchFamily="18" charset="0"/>
                <a:cs typeface="Times New Roman" panose="02020603050405020304" pitchFamily="18" charset="0"/>
              </a:rPr>
              <a:t>и </a:t>
            </a:r>
            <a:r>
              <a:rPr lang="ru-RU" sz="2600" dirty="0" smtClean="0">
                <a:solidFill>
                  <a:prstClr val="black"/>
                </a:solidFill>
                <a:latin typeface="Times New Roman" panose="02020603050405020304" pitchFamily="18" charset="0"/>
                <a:cs typeface="Times New Roman" panose="02020603050405020304" pitchFamily="18" charset="0"/>
              </a:rPr>
              <a:t>порядковый номер, </a:t>
            </a:r>
            <a:r>
              <a:rPr lang="ru-RU" sz="2600" dirty="0">
                <a:solidFill>
                  <a:prstClr val="black"/>
                </a:solidFill>
                <a:latin typeface="Times New Roman" panose="02020603050405020304" pitchFamily="18" charset="0"/>
                <a:cs typeface="Times New Roman" panose="02020603050405020304" pitchFamily="18" charset="0"/>
              </a:rPr>
              <a:t>укажите семейство элемента. </a:t>
            </a:r>
          </a:p>
          <a:p>
            <a:pPr marL="0" lvl="0" indent="0" eaLnBrk="0" hangingPunct="0">
              <a:buNone/>
            </a:pPr>
            <a:r>
              <a:rPr lang="ru-RU" sz="1800" i="1" dirty="0">
                <a:solidFill>
                  <a:prstClr val="black"/>
                </a:solidFill>
                <a:latin typeface="Times New Roman" panose="02020603050405020304" pitchFamily="18" charset="0"/>
                <a:cs typeface="Times New Roman" panose="02020603050405020304" pitchFamily="18" charset="0"/>
              </a:rPr>
              <a:t>(Ответ: барий) </a:t>
            </a:r>
          </a:p>
          <a:p>
            <a:pPr lvl="0" eaLnBrk="0" hangingPunct="0"/>
            <a:r>
              <a:rPr lang="ru-RU" sz="2600" dirty="0">
                <a:solidFill>
                  <a:prstClr val="black"/>
                </a:solidFill>
                <a:latin typeface="Times New Roman" panose="02020603050405020304" pitchFamily="18" charset="0"/>
                <a:cs typeface="Times New Roman" panose="02020603050405020304" pitchFamily="18" charset="0"/>
              </a:rPr>
              <a:t>2. Северная орхидея венерин башмачок растет на почвах, богатых этим элементом. По электронной формуле внешнего электронного слоя определите этого элемента: …4s</a:t>
            </a:r>
            <a:r>
              <a:rPr lang="ru-RU" sz="2600" baseline="30000" dirty="0">
                <a:solidFill>
                  <a:prstClr val="black"/>
                </a:solidFill>
                <a:latin typeface="Times New Roman" panose="02020603050405020304" pitchFamily="18" charset="0"/>
                <a:cs typeface="Times New Roman" panose="02020603050405020304" pitchFamily="18" charset="0"/>
              </a:rPr>
              <a:t>2</a:t>
            </a:r>
            <a:r>
              <a:rPr lang="ru-RU" sz="2600" dirty="0">
                <a:solidFill>
                  <a:prstClr val="black"/>
                </a:solidFill>
                <a:latin typeface="Times New Roman" panose="02020603050405020304" pitchFamily="18" charset="0"/>
                <a:cs typeface="Times New Roman" panose="02020603050405020304" pitchFamily="18" charset="0"/>
              </a:rPr>
              <a:t>4p</a:t>
            </a:r>
            <a:r>
              <a:rPr lang="ru-RU" sz="2600" baseline="30000" dirty="0">
                <a:solidFill>
                  <a:prstClr val="black"/>
                </a:solidFill>
                <a:latin typeface="Times New Roman" panose="02020603050405020304" pitchFamily="18" charset="0"/>
                <a:cs typeface="Times New Roman" panose="02020603050405020304" pitchFamily="18" charset="0"/>
              </a:rPr>
              <a:t>0</a:t>
            </a:r>
            <a:r>
              <a:rPr lang="ru-RU" sz="2600" dirty="0">
                <a:solidFill>
                  <a:prstClr val="black"/>
                </a:solidFill>
                <a:latin typeface="Times New Roman" panose="02020603050405020304" pitchFamily="18" charset="0"/>
                <a:cs typeface="Times New Roman" panose="02020603050405020304" pitchFamily="18" charset="0"/>
              </a:rPr>
              <a:t>. Напишите его </a:t>
            </a:r>
            <a:r>
              <a:rPr lang="ru-RU" sz="2600" dirty="0" smtClean="0">
                <a:solidFill>
                  <a:prstClr val="black"/>
                </a:solidFill>
                <a:latin typeface="Times New Roman" panose="02020603050405020304" pitchFamily="18" charset="0"/>
                <a:cs typeface="Times New Roman" panose="02020603050405020304" pitchFamily="18" charset="0"/>
              </a:rPr>
              <a:t>название, символ </a:t>
            </a:r>
            <a:r>
              <a:rPr lang="ru-RU" sz="2600" dirty="0">
                <a:solidFill>
                  <a:prstClr val="black"/>
                </a:solidFill>
                <a:latin typeface="Times New Roman" panose="02020603050405020304" pitchFamily="18" charset="0"/>
                <a:cs typeface="Times New Roman" panose="02020603050405020304" pitchFamily="18" charset="0"/>
              </a:rPr>
              <a:t>и </a:t>
            </a:r>
            <a:r>
              <a:rPr lang="ru-RU" sz="2600" dirty="0" smtClean="0">
                <a:solidFill>
                  <a:prstClr val="black"/>
                </a:solidFill>
                <a:latin typeface="Times New Roman" panose="02020603050405020304" pitchFamily="18" charset="0"/>
                <a:cs typeface="Times New Roman" panose="02020603050405020304" pitchFamily="18" charset="0"/>
              </a:rPr>
              <a:t>порядковый номер, </a:t>
            </a:r>
            <a:r>
              <a:rPr lang="ru-RU" sz="2600" dirty="0">
                <a:solidFill>
                  <a:prstClr val="black"/>
                </a:solidFill>
                <a:latin typeface="Times New Roman" panose="02020603050405020304" pitchFamily="18" charset="0"/>
                <a:cs typeface="Times New Roman" panose="02020603050405020304" pitchFamily="18" charset="0"/>
              </a:rPr>
              <a:t>укажите семейство элемента. </a:t>
            </a:r>
          </a:p>
          <a:p>
            <a:pPr marL="0" lvl="0" indent="0" eaLnBrk="0" hangingPunct="0">
              <a:buNone/>
            </a:pPr>
            <a:r>
              <a:rPr lang="ru-RU" sz="1800" i="1" dirty="0">
                <a:solidFill>
                  <a:prstClr val="black"/>
                </a:solidFill>
                <a:latin typeface="Times New Roman" panose="02020603050405020304" pitchFamily="18" charset="0"/>
                <a:cs typeface="Times New Roman" panose="02020603050405020304" pitchFamily="18" charset="0"/>
              </a:rPr>
              <a:t>(Ответ: кальций)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260648"/>
            <a:ext cx="7283152" cy="5865515"/>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1. Этот химический элемент преимущественно концентрируется в ногтях. Определите положение этого элемента в периодической системе элементов (период, группа, подгруппа) по электронной формуле:</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1s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2s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2p</a:t>
            </a:r>
            <a:r>
              <a:rPr lang="ru-RU" sz="2400" baseline="30000" dirty="0">
                <a:solidFill>
                  <a:prstClr val="black"/>
                </a:solidFill>
                <a:latin typeface="Times New Roman" panose="02020603050405020304" pitchFamily="18" charset="0"/>
                <a:cs typeface="Times New Roman" panose="02020603050405020304" pitchFamily="18" charset="0"/>
              </a:rPr>
              <a:t>6</a:t>
            </a:r>
            <a:r>
              <a:rPr lang="ru-RU" sz="2400" dirty="0">
                <a:solidFill>
                  <a:prstClr val="black"/>
                </a:solidFill>
                <a:latin typeface="Times New Roman" panose="02020603050405020304" pitchFamily="18" charset="0"/>
                <a:cs typeface="Times New Roman" panose="02020603050405020304" pitchFamily="18" charset="0"/>
              </a:rPr>
              <a:t> 3s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3p</a:t>
            </a:r>
            <a:r>
              <a:rPr lang="ru-RU" sz="2400" baseline="30000" dirty="0">
                <a:solidFill>
                  <a:prstClr val="black"/>
                </a:solidFill>
                <a:latin typeface="Times New Roman" panose="02020603050405020304" pitchFamily="18" charset="0"/>
                <a:cs typeface="Times New Roman" panose="02020603050405020304" pitchFamily="18" charset="0"/>
              </a:rPr>
              <a:t>6</a:t>
            </a:r>
            <a:r>
              <a:rPr lang="ru-RU" sz="2400" dirty="0">
                <a:solidFill>
                  <a:prstClr val="black"/>
                </a:solidFill>
                <a:latin typeface="Times New Roman" panose="02020603050405020304" pitchFamily="18" charset="0"/>
                <a:cs typeface="Times New Roman" panose="02020603050405020304" pitchFamily="18" charset="0"/>
              </a:rPr>
              <a:t> 3d</a:t>
            </a:r>
            <a:r>
              <a:rPr lang="ru-RU" sz="2400" baseline="30000" dirty="0">
                <a:solidFill>
                  <a:prstClr val="black"/>
                </a:solidFill>
                <a:latin typeface="Times New Roman" panose="02020603050405020304" pitchFamily="18" charset="0"/>
                <a:cs typeface="Times New Roman" panose="02020603050405020304" pitchFamily="18" charset="0"/>
              </a:rPr>
              <a:t>3</a:t>
            </a:r>
            <a:r>
              <a:rPr lang="ru-RU" sz="2400" dirty="0">
                <a:solidFill>
                  <a:prstClr val="black"/>
                </a:solidFill>
                <a:latin typeface="Times New Roman" panose="02020603050405020304" pitchFamily="18" charset="0"/>
                <a:cs typeface="Times New Roman" panose="02020603050405020304" pitchFamily="18" charset="0"/>
              </a:rPr>
              <a:t>4s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a:t>
            </a:r>
          </a:p>
          <a:p>
            <a:pPr lvl="0" eaLnBrk="0" hangingPunct="0"/>
            <a:r>
              <a:rPr lang="ru-RU" sz="1800" i="1" dirty="0">
                <a:solidFill>
                  <a:prstClr val="black"/>
                </a:solidFill>
                <a:latin typeface="Times New Roman" panose="02020603050405020304" pitchFamily="18" charset="0"/>
                <a:cs typeface="Times New Roman" panose="02020603050405020304" pitchFamily="18" charset="0"/>
              </a:rPr>
              <a:t>(Ответ: ванадий). </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2. Розовые лепестки роз при избытке этого элемента становятся голубыми и даже черными. Определите положение этого элемента в периодической системе элементов (период, группа, подгруппа) по электронной формуле: </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1s</a:t>
            </a:r>
            <a:r>
              <a:rPr lang="ru-RU" sz="2400" baseline="30000" dirty="0">
                <a:solidFill>
                  <a:prstClr val="black"/>
                </a:solidFill>
                <a:latin typeface="Times New Roman" panose="02020603050405020304" pitchFamily="18" charset="0"/>
                <a:cs typeface="Times New Roman" panose="02020603050405020304" pitchFamily="18" charset="0"/>
              </a:rPr>
              <a:t>2 </a:t>
            </a:r>
            <a:r>
              <a:rPr lang="ru-RU" sz="2400" dirty="0">
                <a:solidFill>
                  <a:prstClr val="black"/>
                </a:solidFill>
                <a:latin typeface="Times New Roman" panose="02020603050405020304" pitchFamily="18" charset="0"/>
                <a:cs typeface="Times New Roman" panose="02020603050405020304" pitchFamily="18" charset="0"/>
              </a:rPr>
              <a:t>2s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2p</a:t>
            </a:r>
            <a:r>
              <a:rPr lang="ru-RU" sz="2400" baseline="30000" dirty="0">
                <a:solidFill>
                  <a:prstClr val="black"/>
                </a:solidFill>
                <a:latin typeface="Times New Roman" panose="02020603050405020304" pitchFamily="18" charset="0"/>
                <a:cs typeface="Times New Roman" panose="02020603050405020304" pitchFamily="18" charset="0"/>
              </a:rPr>
              <a:t>6</a:t>
            </a:r>
            <a:r>
              <a:rPr lang="ru-RU" sz="2400" dirty="0">
                <a:solidFill>
                  <a:prstClr val="black"/>
                </a:solidFill>
                <a:latin typeface="Times New Roman" panose="02020603050405020304" pitchFamily="18" charset="0"/>
                <a:cs typeface="Times New Roman" panose="02020603050405020304" pitchFamily="18" charset="0"/>
              </a:rPr>
              <a:t> 3s</a:t>
            </a:r>
            <a:r>
              <a:rPr lang="ru-RU" sz="2400" baseline="30000" dirty="0">
                <a:solidFill>
                  <a:prstClr val="black"/>
                </a:solidFill>
                <a:latin typeface="Times New Roman" panose="02020603050405020304" pitchFamily="18" charset="0"/>
                <a:cs typeface="Times New Roman" panose="02020603050405020304" pitchFamily="18" charset="0"/>
              </a:rPr>
              <a:t>2</a:t>
            </a:r>
            <a:r>
              <a:rPr lang="ru-RU" sz="2400" dirty="0">
                <a:solidFill>
                  <a:prstClr val="black"/>
                </a:solidFill>
                <a:latin typeface="Times New Roman" panose="02020603050405020304" pitchFamily="18" charset="0"/>
                <a:cs typeface="Times New Roman" panose="02020603050405020304" pitchFamily="18" charset="0"/>
              </a:rPr>
              <a:t> 3p</a:t>
            </a:r>
            <a:r>
              <a:rPr lang="ru-RU" sz="2400" baseline="30000" dirty="0">
                <a:solidFill>
                  <a:prstClr val="black"/>
                </a:solidFill>
                <a:latin typeface="Times New Roman" panose="02020603050405020304" pitchFamily="18" charset="0"/>
                <a:cs typeface="Times New Roman" panose="02020603050405020304" pitchFamily="18" charset="0"/>
              </a:rPr>
              <a:t>6</a:t>
            </a:r>
            <a:r>
              <a:rPr lang="ru-RU" sz="2400" dirty="0">
                <a:solidFill>
                  <a:prstClr val="black"/>
                </a:solidFill>
                <a:latin typeface="Times New Roman" panose="02020603050405020304" pitchFamily="18" charset="0"/>
                <a:cs typeface="Times New Roman" panose="02020603050405020304" pitchFamily="18" charset="0"/>
              </a:rPr>
              <a:t> 3d</a:t>
            </a:r>
            <a:r>
              <a:rPr lang="ru-RU" sz="2400" baseline="30000" dirty="0">
                <a:solidFill>
                  <a:prstClr val="black"/>
                </a:solidFill>
                <a:latin typeface="Times New Roman" panose="02020603050405020304" pitchFamily="18" charset="0"/>
                <a:cs typeface="Times New Roman" panose="02020603050405020304" pitchFamily="18" charset="0"/>
              </a:rPr>
              <a:t>10</a:t>
            </a:r>
            <a:r>
              <a:rPr lang="ru-RU" sz="2400" dirty="0">
                <a:solidFill>
                  <a:prstClr val="black"/>
                </a:solidFill>
                <a:latin typeface="Times New Roman" panose="02020603050405020304" pitchFamily="18" charset="0"/>
                <a:cs typeface="Times New Roman" panose="02020603050405020304" pitchFamily="18" charset="0"/>
              </a:rPr>
              <a:t>4s</a:t>
            </a:r>
            <a:r>
              <a:rPr lang="ru-RU" sz="2400" baseline="30000" dirty="0">
                <a:solidFill>
                  <a:prstClr val="black"/>
                </a:solidFill>
                <a:latin typeface="Times New Roman" panose="02020603050405020304" pitchFamily="18" charset="0"/>
                <a:cs typeface="Times New Roman" panose="02020603050405020304" pitchFamily="18" charset="0"/>
              </a:rPr>
              <a:t>1</a:t>
            </a:r>
            <a:r>
              <a:rPr lang="ru-RU" sz="2400" dirty="0">
                <a:solidFill>
                  <a:prstClr val="black"/>
                </a:solidFill>
                <a:latin typeface="Times New Roman" panose="02020603050405020304" pitchFamily="18" charset="0"/>
                <a:cs typeface="Times New Roman" panose="02020603050405020304" pitchFamily="18" charset="0"/>
              </a:rPr>
              <a:t>.</a:t>
            </a:r>
          </a:p>
          <a:p>
            <a:pPr lvl="0" eaLnBrk="0" hangingPunct="0"/>
            <a:r>
              <a:rPr lang="ru-RU" sz="1800" i="1" dirty="0">
                <a:solidFill>
                  <a:prstClr val="black"/>
                </a:solidFill>
                <a:latin typeface="Times New Roman" panose="02020603050405020304" pitchFamily="18" charset="0"/>
                <a:cs typeface="Times New Roman" panose="02020603050405020304" pitchFamily="18" charset="0"/>
              </a:rPr>
              <a:t>(Ответ: медь).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548680"/>
            <a:ext cx="7283152" cy="5577483"/>
          </a:xfrm>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1.Какие химические элементы названы в честь стран? Приведите не менее четырех названий. Укажите количество  протонов и нейтронов, содержащихся в ядрах атомов, названных вами </a:t>
            </a:r>
            <a:r>
              <a:rPr lang="ru-RU" dirty="0" smtClean="0">
                <a:solidFill>
                  <a:prstClr val="black"/>
                </a:solidFill>
                <a:latin typeface="Times New Roman" panose="02020603050405020304" pitchFamily="18" charset="0"/>
                <a:cs typeface="Times New Roman" panose="02020603050405020304" pitchFamily="18" charset="0"/>
              </a:rPr>
              <a:t>элементах</a:t>
            </a:r>
          </a:p>
          <a:p>
            <a:pPr marL="0" lvl="0" indent="0" eaLnBrk="0" hangingPunct="0">
              <a:buNone/>
            </a:pPr>
            <a:r>
              <a:rPr lang="ru-RU" dirty="0" smtClean="0">
                <a:solidFill>
                  <a:prstClr val="black"/>
                </a:solidFill>
                <a:latin typeface="Times New Roman" panose="02020603050405020304" pitchFamily="18" charset="0"/>
                <a:cs typeface="Times New Roman" panose="02020603050405020304" pitchFamily="18" charset="0"/>
              </a:rPr>
              <a:t>(</a:t>
            </a:r>
            <a:r>
              <a:rPr lang="ru-RU" dirty="0">
                <a:solidFill>
                  <a:prstClr val="black"/>
                </a:solidFill>
                <a:latin typeface="Times New Roman" panose="02020603050405020304" pitchFamily="18" charset="0"/>
                <a:cs typeface="Times New Roman" panose="02020603050405020304" pitchFamily="18" charset="0"/>
              </a:rPr>
              <a:t>за каждое название и страну- 1б, протоны и нейтроны-1б)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lstStyle/>
          <a:p>
            <a:r>
              <a:rPr lang="ru-RU" sz="2800" dirty="0">
                <a:solidFill>
                  <a:prstClr val="black"/>
                </a:solidFill>
                <a:latin typeface="Times New Roman" panose="02020603050405020304" pitchFamily="18" charset="0"/>
                <a:cs typeface="Times New Roman" panose="02020603050405020304" pitchFamily="18" charset="0"/>
              </a:rPr>
              <a:t>Ответ:</a:t>
            </a:r>
            <a:endParaRPr lang="ru-RU" sz="2800" dirty="0"/>
          </a:p>
        </p:txBody>
      </p:sp>
      <p:sp>
        <p:nvSpPr>
          <p:cNvPr id="3" name="Объект 2"/>
          <p:cNvSpPr>
            <a:spLocks noGrp="1"/>
          </p:cNvSpPr>
          <p:nvPr>
            <p:ph idx="1"/>
          </p:nvPr>
        </p:nvSpPr>
        <p:spPr>
          <a:xfrm>
            <a:off x="1547664" y="908720"/>
            <a:ext cx="7139136" cy="5217443"/>
          </a:xfrm>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Рутений (</a:t>
            </a:r>
            <a:r>
              <a:rPr lang="ru-RU" dirty="0" err="1">
                <a:solidFill>
                  <a:prstClr val="black"/>
                </a:solidFill>
                <a:latin typeface="Times New Roman" panose="02020603050405020304" pitchFamily="18" charset="0"/>
                <a:cs typeface="Times New Roman" panose="02020603050405020304" pitchFamily="18" charset="0"/>
              </a:rPr>
              <a:t>Ru</a:t>
            </a:r>
            <a:r>
              <a:rPr lang="ru-RU" dirty="0">
                <a:solidFill>
                  <a:prstClr val="black"/>
                </a:solidFill>
                <a:latin typeface="Times New Roman" panose="02020603050405020304" pitchFamily="18" charset="0"/>
                <a:cs typeface="Times New Roman" panose="02020603050405020304" pitchFamily="18" charset="0"/>
              </a:rPr>
              <a:t>) – назван в честь России; протонов  44, нейтронов 57.       </a:t>
            </a:r>
          </a:p>
          <a:p>
            <a:pPr lvl="0" eaLnBrk="0" hangingPunct="0"/>
            <a:r>
              <a:rPr lang="ru-RU" dirty="0">
                <a:solidFill>
                  <a:prstClr val="black"/>
                </a:solidFill>
                <a:latin typeface="Times New Roman" panose="02020603050405020304" pitchFamily="18" charset="0"/>
                <a:cs typeface="Times New Roman" panose="02020603050405020304" pitchFamily="18" charset="0"/>
              </a:rPr>
              <a:t>Полоний (</a:t>
            </a:r>
            <a:r>
              <a:rPr lang="ru-RU" dirty="0" err="1">
                <a:solidFill>
                  <a:prstClr val="black"/>
                </a:solidFill>
                <a:latin typeface="Times New Roman" panose="02020603050405020304" pitchFamily="18" charset="0"/>
                <a:cs typeface="Times New Roman" panose="02020603050405020304" pitchFamily="18" charset="0"/>
              </a:rPr>
              <a:t>Po</a:t>
            </a:r>
            <a:r>
              <a:rPr lang="ru-RU" dirty="0">
                <a:solidFill>
                  <a:prstClr val="black"/>
                </a:solidFill>
                <a:latin typeface="Times New Roman" panose="02020603050405020304" pitchFamily="18" charset="0"/>
                <a:cs typeface="Times New Roman" panose="02020603050405020304" pitchFamily="18" charset="0"/>
              </a:rPr>
              <a:t>) – в честь Польши; протонов  84, нейтронов 37.                    </a:t>
            </a:r>
          </a:p>
          <a:p>
            <a:pPr lvl="0" eaLnBrk="0" hangingPunct="0"/>
            <a:r>
              <a:rPr lang="ru-RU" dirty="0">
                <a:solidFill>
                  <a:prstClr val="black"/>
                </a:solidFill>
                <a:latin typeface="Times New Roman" panose="02020603050405020304" pitchFamily="18" charset="0"/>
                <a:cs typeface="Times New Roman" panose="02020603050405020304" pitchFamily="18" charset="0"/>
              </a:rPr>
              <a:t>Франций (</a:t>
            </a:r>
            <a:r>
              <a:rPr lang="ru-RU" dirty="0" err="1">
                <a:solidFill>
                  <a:prstClr val="black"/>
                </a:solidFill>
                <a:latin typeface="Times New Roman" panose="02020603050405020304" pitchFamily="18" charset="0"/>
                <a:cs typeface="Times New Roman" panose="02020603050405020304" pitchFamily="18" charset="0"/>
              </a:rPr>
              <a:t>Fr</a:t>
            </a:r>
            <a:r>
              <a:rPr lang="ru-RU" dirty="0">
                <a:solidFill>
                  <a:prstClr val="black"/>
                </a:solidFill>
                <a:latin typeface="Times New Roman" panose="02020603050405020304" pitchFamily="18" charset="0"/>
                <a:cs typeface="Times New Roman" panose="02020603050405020304" pitchFamily="18" charset="0"/>
              </a:rPr>
              <a:t>) – в честь Франции; протонов  87, нейтронов 35</a:t>
            </a:r>
          </a:p>
          <a:p>
            <a:pPr lvl="0" eaLnBrk="0" hangingPunct="0"/>
            <a:r>
              <a:rPr lang="ru-RU" dirty="0">
                <a:solidFill>
                  <a:prstClr val="black"/>
                </a:solidFill>
                <a:latin typeface="Times New Roman" panose="02020603050405020304" pitchFamily="18" charset="0"/>
                <a:cs typeface="Times New Roman" panose="02020603050405020304" pitchFamily="18" charset="0"/>
              </a:rPr>
              <a:t>Германий (</a:t>
            </a:r>
            <a:r>
              <a:rPr lang="ru-RU" dirty="0" err="1">
                <a:solidFill>
                  <a:prstClr val="black"/>
                </a:solidFill>
                <a:latin typeface="Times New Roman" panose="02020603050405020304" pitchFamily="18" charset="0"/>
                <a:cs typeface="Times New Roman" panose="02020603050405020304" pitchFamily="18" charset="0"/>
              </a:rPr>
              <a:t>Ge</a:t>
            </a:r>
            <a:r>
              <a:rPr lang="ru-RU" dirty="0">
                <a:solidFill>
                  <a:prstClr val="black"/>
                </a:solidFill>
                <a:latin typeface="Times New Roman" panose="02020603050405020304" pitchFamily="18" charset="0"/>
                <a:cs typeface="Times New Roman" panose="02020603050405020304" pitchFamily="18" charset="0"/>
              </a:rPr>
              <a:t>) – в честь Германии; протонов  32, нейтронов 40.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332656"/>
            <a:ext cx="7427168" cy="5750099"/>
          </a:xfrm>
        </p:spPr>
        <p:txBody>
          <a:bodyPr/>
          <a:lstStyle/>
          <a:p>
            <a:pPr lvl="0" eaLnBrk="0" hangingPunct="0">
              <a:buNone/>
            </a:pPr>
            <a:r>
              <a:rPr lang="ru-RU" dirty="0">
                <a:solidFill>
                  <a:prstClr val="black"/>
                </a:solidFill>
                <a:latin typeface="Times New Roman" panose="02020603050405020304" pitchFamily="18" charset="0"/>
                <a:cs typeface="Times New Roman" panose="02020603050405020304" pitchFamily="18" charset="0"/>
              </a:rPr>
              <a:t>Вы — пилот самолета, летящего из Сибири в Ярославль. Самолет везёт слитки самого распространённого металла в природе. </a:t>
            </a:r>
            <a:br>
              <a:rPr lang="ru-RU" dirty="0">
                <a:solidFill>
                  <a:prstClr val="black"/>
                </a:solidFill>
                <a:latin typeface="Times New Roman" panose="02020603050405020304" pitchFamily="18" charset="0"/>
                <a:cs typeface="Times New Roman" panose="02020603050405020304" pitchFamily="18" charset="0"/>
              </a:rPr>
            </a:br>
            <a:r>
              <a:rPr lang="ru-RU" dirty="0">
                <a:solidFill>
                  <a:prstClr val="black"/>
                </a:solidFill>
                <a:latin typeface="Times New Roman" panose="02020603050405020304" pitchFamily="18" charset="0"/>
                <a:cs typeface="Times New Roman" panose="02020603050405020304" pitchFamily="18" charset="0"/>
              </a:rPr>
              <a:t>Сколько лет пилоту? </a:t>
            </a:r>
            <a:br>
              <a:rPr lang="ru-RU" dirty="0">
                <a:solidFill>
                  <a:prstClr val="black"/>
                </a:solidFill>
                <a:latin typeface="Times New Roman" panose="02020603050405020304" pitchFamily="18" charset="0"/>
                <a:cs typeface="Times New Roman" panose="02020603050405020304" pitchFamily="18" charset="0"/>
              </a:rPr>
            </a:br>
            <a:r>
              <a:rPr lang="ru-RU" dirty="0">
                <a:solidFill>
                  <a:prstClr val="black"/>
                </a:solidFill>
                <a:latin typeface="Times New Roman" panose="02020603050405020304" pitchFamily="18" charset="0"/>
                <a:cs typeface="Times New Roman" panose="02020603050405020304" pitchFamily="18" charset="0"/>
              </a:rPr>
              <a:t>Дополнительный вопрос: какой металл вёз самолет? Почему этот металл в 1827 г. стоил 1200 рублей за 1 кг, а в 1900 г. — 1 рубль?</a:t>
            </a:r>
            <a:br>
              <a:rPr lang="ru-RU" dirty="0">
                <a:solidFill>
                  <a:prstClr val="black"/>
                </a:solidFill>
                <a:latin typeface="Times New Roman" panose="02020603050405020304" pitchFamily="18" charset="0"/>
                <a:cs typeface="Times New Roman" panose="02020603050405020304" pitchFamily="18" charset="0"/>
              </a:rPr>
            </a:br>
            <a:endParaRPr lang="ru-RU"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prstClr val="black"/>
                </a:solidFill>
              </a:rPr>
              <a:t>Ответ:</a:t>
            </a:r>
            <a:endParaRPr lang="ru-RU" sz="3200" dirty="0"/>
          </a:p>
        </p:txBody>
      </p:sp>
      <p:sp>
        <p:nvSpPr>
          <p:cNvPr id="3" name="Объект 2"/>
          <p:cNvSpPr>
            <a:spLocks noGrp="1"/>
          </p:cNvSpPr>
          <p:nvPr>
            <p:ph idx="1"/>
          </p:nvPr>
        </p:nvSpPr>
        <p:spPr>
          <a:xfrm>
            <a:off x="1403648" y="1600200"/>
            <a:ext cx="7283152" cy="4525963"/>
          </a:xfrm>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Пилоту -   </a:t>
            </a:r>
            <a:r>
              <a:rPr lang="ru-RU" dirty="0" smtClean="0">
                <a:solidFill>
                  <a:prstClr val="black"/>
                </a:solidFill>
                <a:latin typeface="Times New Roman" panose="02020603050405020304" pitchFamily="18" charset="0"/>
                <a:cs typeface="Times New Roman" panose="02020603050405020304" pitchFamily="18" charset="0"/>
              </a:rPr>
              <a:t>лет </a:t>
            </a:r>
            <a:r>
              <a:rPr lang="ru-RU" dirty="0">
                <a:solidFill>
                  <a:prstClr val="black"/>
                </a:solidFill>
                <a:latin typeface="Times New Roman" panose="02020603050405020304" pitchFamily="18" charset="0"/>
                <a:cs typeface="Times New Roman" panose="02020603050405020304" pitchFamily="18" charset="0"/>
              </a:rPr>
              <a:t>(возраст обучающегося решающего задачу)</a:t>
            </a:r>
          </a:p>
          <a:p>
            <a:pPr lvl="0" eaLnBrk="0" hangingPunct="0"/>
            <a:r>
              <a:rPr lang="ru-RU" dirty="0">
                <a:solidFill>
                  <a:prstClr val="black"/>
                </a:solidFill>
                <a:latin typeface="Times New Roman" panose="02020603050405020304" pitchFamily="18" charset="0"/>
                <a:cs typeface="Times New Roman" panose="02020603050405020304" pitchFamily="18" charset="0"/>
              </a:rPr>
              <a:t> Алюминий, потому что   в 1827 году он был впервые получен. Свойства его - легкий, блестящий металл.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908720"/>
            <a:ext cx="7211144" cy="5217443"/>
          </a:xfrm>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Вы входите в малознакомую квартиру, которая затемнена. Электричество отключено, но есть две лампы: газовая и керосиновая. Что Вы зажжете в первую очередь? </a:t>
            </a:r>
            <a:br>
              <a:rPr lang="ru-RU" dirty="0">
                <a:solidFill>
                  <a:prstClr val="black"/>
                </a:solidFill>
                <a:latin typeface="Times New Roman" panose="02020603050405020304" pitchFamily="18" charset="0"/>
                <a:cs typeface="Times New Roman" panose="02020603050405020304" pitchFamily="18" charset="0"/>
              </a:rPr>
            </a:br>
            <a:r>
              <a:rPr lang="ru-RU" dirty="0">
                <a:solidFill>
                  <a:prstClr val="black"/>
                </a:solidFill>
                <a:latin typeface="Times New Roman" panose="02020603050405020304" pitchFamily="18" charset="0"/>
                <a:cs typeface="Times New Roman" panose="02020603050405020304" pitchFamily="18" charset="0"/>
              </a:rPr>
              <a:t>Дополнительный вопрос: где еще применяется газ (предположите, какой) и керосин</a:t>
            </a:r>
            <a:r>
              <a:rPr lang="ru-RU" dirty="0" smtClean="0">
                <a:solidFill>
                  <a:prstClr val="black"/>
                </a:solidFill>
                <a:latin typeface="Times New Roman" panose="02020603050405020304" pitchFamily="18" charset="0"/>
                <a:cs typeface="Times New Roman" panose="02020603050405020304" pitchFamily="18" charset="0"/>
              </a:rPr>
              <a:t>?</a:t>
            </a:r>
            <a:endParaRPr lang="ru-RU"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prstClr val="black"/>
                </a:solidFill>
                <a:latin typeface="Times New Roman" panose="02020603050405020304" pitchFamily="18" charset="0"/>
                <a:cs typeface="Times New Roman" panose="02020603050405020304" pitchFamily="18" charset="0"/>
              </a:rPr>
              <a:t>Ответ:</a:t>
            </a:r>
            <a:endParaRPr lang="ru-RU" sz="2800" dirty="0"/>
          </a:p>
        </p:txBody>
      </p:sp>
      <p:sp>
        <p:nvSpPr>
          <p:cNvPr id="3" name="Объект 2"/>
          <p:cNvSpPr>
            <a:spLocks noGrp="1"/>
          </p:cNvSpPr>
          <p:nvPr>
            <p:ph idx="1"/>
          </p:nvPr>
        </p:nvSpPr>
        <p:spPr>
          <a:xfrm>
            <a:off x="1475656" y="1600200"/>
            <a:ext cx="7211144" cy="4525963"/>
          </a:xfrm>
        </p:spPr>
        <p:txBody>
          <a:bodyPr/>
          <a:lstStyle/>
          <a:p>
            <a:pPr lvl="0" eaLnBrk="0" hangingPunct="0"/>
            <a:r>
              <a:rPr lang="ru-RU" dirty="0" smtClean="0">
                <a:solidFill>
                  <a:prstClr val="black"/>
                </a:solidFill>
                <a:latin typeface="Times New Roman" panose="02020603050405020304" pitchFamily="18" charset="0"/>
                <a:cs typeface="Times New Roman" panose="02020603050405020304" pitchFamily="18" charset="0"/>
              </a:rPr>
              <a:t>Спичку</a:t>
            </a:r>
            <a:endParaRPr lang="ru-RU" dirty="0">
              <a:solidFill>
                <a:prstClr val="black"/>
              </a:solidFill>
              <a:latin typeface="Times New Roman" panose="02020603050405020304" pitchFamily="18" charset="0"/>
              <a:cs typeface="Times New Roman" panose="02020603050405020304" pitchFamily="18" charset="0"/>
            </a:endParaRPr>
          </a:p>
          <a:p>
            <a:pPr lvl="0" eaLnBrk="0" hangingPunct="0"/>
            <a:r>
              <a:rPr lang="ru-RU" dirty="0">
                <a:solidFill>
                  <a:prstClr val="black"/>
                </a:solidFill>
                <a:latin typeface="Times New Roman" panose="02020603050405020304" pitchFamily="18" charset="0"/>
                <a:cs typeface="Times New Roman" panose="02020603050405020304" pitchFamily="18" charset="0"/>
              </a:rPr>
              <a:t>В газовой лампе- природный газ  (применяется как топливо) </a:t>
            </a:r>
          </a:p>
          <a:p>
            <a:pPr lvl="0" eaLnBrk="0" hangingPunct="0"/>
            <a:r>
              <a:rPr lang="ru-RU" dirty="0">
                <a:solidFill>
                  <a:prstClr val="black"/>
                </a:solidFill>
                <a:latin typeface="Times New Roman" panose="02020603050405020304" pitchFamily="18" charset="0"/>
                <a:cs typeface="Times New Roman" panose="02020603050405020304" pitchFamily="18" charset="0"/>
              </a:rPr>
              <a:t>Керосин    (растворитель, дизельное и авиационное топливо, удаление ржавчины)   </a:t>
            </a:r>
          </a:p>
          <a:p>
            <a:pPr marL="0" lvl="0" indent="0" eaLnBrk="0" hangingPunct="0">
              <a:buNone/>
            </a:pPr>
            <a:r>
              <a:rPr lang="ru-RU" dirty="0">
                <a:solidFill>
                  <a:prstClr val="black"/>
                </a:solidFill>
                <a:latin typeface="Times New Roman" panose="02020603050405020304" pitchFamily="18" charset="0"/>
                <a:cs typeface="Times New Roman" panose="02020603050405020304" pitchFamily="18" charset="0"/>
              </a:rPr>
              <a:t>  </a:t>
            </a:r>
            <a:r>
              <a:rPr lang="ru-RU" dirty="0" smtClean="0">
                <a:solidFill>
                  <a:prstClr val="black"/>
                </a:solidFill>
                <a:latin typeface="Times New Roman" panose="02020603050405020304" pitchFamily="18" charset="0"/>
                <a:cs typeface="Times New Roman" panose="02020603050405020304" pitchFamily="18" charset="0"/>
              </a:rPr>
              <a:t> </a:t>
            </a:r>
            <a:endParaRPr lang="ru-RU"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874" y="548680"/>
            <a:ext cx="7210926" cy="5577483"/>
          </a:xfrm>
        </p:spPr>
        <p:txBody>
          <a:bodyPr/>
          <a:lstStyle/>
          <a:p>
            <a:pPr lvl="0" eaLnBrk="0" hangingPunct="0"/>
            <a:r>
              <a:rPr lang="ru-RU" sz="3000" dirty="0">
                <a:solidFill>
                  <a:prstClr val="black"/>
                </a:solidFill>
                <a:latin typeface="Times New Roman" panose="02020603050405020304" pitchFamily="18" charset="0"/>
                <a:cs typeface="Times New Roman" panose="02020603050405020304" pitchFamily="18" charset="0"/>
              </a:rPr>
              <a:t>Чтобы Золушка не смогла поехать на бал, мачеха придумала ей работу: она смешала  древесные стружки с мелкими железными гвоздями, сахар и речным песком и велела Золушке очистить сахар, а гвозди сложить в отдельную коробку. Золушка быстро справилась с заданием и успела поехать на бал. </a:t>
            </a:r>
            <a:r>
              <a:rPr lang="ru-RU" sz="3000" dirty="0" smtClean="0">
                <a:solidFill>
                  <a:prstClr val="black"/>
                </a:solidFill>
                <a:latin typeface="Times New Roman" panose="02020603050405020304" pitchFamily="18" charset="0"/>
                <a:cs typeface="Times New Roman" panose="02020603050405020304" pitchFamily="18" charset="0"/>
              </a:rPr>
              <a:t>Объясните, </a:t>
            </a:r>
            <a:r>
              <a:rPr lang="ru-RU" sz="3000" dirty="0">
                <a:solidFill>
                  <a:prstClr val="black"/>
                </a:solidFill>
                <a:latin typeface="Times New Roman" panose="02020603050405020304" pitchFamily="18" charset="0"/>
                <a:cs typeface="Times New Roman" panose="02020603050405020304" pitchFamily="18" charset="0"/>
              </a:rPr>
              <a:t>как можно быстро справиться с заданием мачехи. (3б)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76672"/>
            <a:ext cx="8229600" cy="1012974"/>
          </a:xfrm>
        </p:spPr>
        <p:txBody>
          <a:bodyPr>
            <a:noAutofit/>
          </a:bodyPr>
          <a:lstStyle/>
          <a:p>
            <a:r>
              <a:rPr lang="ru-RU" sz="2400" b="1" dirty="0" smtClean="0">
                <a:latin typeface="Times New Roman" panose="02020603050405020304" pitchFamily="18" charset="0"/>
                <a:cs typeface="Times New Roman" panose="02020603050405020304" pitchFamily="18" charset="0"/>
              </a:rPr>
              <a:t>Современный человек должен уметь быстро</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адаптироваться к изменениям,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происходящим в мире.</a:t>
            </a:r>
            <a:endParaRPr lang="ru-RU" sz="2400" b="1" dirty="0">
              <a:solidFill>
                <a:srgbClr val="800000"/>
              </a:solidFill>
              <a:latin typeface="Times New Roman" panose="02020603050405020304" pitchFamily="18" charset="0"/>
              <a:cs typeface="Times New Roman" panose="02020603050405020304" pitchFamily="18" charset="0"/>
            </a:endParaRPr>
          </a:p>
        </p:txBody>
      </p:sp>
      <p:pic>
        <p:nvPicPr>
          <p:cNvPr id="2053" name="Picture 5" descr="C:\Users\1\Desktop\QqQVCydARtA.jpg"/>
          <p:cNvPicPr>
            <a:picLocks noGrp="1" noChangeAspect="1" noChangeArrowheads="1"/>
          </p:cNvPicPr>
          <p:nvPr>
            <p:ph idx="1"/>
          </p:nvPr>
        </p:nvPicPr>
        <p:blipFill>
          <a:blip r:embed="rId2"/>
          <a:srcRect/>
          <a:stretch>
            <a:fillRect/>
          </a:stretch>
        </p:blipFill>
        <p:spPr bwMode="auto">
          <a:xfrm>
            <a:off x="2214546" y="1714488"/>
            <a:ext cx="5753100" cy="38481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prstClr val="black"/>
                </a:solidFill>
                <a:latin typeface="Times New Roman" panose="02020603050405020304" pitchFamily="18" charset="0"/>
                <a:cs typeface="Times New Roman" panose="02020603050405020304" pitchFamily="18" charset="0"/>
              </a:rPr>
              <a:t>Ответ:</a:t>
            </a:r>
            <a:endParaRPr lang="ru-RU" sz="2800" dirty="0"/>
          </a:p>
        </p:txBody>
      </p:sp>
      <p:sp>
        <p:nvSpPr>
          <p:cNvPr id="3" name="Объект 2"/>
          <p:cNvSpPr>
            <a:spLocks noGrp="1"/>
          </p:cNvSpPr>
          <p:nvPr>
            <p:ph idx="1"/>
          </p:nvPr>
        </p:nvSpPr>
        <p:spPr>
          <a:xfrm>
            <a:off x="1547664" y="1600200"/>
            <a:ext cx="7139136" cy="4525963"/>
          </a:xfrm>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Древесные стружки от мелких железных гвоздей можно разделить при помощи магнита. Сахар с речным песком растворить в воде ,профильтровать, выпарить </a:t>
            </a:r>
            <a:r>
              <a:rPr lang="ru-RU" dirty="0" smtClean="0">
                <a:solidFill>
                  <a:prstClr val="black"/>
                </a:solidFill>
                <a:latin typeface="Times New Roman" panose="02020603050405020304" pitchFamily="18" charset="0"/>
                <a:cs typeface="Times New Roman" panose="02020603050405020304" pitchFamily="18" charset="0"/>
              </a:rPr>
              <a:t>воду</a:t>
            </a:r>
            <a:endParaRPr lang="ru-RU" dirty="0">
              <a:solidFill>
                <a:prstClr val="black"/>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Кто из нас не мечтал разыскать сокровища, спрятанные когда-то, в глубине веков, морскими пиратами?! Если разгадаете головоломку, то узнаете, как наверняка найти настоящий клад(6 баллов)</a:t>
            </a:r>
          </a:p>
          <a:p>
            <a:pPr lvl="0" eaLnBrk="0" hangingPunct="0"/>
            <a:r>
              <a:rPr lang="ru-RU" dirty="0">
                <a:solidFill>
                  <a:prstClr val="black"/>
                </a:solidFill>
              </a:rPr>
              <a:t> </a:t>
            </a:r>
            <a:r>
              <a:rPr lang="en-US" dirty="0">
                <a:solidFill>
                  <a:prstClr val="black"/>
                </a:solidFill>
              </a:rPr>
              <a:t>Si – </a:t>
            </a:r>
            <a:r>
              <a:rPr lang="ru-RU" dirty="0">
                <a:solidFill>
                  <a:prstClr val="black"/>
                </a:solidFill>
              </a:rPr>
              <a:t>тон,   </a:t>
            </a:r>
            <a:r>
              <a:rPr lang="en-US" dirty="0" err="1">
                <a:solidFill>
                  <a:prstClr val="black"/>
                </a:solidFill>
              </a:rPr>
              <a:t>Ar</a:t>
            </a:r>
            <a:r>
              <a:rPr lang="en-US" dirty="0">
                <a:solidFill>
                  <a:prstClr val="black"/>
                </a:solidFill>
              </a:rPr>
              <a:t> – </a:t>
            </a:r>
            <a:r>
              <a:rPr lang="ru-RU" dirty="0" err="1">
                <a:solidFill>
                  <a:prstClr val="black"/>
                </a:solidFill>
              </a:rPr>
              <a:t>оящ</a:t>
            </a:r>
            <a:r>
              <a:rPr lang="ru-RU" dirty="0">
                <a:solidFill>
                  <a:prstClr val="black"/>
                </a:solidFill>
              </a:rPr>
              <a:t>,   </a:t>
            </a:r>
            <a:r>
              <a:rPr lang="en-US" dirty="0">
                <a:solidFill>
                  <a:prstClr val="black"/>
                </a:solidFill>
              </a:rPr>
              <a:t>Ne – </a:t>
            </a:r>
            <a:r>
              <a:rPr lang="ru-RU" dirty="0" err="1">
                <a:solidFill>
                  <a:prstClr val="black"/>
                </a:solidFill>
              </a:rPr>
              <a:t>др</a:t>
            </a:r>
            <a:r>
              <a:rPr lang="ru-RU" dirty="0">
                <a:solidFill>
                  <a:prstClr val="black"/>
                </a:solidFill>
              </a:rPr>
              <a:t>,   </a:t>
            </a:r>
            <a:r>
              <a:rPr lang="en-US" dirty="0">
                <a:solidFill>
                  <a:prstClr val="black"/>
                </a:solidFill>
              </a:rPr>
              <a:t>Fe – </a:t>
            </a:r>
            <a:r>
              <a:rPr lang="ru-RU" dirty="0">
                <a:solidFill>
                  <a:prstClr val="black"/>
                </a:solidFill>
              </a:rPr>
              <a:t>ад,</a:t>
            </a:r>
          </a:p>
          <a:p>
            <a:pPr lvl="0" eaLnBrk="0" hangingPunct="0"/>
            <a:r>
              <a:rPr lang="en-US" dirty="0">
                <a:solidFill>
                  <a:prstClr val="black"/>
                </a:solidFill>
              </a:rPr>
              <a:t>Mg </a:t>
            </a:r>
            <a:r>
              <a:rPr lang="ru-RU" dirty="0" smtClean="0">
                <a:solidFill>
                  <a:prstClr val="black"/>
                </a:solidFill>
              </a:rPr>
              <a:t>- </a:t>
            </a:r>
            <a:r>
              <a:rPr lang="en-US" dirty="0" smtClean="0">
                <a:solidFill>
                  <a:prstClr val="black"/>
                </a:solidFill>
              </a:rPr>
              <a:t> </a:t>
            </a:r>
            <a:r>
              <a:rPr lang="ru-RU" dirty="0">
                <a:solidFill>
                  <a:prstClr val="black"/>
                </a:solidFill>
              </a:rPr>
              <a:t>э,   </a:t>
            </a:r>
            <a:r>
              <a:rPr lang="en-US" dirty="0">
                <a:solidFill>
                  <a:prstClr val="black"/>
                </a:solidFill>
              </a:rPr>
              <a:t>F – </a:t>
            </a:r>
            <a:r>
              <a:rPr lang="ru-RU" dirty="0">
                <a:solidFill>
                  <a:prstClr val="black"/>
                </a:solidFill>
              </a:rPr>
              <a:t>Ий,   </a:t>
            </a:r>
            <a:r>
              <a:rPr lang="en-US" dirty="0">
                <a:solidFill>
                  <a:prstClr val="black"/>
                </a:solidFill>
              </a:rPr>
              <a:t>Cr – </a:t>
            </a:r>
            <a:r>
              <a:rPr lang="ru-RU" dirty="0" err="1">
                <a:solidFill>
                  <a:prstClr val="black"/>
                </a:solidFill>
              </a:rPr>
              <a:t>кл</a:t>
            </a:r>
            <a:r>
              <a:rPr lang="ru-RU" dirty="0">
                <a:solidFill>
                  <a:prstClr val="black"/>
                </a:solidFill>
              </a:rPr>
              <a:t>,   </a:t>
            </a:r>
            <a:r>
              <a:rPr lang="en-US" dirty="0">
                <a:solidFill>
                  <a:prstClr val="black"/>
                </a:solidFill>
              </a:rPr>
              <a:t>Cl –</a:t>
            </a:r>
            <a:r>
              <a:rPr lang="ru-RU" dirty="0" err="1">
                <a:solidFill>
                  <a:prstClr val="black"/>
                </a:solidFill>
              </a:rPr>
              <a:t>аст</a:t>
            </a:r>
            <a:r>
              <a:rPr lang="ru-RU" dirty="0">
                <a:solidFill>
                  <a:prstClr val="black"/>
                </a:solidFill>
              </a:rPr>
              <a:t>,</a:t>
            </a:r>
          </a:p>
          <a:p>
            <a:pPr lvl="0" eaLnBrk="0" hangingPunct="0"/>
            <a:r>
              <a:rPr lang="en-US" dirty="0">
                <a:solidFill>
                  <a:prstClr val="black"/>
                </a:solidFill>
              </a:rPr>
              <a:t>Li – </a:t>
            </a:r>
            <a:r>
              <a:rPr lang="ru-RU" dirty="0">
                <a:solidFill>
                  <a:prstClr val="black"/>
                </a:solidFill>
              </a:rPr>
              <a:t>хо,   </a:t>
            </a:r>
            <a:r>
              <a:rPr lang="en-US" dirty="0" err="1">
                <a:solidFill>
                  <a:prstClr val="black"/>
                </a:solidFill>
              </a:rPr>
              <a:t>Sc</a:t>
            </a:r>
            <a:r>
              <a:rPr lang="en-US" dirty="0">
                <a:solidFill>
                  <a:prstClr val="black"/>
                </a:solidFill>
              </a:rPr>
              <a:t> – </a:t>
            </a:r>
            <a:r>
              <a:rPr lang="ru-RU" dirty="0">
                <a:solidFill>
                  <a:prstClr val="black"/>
                </a:solidFill>
              </a:rPr>
              <a:t>Ий,   </a:t>
            </a:r>
            <a:r>
              <a:rPr lang="en-US" dirty="0">
                <a:solidFill>
                  <a:prstClr val="black"/>
                </a:solidFill>
              </a:rPr>
              <a:t>N – </a:t>
            </a:r>
            <a:r>
              <a:rPr lang="ru-RU" dirty="0" err="1">
                <a:solidFill>
                  <a:prstClr val="black"/>
                </a:solidFill>
              </a:rPr>
              <a:t>рош</a:t>
            </a:r>
            <a:r>
              <a:rPr lang="ru-RU" dirty="0">
                <a:solidFill>
                  <a:prstClr val="black"/>
                </a:solidFill>
              </a:rPr>
              <a:t>,   </a:t>
            </a:r>
            <a:r>
              <a:rPr lang="en-US" dirty="0">
                <a:solidFill>
                  <a:prstClr val="black"/>
                </a:solidFill>
              </a:rPr>
              <a:t>Na – </a:t>
            </a:r>
            <a:r>
              <a:rPr lang="ru-RU" dirty="0" err="1">
                <a:solidFill>
                  <a:prstClr val="black"/>
                </a:solidFill>
              </a:rPr>
              <a:t>уг</a:t>
            </a:r>
            <a:r>
              <a:rPr lang="ru-RU" dirty="0">
                <a:solidFill>
                  <a:prstClr val="black"/>
                </a:solidFill>
              </a:rPr>
              <a:t>.</a:t>
            </a:r>
          </a:p>
          <a:p>
            <a:pPr lvl="0" eaLnBrk="0" hangingPunct="0"/>
            <a:endParaRPr lang="ru-RU" dirty="0">
              <a:solidFill>
                <a:prstClr val="black"/>
              </a:solidFill>
            </a:endParaRPr>
          </a:p>
          <a:p>
            <a:pPr lvl="0" eaLnBrk="0" hangingPunct="0"/>
            <a:endParaRPr lang="ru-RU" dirty="0">
              <a:solidFill>
                <a:prstClr val="black"/>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prstClr val="black"/>
                </a:solidFill>
                <a:latin typeface="Times New Roman" panose="02020603050405020304" pitchFamily="18" charset="0"/>
                <a:cs typeface="Times New Roman" panose="02020603050405020304" pitchFamily="18" charset="0"/>
              </a:rPr>
              <a:t>Ответ:</a:t>
            </a:r>
            <a:endParaRPr lang="ru-RU" dirty="0"/>
          </a:p>
        </p:txBody>
      </p:sp>
      <p:sp>
        <p:nvSpPr>
          <p:cNvPr id="3" name="Объект 2"/>
          <p:cNvSpPr>
            <a:spLocks noGrp="1"/>
          </p:cNvSpPr>
          <p:nvPr>
            <p:ph idx="1"/>
          </p:nvPr>
        </p:nvSpPr>
        <p:spPr/>
        <p:txBody>
          <a:bodyPr/>
          <a:lstStyle/>
          <a:p>
            <a:pPr lvl="0" eaLnBrk="0" hangingPunct="0"/>
            <a:r>
              <a:rPr lang="ru-RU" dirty="0">
                <a:solidFill>
                  <a:prstClr val="black"/>
                </a:solidFill>
                <a:latin typeface="Times New Roman" panose="02020603050405020304" pitchFamily="18" charset="0"/>
                <a:cs typeface="Times New Roman" panose="02020603050405020304" pitchFamily="18" charset="0"/>
              </a:rPr>
              <a:t>Если расположить символы химических элементов в порядке возрастания их порядковых номеров, то из набора букв, записанных рядом с химическими знаками, получится фраза: «Хороший друг – это настоящий клад».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476672"/>
            <a:ext cx="7221488" cy="5505476"/>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Плохо, когда родители медики. Они часто замечают то, что другие упустили бы из вида. Когда Никита вошел в квартиру,  со двора, его мама мельком глянула на грязные, обветрившиеся руки сына и удалилась в свою комнату. По запаху Никита понял, что для него мама готовит «гремучую смесь» из глицерина и                  10%-</a:t>
            </a:r>
            <a:r>
              <a:rPr lang="ru-RU" sz="2400" dirty="0" err="1">
                <a:solidFill>
                  <a:prstClr val="black"/>
                </a:solidFill>
                <a:latin typeface="Times New Roman" panose="02020603050405020304" pitchFamily="18" charset="0"/>
                <a:cs typeface="Times New Roman" panose="02020603050405020304" pitchFamily="18" charset="0"/>
              </a:rPr>
              <a:t>го</a:t>
            </a:r>
            <a:r>
              <a:rPr lang="ru-RU" sz="2400" dirty="0">
                <a:solidFill>
                  <a:prstClr val="black"/>
                </a:solidFill>
                <a:latin typeface="Times New Roman" panose="02020603050405020304" pitchFamily="18" charset="0"/>
                <a:cs typeface="Times New Roman" panose="02020603050405020304" pitchFamily="18" charset="0"/>
              </a:rPr>
              <a:t> раствора нашатырного спирта в весовом соотношении 1:1. Определите массу аммиака, если морщить нос и пускать слезы при смазке рук мальчику пришлось два раза. Первый раз мама налила на руки 7 г смеси, а второй-5 г. Третьего раза не понадобилось, т.к. цыпки исчезли.</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95662" y="548680"/>
            <a:ext cx="7291137" cy="5577483"/>
          </a:xfrm>
        </p:spPr>
        <p:txBody>
          <a:bodyPr/>
          <a:lstStyle/>
          <a:p>
            <a:pPr marL="0" lvl="0" indent="0">
              <a:spcBef>
                <a:spcPct val="0"/>
              </a:spcBef>
              <a:buNone/>
            </a:pPr>
            <a:r>
              <a:rPr lang="ru-RU" sz="2400" dirty="0">
                <a:solidFill>
                  <a:prstClr val="black"/>
                </a:solidFill>
                <a:latin typeface="Times New Roman" panose="02020603050405020304" pitchFamily="18" charset="0"/>
                <a:cs typeface="Times New Roman" panose="02020603050405020304" pitchFamily="18" charset="0"/>
              </a:rPr>
              <a:t>Открыв дверь в квартиру, вернувшаяся из гостей семья ощутила «запах больницы». Первым провел расследование глава семьи – отец. На полу он обнаружил осколки флакона от 5%-</a:t>
            </a:r>
            <a:r>
              <a:rPr lang="ru-RU" sz="2400" dirty="0" err="1">
                <a:solidFill>
                  <a:prstClr val="black"/>
                </a:solidFill>
                <a:latin typeface="Times New Roman" panose="02020603050405020304" pitchFamily="18" charset="0"/>
                <a:cs typeface="Times New Roman" panose="02020603050405020304" pitchFamily="18" charset="0"/>
              </a:rPr>
              <a:t>го</a:t>
            </a:r>
            <a:r>
              <a:rPr lang="ru-RU" sz="2400" dirty="0">
                <a:solidFill>
                  <a:prstClr val="black"/>
                </a:solidFill>
                <a:latin typeface="Times New Roman" panose="02020603050405020304" pitchFamily="18" charset="0"/>
                <a:cs typeface="Times New Roman" panose="02020603050405020304" pitchFamily="18" charset="0"/>
              </a:rPr>
              <a:t> спиртового раствора йода, где его до этого было 8 г, а из-под шкафа мерцали две пары шкодливых глаз (кота и щенка). Отец все решил миром, объявив, что состоялась игра в футбол со счетом 1:1.</a:t>
            </a:r>
          </a:p>
          <a:p>
            <a:pPr marL="0" lvl="0" indent="0">
              <a:spcBef>
                <a:spcPct val="0"/>
              </a:spcBef>
              <a:buNone/>
            </a:pPr>
            <a:r>
              <a:rPr lang="ru-RU" sz="2400" dirty="0">
                <a:solidFill>
                  <a:prstClr val="black"/>
                </a:solidFill>
                <a:latin typeface="Times New Roman" panose="02020603050405020304" pitchFamily="18" charset="0"/>
                <a:cs typeface="Times New Roman" panose="02020603050405020304" pitchFamily="18" charset="0"/>
              </a:rPr>
              <a:t>Определите, сколько граммов йода и спирта создали «запах больницы»?</a:t>
            </a:r>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B1A70AE2-5D0F-4EE8-ADFD-1D312412E602}" type="slidenum">
              <a:rPr lang="en-US" smtClean="0">
                <a:solidFill>
                  <a:prstClr val="black">
                    <a:tint val="75000"/>
                  </a:prstClr>
                </a:solidFill>
              </a:rPr>
              <a:t>35</a:t>
            </a:fld>
            <a:endParaRPr lang="en-US">
              <a:solidFill>
                <a:prstClr val="black">
                  <a:tint val="75000"/>
                </a:prstClr>
              </a:solidFill>
            </a:endParaRPr>
          </a:p>
        </p:txBody>
      </p:sp>
      <p:pic>
        <p:nvPicPr>
          <p:cNvPr id="3" name="Рисунок 2" descr="Задания функциональной грамотности на уроках химии Уходя на работу, мама попросила Ксюшу постирать тюль и свести пятно от ржавчины лимонной кислотой. Покопавшись в книге «Домоводство», Ксюша поняла, что нужно приготовить 10%-й раствор кислоты и погрузить туда на 30 мин ткань с ржавым пятном размером с её ладошку. Будь вы Ксюшей, сколько взяли бы воды и кислоты для приготовления раствора? В какой ёмкости выводили бы пятно?"/>
          <p:cNvPicPr/>
          <p:nvPr/>
        </p:nvPicPr>
        <p:blipFill>
          <a:blip r:embed="rId2">
            <a:extLst>
              <a:ext uri="{28A0092B-C50C-407E-A947-70E740481C1C}">
                <a14:useLocalDpi xmlns:a14="http://schemas.microsoft.com/office/drawing/2010/main" val="0"/>
              </a:ext>
            </a:extLst>
          </a:blip>
          <a:srcRect/>
          <a:stretch>
            <a:fillRect/>
          </a:stretch>
        </p:blipFill>
        <p:spPr bwMode="auto">
          <a:xfrm>
            <a:off x="0" y="223670"/>
            <a:ext cx="9144000" cy="663433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836712"/>
            <a:ext cx="7283152" cy="5289451"/>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Четыре подряд съеденных мороженых обернулись для Насти температурой и ангиной. Врач назначил ей полоскать горло</a:t>
            </a:r>
            <a:r>
              <a:rPr lang="en-US" sz="2400" dirty="0">
                <a:solidFill>
                  <a:prstClr val="black"/>
                </a:solidFill>
                <a:latin typeface="Times New Roman" panose="02020603050405020304" pitchFamily="18" charset="0"/>
                <a:cs typeface="Times New Roman" panose="02020603050405020304" pitchFamily="18" charset="0"/>
              </a:rPr>
              <a:t/>
            </a:r>
            <a:br>
              <a:rPr lang="en-US" sz="2400" dirty="0">
                <a:solidFill>
                  <a:prstClr val="black"/>
                </a:solidFill>
                <a:latin typeface="Times New Roman" panose="02020603050405020304" pitchFamily="18" charset="0"/>
                <a:cs typeface="Times New Roman" panose="02020603050405020304" pitchFamily="18" charset="0"/>
              </a:rPr>
            </a:br>
            <a:r>
              <a:rPr lang="ru-RU" sz="2400" dirty="0">
                <a:solidFill>
                  <a:prstClr val="black"/>
                </a:solidFill>
                <a:latin typeface="Times New Roman" panose="02020603050405020304" pitchFamily="18" charset="0"/>
                <a:cs typeface="Times New Roman" panose="02020603050405020304" pitchFamily="18" charset="0"/>
              </a:rPr>
              <a:t> 2%-м раствором фурацилина.</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Сколько 250-граммовых  стаканов этого средства попало в канализацию, если было израсходовано 8 пластинок фурацилина по 10 таблеток каждый? Каждая таблетка весит по 0,5 г.</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B1A70AE2-5D0F-4EE8-ADFD-1D312412E602}" type="slidenum">
              <a:rPr lang="en-US" smtClean="0">
                <a:solidFill>
                  <a:prstClr val="black">
                    <a:tint val="75000"/>
                  </a:prstClr>
                </a:solidFill>
              </a:rPr>
              <a:t>37</a:t>
            </a:fld>
            <a:endParaRPr lang="en-US">
              <a:solidFill>
                <a:prstClr val="black">
                  <a:tint val="75000"/>
                </a:prstClr>
              </a:solidFill>
            </a:endParaRPr>
          </a:p>
        </p:txBody>
      </p:sp>
      <p:pic>
        <p:nvPicPr>
          <p:cNvPr id="3" name="Рисунок 2" descr="Задания функциональной грамотности на уроках химии Чтобы продемонстрировать детям, пришедшим на экскурсию в аптеку, важность знаний по химии, директор показал на женщину, работающую со склянками, и сказал, что она готовит 5%-й спиртовой раствор борной кислоты, и тут же дал школьникам задачу на 5 мин. Решите: Определите массовую долю воды в 5%-м спиртовом растворе борной кислоты, если использован 96%-й раствор спирта."/>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260648"/>
            <a:ext cx="7283152" cy="5865515"/>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Накопление углекислого газа в атмосфере становится опасным загрязнением – приводит к парниковому эффекту. Какой объем CO2 попадает в атмосферу при сжигании 100 г полиэтилена ? </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Растения поглощают минеральные вещества и углекислый газ и под действием ультрафиолета синтезируют глюкозу, выделяя кислород. Какой объем CO2 усвоили зеленые листья сахарной свеклы для получения 100 г сахарозы, из которой можно изготовить 10 конфет (одна конфета содержит примерно 10 г сахара)?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476672"/>
            <a:ext cx="7211144" cy="5649491"/>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Для нейтрализации промышленных стоков гальванического участка завода "</a:t>
            </a:r>
            <a:r>
              <a:rPr lang="ru-RU" sz="2400" dirty="0" err="1">
                <a:solidFill>
                  <a:prstClr val="black"/>
                </a:solidFill>
                <a:latin typeface="Times New Roman" panose="02020603050405020304" pitchFamily="18" charset="0"/>
                <a:cs typeface="Times New Roman" panose="02020603050405020304" pitchFamily="18" charset="0"/>
              </a:rPr>
              <a:t>Энергомаш</a:t>
            </a:r>
            <a:r>
              <a:rPr lang="ru-RU" sz="2400" dirty="0">
                <a:solidFill>
                  <a:prstClr val="black"/>
                </a:solidFill>
                <a:latin typeface="Times New Roman" panose="02020603050405020304" pitchFamily="18" charset="0"/>
                <a:cs typeface="Times New Roman" panose="02020603050405020304" pitchFamily="18" charset="0"/>
              </a:rPr>
              <a:t>" потребовалось 60 кг негашеной извести </a:t>
            </a:r>
            <a:r>
              <a:rPr lang="ru-RU" sz="2400" dirty="0" err="1">
                <a:solidFill>
                  <a:prstClr val="black"/>
                </a:solidFill>
                <a:latin typeface="Times New Roman" panose="02020603050405020304" pitchFamily="18" charset="0"/>
                <a:cs typeface="Times New Roman" panose="02020603050405020304" pitchFamily="18" charset="0"/>
              </a:rPr>
              <a:t>CaO</a:t>
            </a:r>
            <a:r>
              <a:rPr lang="ru-RU" sz="2400" dirty="0">
                <a:solidFill>
                  <a:prstClr val="black"/>
                </a:solidFill>
                <a:latin typeface="Times New Roman" panose="02020603050405020304" pitchFamily="18" charset="0"/>
                <a:cs typeface="Times New Roman" panose="02020603050405020304" pitchFamily="18" charset="0"/>
              </a:rPr>
              <a:t> с массовой долей примесей 7%. Какая масса иона никеля Ni2+, содержащегося в стоках была нейтрализована? </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При нейтрализации промышленных стоков завода было получено 300 кг осадка </a:t>
            </a:r>
            <a:r>
              <a:rPr lang="ru-RU" sz="2400" dirty="0" err="1">
                <a:solidFill>
                  <a:prstClr val="black"/>
                </a:solidFill>
                <a:latin typeface="Times New Roman" panose="02020603050405020304" pitchFamily="18" charset="0"/>
                <a:cs typeface="Times New Roman" panose="02020603050405020304" pitchFamily="18" charset="0"/>
              </a:rPr>
              <a:t>Cr</a:t>
            </a:r>
            <a:r>
              <a:rPr lang="ru-RU" sz="2400" dirty="0">
                <a:solidFill>
                  <a:prstClr val="black"/>
                </a:solidFill>
                <a:latin typeface="Times New Roman" panose="02020603050405020304" pitchFamily="18" charset="0"/>
                <a:cs typeface="Times New Roman" panose="02020603050405020304" pitchFamily="18" charset="0"/>
              </a:rPr>
              <a:t>(OH)</a:t>
            </a:r>
            <a:r>
              <a:rPr lang="ru-RU" sz="1800" dirty="0">
                <a:solidFill>
                  <a:prstClr val="black"/>
                </a:solidFill>
                <a:latin typeface="Times New Roman" panose="02020603050405020304" pitchFamily="18" charset="0"/>
                <a:cs typeface="Times New Roman" panose="02020603050405020304" pitchFamily="18" charset="0"/>
              </a:rPr>
              <a:t>3</a:t>
            </a:r>
            <a:r>
              <a:rPr lang="ru-RU" sz="2400" dirty="0">
                <a:solidFill>
                  <a:prstClr val="black"/>
                </a:solidFill>
                <a:latin typeface="Times New Roman" panose="02020603050405020304" pitchFamily="18" charset="0"/>
                <a:cs typeface="Times New Roman" panose="02020603050405020304" pitchFamily="18" charset="0"/>
              </a:rPr>
              <a:t>. Какую массу металлического хрома можно получить из осадка, если производственные потери составляют 10 %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lstStyle/>
          <a:p>
            <a:r>
              <a:rPr lang="ru-RU" sz="4000" u="sng" dirty="0" smtClean="0">
                <a:latin typeface="Times New Roman" panose="02020603050405020304"/>
                <a:ea typeface="Times New Roman" panose="02020603050405020304"/>
              </a:rPr>
              <a:t>Недостатки     </a:t>
            </a:r>
            <a:r>
              <a:rPr lang="ru-RU" sz="4000" u="sng" dirty="0">
                <a:latin typeface="Times New Roman" panose="02020603050405020304"/>
                <a:ea typeface="Times New Roman" panose="02020603050405020304"/>
              </a:rPr>
              <a:t>сегодняшнего   образования </a:t>
            </a:r>
            <a:r>
              <a:rPr lang="ru-RU" sz="4000" u="sng" dirty="0" smtClean="0">
                <a:latin typeface="Times New Roman" panose="02020603050405020304"/>
                <a:ea typeface="Times New Roman" panose="02020603050405020304"/>
              </a:rPr>
              <a:t>– ребята:</a:t>
            </a:r>
            <a:r>
              <a:rPr lang="ru-RU" sz="4000" dirty="0">
                <a:latin typeface="Times New Roman" panose="02020603050405020304"/>
                <a:ea typeface="Times New Roman" panose="02020603050405020304"/>
              </a:rPr>
              <a:t/>
            </a:r>
            <a:br>
              <a:rPr lang="ru-RU" sz="4000" dirty="0">
                <a:latin typeface="Times New Roman" panose="02020603050405020304"/>
                <a:ea typeface="Times New Roman" panose="02020603050405020304"/>
              </a:rPr>
            </a:br>
            <a:endParaRPr lang="ru-RU" dirty="0"/>
          </a:p>
        </p:txBody>
      </p:sp>
      <p:sp>
        <p:nvSpPr>
          <p:cNvPr id="3" name="Объект 2"/>
          <p:cNvSpPr>
            <a:spLocks noGrp="1"/>
          </p:cNvSpPr>
          <p:nvPr>
            <p:ph idx="1"/>
          </p:nvPr>
        </p:nvSpPr>
        <p:spPr/>
        <p:txBody>
          <a:bodyPr/>
          <a:lstStyle/>
          <a:p>
            <a:pPr lvl="0" algn="just">
              <a:buFont typeface="Times New Roman" panose="02020603050405020304"/>
              <a:buChar char="•"/>
              <a:tabLst>
                <a:tab pos="457200" algn="l"/>
              </a:tabLst>
            </a:pPr>
            <a:r>
              <a:rPr lang="ru-RU" sz="2400" dirty="0" smtClean="0">
                <a:latin typeface="Times New Roman" panose="02020603050405020304"/>
                <a:ea typeface="Times New Roman" panose="02020603050405020304"/>
              </a:rPr>
              <a:t>           Недостаточно </a:t>
            </a:r>
            <a:r>
              <a:rPr lang="ru-RU" sz="2400" dirty="0">
                <a:latin typeface="Times New Roman" panose="02020603050405020304"/>
                <a:ea typeface="Times New Roman" panose="02020603050405020304"/>
              </a:rPr>
              <a:t>владеют смысловым чтением </a:t>
            </a:r>
          </a:p>
          <a:p>
            <a:pPr lvl="0" algn="just">
              <a:buFont typeface="Times New Roman" panose="02020603050405020304"/>
              <a:buChar char="•"/>
              <a:tabLst>
                <a:tab pos="457200" algn="l"/>
              </a:tabLst>
            </a:pPr>
            <a:r>
              <a:rPr lang="ru-RU" sz="2400" dirty="0" smtClean="0">
                <a:latin typeface="Times New Roman" panose="02020603050405020304"/>
                <a:ea typeface="Times New Roman" panose="02020603050405020304"/>
              </a:rPr>
              <a:t>        Не </a:t>
            </a:r>
            <a:r>
              <a:rPr lang="ru-RU" sz="2400" dirty="0">
                <a:latin typeface="Times New Roman" panose="02020603050405020304"/>
                <a:ea typeface="Times New Roman" panose="02020603050405020304"/>
              </a:rPr>
              <a:t>справляются  с задачами на  интерпретацию </a:t>
            </a:r>
            <a:r>
              <a:rPr lang="ru-RU" sz="2400" dirty="0" smtClean="0">
                <a:latin typeface="Times New Roman" panose="02020603050405020304"/>
                <a:ea typeface="Times New Roman" panose="02020603050405020304"/>
              </a:rPr>
              <a:t>                   </a:t>
            </a:r>
          </a:p>
          <a:p>
            <a:pPr marL="0" lvl="0" indent="0" algn="just">
              <a:buNone/>
              <a:tabLst>
                <a:tab pos="457200" algn="l"/>
              </a:tabLst>
            </a:pPr>
            <a:r>
              <a:rPr lang="ru-RU" sz="2400" dirty="0" smtClean="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информации </a:t>
            </a:r>
            <a:endParaRPr lang="ru-RU" sz="2400" dirty="0">
              <a:latin typeface="Times New Roman" panose="02020603050405020304"/>
              <a:ea typeface="Times New Roman" panose="02020603050405020304"/>
            </a:endParaRPr>
          </a:p>
          <a:p>
            <a:pPr lvl="0" algn="just">
              <a:buFont typeface="Times New Roman" panose="02020603050405020304"/>
              <a:buChar char="•"/>
              <a:tabLst>
                <a:tab pos="457200" algn="l"/>
              </a:tabLst>
            </a:pPr>
            <a:r>
              <a:rPr lang="ru-RU" sz="2400" dirty="0" smtClean="0">
                <a:latin typeface="Times New Roman" panose="02020603050405020304"/>
                <a:ea typeface="Times New Roman" panose="02020603050405020304"/>
              </a:rPr>
              <a:t>        Затрудняются </a:t>
            </a:r>
            <a:r>
              <a:rPr lang="ru-RU" sz="2400" dirty="0">
                <a:latin typeface="Times New Roman" panose="02020603050405020304"/>
                <a:ea typeface="Times New Roman" panose="02020603050405020304"/>
              </a:rPr>
              <a:t>в решении задач, требующих </a:t>
            </a:r>
            <a:endParaRPr lang="ru-RU" sz="2400" dirty="0" smtClean="0">
              <a:latin typeface="Times New Roman" panose="02020603050405020304"/>
              <a:ea typeface="Times New Roman" panose="02020603050405020304"/>
            </a:endParaRPr>
          </a:p>
          <a:p>
            <a:pPr marL="0" lvl="0" indent="0" algn="just">
              <a:buNone/>
              <a:tabLst>
                <a:tab pos="457200" algn="l"/>
              </a:tabLst>
            </a:pPr>
            <a:r>
              <a:rPr lang="ru-RU" sz="2400" dirty="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анализа</a:t>
            </a:r>
            <a:r>
              <a:rPr lang="ru-RU" sz="2400" dirty="0">
                <a:latin typeface="Times New Roman" panose="02020603050405020304"/>
                <a:ea typeface="Times New Roman" panose="02020603050405020304"/>
              </a:rPr>
              <a:t>, обобщения </a:t>
            </a:r>
          </a:p>
          <a:p>
            <a:pPr lvl="0" algn="just">
              <a:buFont typeface="Times New Roman" panose="02020603050405020304"/>
              <a:buChar char="•"/>
              <a:tabLst>
                <a:tab pos="457200" algn="l"/>
              </a:tabLst>
            </a:pPr>
            <a:r>
              <a:rPr lang="ru-RU" sz="2400" dirty="0" smtClean="0">
                <a:latin typeface="Times New Roman" panose="02020603050405020304"/>
                <a:ea typeface="Times New Roman" panose="02020603050405020304"/>
              </a:rPr>
              <a:t>         Не умеют </a:t>
            </a:r>
            <a:r>
              <a:rPr lang="ru-RU" sz="2400" dirty="0">
                <a:latin typeface="Times New Roman" panose="02020603050405020304"/>
                <a:ea typeface="Times New Roman" panose="02020603050405020304"/>
              </a:rPr>
              <a:t>высказывать предположения, строить </a:t>
            </a:r>
            <a:r>
              <a:rPr lang="ru-RU" sz="2400" dirty="0" smtClean="0">
                <a:latin typeface="Times New Roman" panose="02020603050405020304"/>
                <a:ea typeface="Times New Roman" panose="02020603050405020304"/>
              </a:rPr>
              <a:t>     </a:t>
            </a:r>
          </a:p>
          <a:p>
            <a:pPr marL="0" lvl="0" indent="0" algn="just">
              <a:buNone/>
              <a:tabLst>
                <a:tab pos="457200" algn="l"/>
              </a:tabLst>
            </a:pPr>
            <a:r>
              <a:rPr lang="ru-RU" sz="2400" dirty="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доказательства </a:t>
            </a:r>
            <a:endParaRPr lang="ru-RU" sz="2400" dirty="0">
              <a:latin typeface="Times New Roman" panose="02020603050405020304"/>
              <a:ea typeface="Times New Roman" panose="02020603050405020304"/>
            </a:endParaRPr>
          </a:p>
          <a:p>
            <a:pPr lvl="0" algn="just">
              <a:buFont typeface="Times New Roman" panose="02020603050405020304"/>
              <a:buChar char="•"/>
              <a:tabLst>
                <a:tab pos="457200" algn="l"/>
              </a:tabLst>
            </a:pPr>
            <a:r>
              <a:rPr lang="ru-RU" sz="2400" dirty="0" smtClean="0">
                <a:latin typeface="Times New Roman" panose="02020603050405020304"/>
                <a:ea typeface="Times New Roman" panose="02020603050405020304"/>
              </a:rPr>
              <a:t>        Недостаточно </a:t>
            </a:r>
            <a:r>
              <a:rPr lang="ru-RU" sz="2400" dirty="0">
                <a:latin typeface="Times New Roman" panose="02020603050405020304"/>
                <a:ea typeface="Times New Roman" panose="02020603050405020304"/>
              </a:rPr>
              <a:t>сформировано умение работать с </a:t>
            </a:r>
            <a:endParaRPr lang="ru-RU" sz="2400" dirty="0" smtClean="0">
              <a:latin typeface="Times New Roman" panose="02020603050405020304"/>
              <a:ea typeface="Times New Roman" panose="02020603050405020304"/>
            </a:endParaRPr>
          </a:p>
          <a:p>
            <a:pPr marL="0" lvl="0" indent="0" algn="just">
              <a:buNone/>
              <a:tabLst>
                <a:tab pos="457200" algn="l"/>
              </a:tabLst>
            </a:pPr>
            <a:r>
              <a:rPr lang="ru-RU" sz="2400" dirty="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                   </a:t>
            </a:r>
            <a:r>
              <a:rPr lang="ru-RU" sz="2400" dirty="0" smtClean="0">
                <a:latin typeface="Times New Roman" panose="02020603050405020304"/>
                <a:ea typeface="Times New Roman" panose="02020603050405020304"/>
              </a:rPr>
              <a:t>моделями </a:t>
            </a:r>
            <a:endParaRPr lang="ru-RU" sz="2400" dirty="0">
              <a:effectLst/>
              <a:latin typeface="Times New Roman" panose="02020603050405020304"/>
              <a:ea typeface="Times New Roman" panose="02020603050405020304"/>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764704"/>
            <a:ext cx="7221488" cy="5760640"/>
          </a:xfrm>
        </p:spPr>
        <p:txBody>
          <a:bodyPr/>
          <a:lstStyle/>
          <a:p>
            <a:pPr lvl="0" eaLnBrk="0" hangingPunct="0"/>
            <a:r>
              <a:rPr lang="ru-RU" sz="3000" dirty="0">
                <a:solidFill>
                  <a:prstClr val="black"/>
                </a:solidFill>
                <a:latin typeface="Times New Roman" panose="02020603050405020304" pitchFamily="18" charset="0"/>
                <a:cs typeface="Times New Roman" panose="02020603050405020304" pitchFamily="18" charset="0"/>
              </a:rPr>
              <a:t>В сутки человек вдыхает приблизительно 25 кг воздуха. На каждые 100 км пути автомобиль расходует 1825 кг кислорода. Сколько суток сможет дышать человек воздухом, если одна из машин проедет на 100 км меньше? Используя приведенные факты и результаты ваших расчетов, подготовьте: </a:t>
            </a:r>
          </a:p>
          <a:p>
            <a:pPr lvl="0" eaLnBrk="0" hangingPunct="0"/>
            <a:r>
              <a:rPr lang="ru-RU" sz="3000" dirty="0">
                <a:solidFill>
                  <a:prstClr val="black"/>
                </a:solidFill>
                <a:latin typeface="Times New Roman" panose="02020603050405020304" pitchFamily="18" charset="0"/>
                <a:cs typeface="Times New Roman" panose="02020603050405020304" pitchFamily="18" charset="0"/>
              </a:rPr>
              <a:t>а) рекламный проспект автомобилей; </a:t>
            </a:r>
          </a:p>
          <a:p>
            <a:pPr lvl="0" eaLnBrk="0" hangingPunct="0"/>
            <a:r>
              <a:rPr lang="ru-RU" sz="3000" dirty="0">
                <a:solidFill>
                  <a:prstClr val="black"/>
                </a:solidFill>
                <a:latin typeface="Times New Roman" panose="02020603050405020304" pitchFamily="18" charset="0"/>
                <a:cs typeface="Times New Roman" panose="02020603050405020304" pitchFamily="18" charset="0"/>
              </a:rPr>
              <a:t>б) текст обращения к президенту о защите природы.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Тема «Фосфор и его соединения</a:t>
            </a:r>
            <a:endParaRPr lang="ru-RU" sz="3200"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196752"/>
            <a:ext cx="8856984" cy="56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lstStyle/>
          <a:p>
            <a:r>
              <a:rPr lang="ru-RU" sz="3200" dirty="0" smtClean="0"/>
              <a:t>Вопрос из произведения </a:t>
            </a:r>
            <a:br>
              <a:rPr lang="ru-RU" sz="3200" dirty="0" smtClean="0"/>
            </a:br>
            <a:r>
              <a:rPr lang="ru-RU" sz="3200" dirty="0" smtClean="0"/>
              <a:t>Собака </a:t>
            </a:r>
            <a:r>
              <a:rPr lang="ru-RU" sz="3200" dirty="0"/>
              <a:t>БАСКЕРВИЛЕЙ</a:t>
            </a:r>
          </a:p>
        </p:txBody>
      </p:sp>
      <p:sp>
        <p:nvSpPr>
          <p:cNvPr id="3" name="Объект 2"/>
          <p:cNvSpPr>
            <a:spLocks noGrp="1"/>
          </p:cNvSpPr>
          <p:nvPr>
            <p:ph idx="1"/>
          </p:nvPr>
        </p:nvSpPr>
        <p:spPr>
          <a:xfrm>
            <a:off x="1259632" y="1340768"/>
            <a:ext cx="7283152" cy="5517232"/>
          </a:xfrm>
        </p:spPr>
        <p:txBody>
          <a:bodyPr/>
          <a:lstStyle/>
          <a:p>
            <a:pPr>
              <a:lnSpc>
                <a:spcPts val="1200"/>
              </a:lnSpc>
              <a:spcAft>
                <a:spcPts val="0"/>
              </a:spcAft>
            </a:pPr>
            <a:r>
              <a:rPr lang="ru-RU" sz="2800" dirty="0" smtClean="0">
                <a:solidFill>
                  <a:srgbClr val="000000"/>
                </a:solidFill>
                <a:latin typeface="Times New Roman" panose="02020603050405020304"/>
                <a:ea typeface="Times New Roman" panose="02020603050405020304"/>
              </a:rPr>
              <a:t>В </a:t>
            </a:r>
            <a:r>
              <a:rPr lang="ru-RU" sz="2800" dirty="0">
                <a:solidFill>
                  <a:srgbClr val="000000"/>
                </a:solidFill>
                <a:latin typeface="Times New Roman" panose="02020603050405020304"/>
                <a:ea typeface="Times New Roman" panose="02020603050405020304"/>
              </a:rPr>
              <a:t>отрывке говорится: «Я дотронулся </a:t>
            </a:r>
            <a:r>
              <a:rPr lang="ru-RU" sz="2800" dirty="0" smtClean="0">
                <a:solidFill>
                  <a:srgbClr val="000000"/>
                </a:solidFill>
                <a:latin typeface="Times New Roman" panose="02020603050405020304"/>
                <a:ea typeface="Times New Roman" panose="02020603050405020304"/>
              </a:rPr>
              <a:t>до</a:t>
            </a:r>
            <a:endParaRPr lang="ru-RU" sz="2800" dirty="0" smtClean="0">
              <a:solidFill>
                <a:srgbClr val="000000"/>
              </a:solidFill>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a:t>
            </a:r>
            <a:r>
              <a:rPr lang="ru-RU" sz="2800" dirty="0">
                <a:solidFill>
                  <a:srgbClr val="000000"/>
                </a:solidFill>
                <a:latin typeface="Times New Roman" panose="02020603050405020304"/>
                <a:ea typeface="Times New Roman" panose="02020603050405020304"/>
              </a:rPr>
              <a:t>этой светящейся головы и, отняв руку, </a:t>
            </a:r>
            <a:endParaRPr lang="ru-RU" sz="2800" dirty="0" smtClean="0">
              <a:solidFill>
                <a:srgbClr val="000000"/>
              </a:solidFill>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увидел</a:t>
            </a:r>
            <a:r>
              <a:rPr lang="ru-RU" sz="2800" dirty="0">
                <a:solidFill>
                  <a:srgbClr val="000000"/>
                </a:solidFill>
                <a:latin typeface="Times New Roman" panose="02020603050405020304"/>
                <a:ea typeface="Times New Roman" panose="02020603050405020304"/>
              </a:rPr>
              <a:t>, что мои пальцы тоже засветились </a:t>
            </a:r>
            <a:r>
              <a:rPr lang="ru-RU" sz="2800" dirty="0" smtClean="0">
                <a:solidFill>
                  <a:srgbClr val="000000"/>
                </a:solidFill>
                <a:latin typeface="Times New Roman" panose="02020603050405020304"/>
                <a:ea typeface="Times New Roman" panose="02020603050405020304"/>
              </a:rPr>
              <a:t>в</a:t>
            </a: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a:t>
            </a:r>
            <a:r>
              <a:rPr lang="ru-RU" sz="2800" dirty="0">
                <a:solidFill>
                  <a:srgbClr val="000000"/>
                </a:solidFill>
                <a:latin typeface="Times New Roman" panose="02020603050405020304"/>
                <a:ea typeface="Times New Roman" panose="02020603050405020304"/>
              </a:rPr>
              <a:t>темноте. — Фосфор, — сказал я</a:t>
            </a:r>
            <a:r>
              <a:rPr lang="ru-RU" sz="2800" dirty="0" smtClean="0">
                <a:solidFill>
                  <a:srgbClr val="000000"/>
                </a:solidFill>
                <a:latin typeface="Times New Roman" panose="02020603050405020304"/>
                <a:ea typeface="Times New Roman" panose="02020603050405020304"/>
              </a:rPr>
              <a:t>».</a:t>
            </a:r>
          </a:p>
          <a:p>
            <a:pPr marL="0" indent="0">
              <a:lnSpc>
                <a:spcPts val="1200"/>
              </a:lnSpc>
              <a:spcAft>
                <a:spcPts val="0"/>
              </a:spcAft>
              <a:buNone/>
            </a:pPr>
            <a:endParaRPr lang="ru-RU" sz="2800" dirty="0">
              <a:latin typeface="Times New Roman" panose="02020603050405020304"/>
              <a:ea typeface="Times New Roman" panose="02020603050405020304"/>
            </a:endParaRPr>
          </a:p>
          <a:p>
            <a:pPr marL="0" indent="0">
              <a:lnSpc>
                <a:spcPts val="1200"/>
              </a:lnSpc>
              <a:spcAft>
                <a:spcPts val="0"/>
              </a:spcAft>
              <a:buNone/>
            </a:pPr>
            <a:r>
              <a:rPr lang="ru-RU" sz="2800" dirty="0">
                <a:solidFill>
                  <a:srgbClr val="000000"/>
                </a:solidFill>
                <a:latin typeface="Times New Roman" panose="02020603050405020304"/>
                <a:ea typeface="Times New Roman" panose="02020603050405020304"/>
              </a:rPr>
              <a:t>Зная свойства «светящегося» фосфора, </a:t>
            </a:r>
            <a:endParaRPr lang="ru-RU" sz="2800" dirty="0" smtClean="0">
              <a:solidFill>
                <a:srgbClr val="000000"/>
              </a:solidFill>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выберите </a:t>
            </a:r>
            <a:r>
              <a:rPr lang="ru-RU" sz="2800" dirty="0">
                <a:solidFill>
                  <a:srgbClr val="000000"/>
                </a:solidFill>
                <a:latin typeface="Times New Roman" panose="02020603050405020304"/>
                <a:ea typeface="Times New Roman" panose="02020603050405020304"/>
              </a:rPr>
              <a:t>верные утверждения</a:t>
            </a:r>
            <a:r>
              <a:rPr lang="ru-RU" sz="2800" dirty="0" smtClean="0">
                <a:solidFill>
                  <a:srgbClr val="000000"/>
                </a:solidFill>
                <a:latin typeface="Times New Roman" panose="02020603050405020304"/>
                <a:ea typeface="Times New Roman" panose="02020603050405020304"/>
              </a:rPr>
              <a:t>.</a:t>
            </a:r>
          </a:p>
          <a:p>
            <a:pPr marL="0" indent="0">
              <a:lnSpc>
                <a:spcPts val="1200"/>
              </a:lnSpc>
              <a:spcAft>
                <a:spcPts val="0"/>
              </a:spcAft>
              <a:buNone/>
            </a:pPr>
            <a:endParaRPr lang="ru-RU" sz="2800" dirty="0">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А</a:t>
            </a:r>
            <a:r>
              <a:rPr lang="ru-RU" sz="2800" dirty="0">
                <a:solidFill>
                  <a:srgbClr val="000000"/>
                </a:solidFill>
                <a:latin typeface="Times New Roman" panose="02020603050405020304"/>
                <a:ea typeface="Times New Roman" panose="02020603050405020304"/>
              </a:rPr>
              <a:t>. Попадание фосфора на кожу безопасно</a:t>
            </a:r>
            <a:r>
              <a:rPr lang="ru-RU" sz="2800" dirty="0" smtClean="0">
                <a:solidFill>
                  <a:srgbClr val="000000"/>
                </a:solidFill>
                <a:latin typeface="Times New Roman" panose="02020603050405020304"/>
                <a:ea typeface="Times New Roman" panose="02020603050405020304"/>
              </a:rPr>
              <a:t>.</a:t>
            </a:r>
          </a:p>
          <a:p>
            <a:pPr marL="0" indent="0">
              <a:lnSpc>
                <a:spcPts val="1200"/>
              </a:lnSpc>
              <a:spcAft>
                <a:spcPts val="0"/>
              </a:spcAft>
              <a:buNone/>
            </a:pPr>
            <a:endParaRPr lang="ru-RU" sz="2800" dirty="0">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В</a:t>
            </a:r>
            <a:r>
              <a:rPr lang="ru-RU" sz="2800" dirty="0">
                <a:solidFill>
                  <a:srgbClr val="000000"/>
                </a:solidFill>
                <a:latin typeface="Times New Roman" panose="02020603050405020304"/>
                <a:ea typeface="Times New Roman" panose="02020603050405020304"/>
              </a:rPr>
              <a:t>. Попадание фосфора на кожу </a:t>
            </a:r>
            <a:endParaRPr lang="ru-RU" sz="2800" dirty="0" smtClean="0">
              <a:solidFill>
                <a:srgbClr val="000000"/>
              </a:solidFill>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вызывает ожоги</a:t>
            </a:r>
            <a:r>
              <a:rPr lang="ru-RU" sz="2800" dirty="0" smtClean="0">
                <a:solidFill>
                  <a:srgbClr val="000000"/>
                </a:solidFill>
                <a:latin typeface="Times New Roman" panose="02020603050405020304"/>
                <a:ea typeface="Times New Roman" panose="02020603050405020304"/>
              </a:rPr>
              <a:t>.</a:t>
            </a:r>
          </a:p>
          <a:p>
            <a:pPr marL="0" indent="0">
              <a:lnSpc>
                <a:spcPts val="1200"/>
              </a:lnSpc>
              <a:spcAft>
                <a:spcPts val="0"/>
              </a:spcAft>
              <a:buNone/>
            </a:pPr>
            <a:endParaRPr lang="ru-RU" sz="2800" dirty="0">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С</a:t>
            </a:r>
            <a:r>
              <a:rPr lang="ru-RU" sz="2800" dirty="0">
                <a:solidFill>
                  <a:srgbClr val="000000"/>
                </a:solidFill>
                <a:latin typeface="Times New Roman" panose="02020603050405020304"/>
                <a:ea typeface="Times New Roman" panose="02020603050405020304"/>
              </a:rPr>
              <a:t>. Фосфор нужно брать только пинцетом </a:t>
            </a:r>
            <a:r>
              <a:rPr lang="ru-RU" sz="2800" dirty="0" smtClean="0">
                <a:solidFill>
                  <a:srgbClr val="000000"/>
                </a:solidFill>
                <a:latin typeface="Times New Roman" panose="02020603050405020304"/>
                <a:ea typeface="Times New Roman" panose="02020603050405020304"/>
              </a:rPr>
              <a:t>   </a:t>
            </a:r>
          </a:p>
          <a:p>
            <a:pPr marL="0" indent="0">
              <a:lnSpc>
                <a:spcPts val="1200"/>
              </a:lnSpc>
              <a:spcAft>
                <a:spcPts val="0"/>
              </a:spcAft>
              <a:buNone/>
            </a:pPr>
            <a:r>
              <a:rPr lang="ru-RU" sz="2800" dirty="0">
                <a:solidFill>
                  <a:srgbClr val="000000"/>
                </a:solidFill>
                <a:latin typeface="Times New Roman" panose="02020603050405020304"/>
                <a:ea typeface="Times New Roman" panose="02020603050405020304"/>
              </a:rPr>
              <a:t> </a:t>
            </a:r>
            <a:r>
              <a:rPr lang="ru-RU" sz="2800" dirty="0" smtClean="0">
                <a:solidFill>
                  <a:srgbClr val="000000"/>
                </a:solidFill>
                <a:latin typeface="Times New Roman" panose="02020603050405020304"/>
                <a:ea typeface="Times New Roman" panose="02020603050405020304"/>
              </a:rPr>
              <a:t>      </a:t>
            </a:r>
            <a:r>
              <a:rPr lang="ru-RU" sz="2800" dirty="0" smtClean="0">
                <a:solidFill>
                  <a:srgbClr val="000000"/>
                </a:solidFill>
                <a:latin typeface="Times New Roman" panose="02020603050405020304"/>
                <a:ea typeface="Times New Roman" panose="02020603050405020304"/>
              </a:rPr>
              <a:t>или щипцами</a:t>
            </a:r>
            <a:r>
              <a:rPr lang="ru-RU" sz="2800" dirty="0" smtClean="0">
                <a:solidFill>
                  <a:srgbClr val="000000"/>
                </a:solidFill>
                <a:latin typeface="Times New Roman" panose="02020603050405020304"/>
                <a:ea typeface="Times New Roman" panose="02020603050405020304"/>
              </a:rPr>
              <a:t>.</a:t>
            </a:r>
          </a:p>
          <a:p>
            <a:pPr marL="0" indent="0">
              <a:lnSpc>
                <a:spcPts val="1200"/>
              </a:lnSpc>
              <a:spcAft>
                <a:spcPts val="0"/>
              </a:spcAft>
              <a:buNone/>
            </a:pPr>
            <a:endParaRPr lang="ru-RU" sz="2800" dirty="0">
              <a:latin typeface="Times New Roman" panose="02020603050405020304"/>
              <a:ea typeface="Times New Roman" panose="02020603050405020304"/>
            </a:endParaRPr>
          </a:p>
          <a:p>
            <a:pPr marL="0" indent="0">
              <a:lnSpc>
                <a:spcPts val="1200"/>
              </a:lnSpc>
              <a:spcAft>
                <a:spcPts val="0"/>
              </a:spcAft>
              <a:buNone/>
            </a:pPr>
            <a:r>
              <a:rPr lang="ru-RU" sz="2800" dirty="0" smtClean="0">
                <a:solidFill>
                  <a:srgbClr val="000000"/>
                </a:solidFill>
                <a:latin typeface="Times New Roman" panose="02020603050405020304"/>
                <a:ea typeface="Times New Roman" panose="02020603050405020304"/>
              </a:rPr>
              <a:t>        D</a:t>
            </a:r>
            <a:r>
              <a:rPr lang="ru-RU" sz="2800" dirty="0">
                <a:solidFill>
                  <a:srgbClr val="000000"/>
                </a:solidFill>
                <a:latin typeface="Times New Roman" panose="02020603050405020304"/>
                <a:ea typeface="Times New Roman" panose="02020603050405020304"/>
              </a:rPr>
              <a:t>. Фосфор хранят под водой</a:t>
            </a:r>
            <a:r>
              <a:rPr lang="ru-RU" dirty="0" smtClean="0">
                <a:solidFill>
                  <a:srgbClr val="000000"/>
                </a:solidFill>
                <a:latin typeface="Times New Roman" panose="02020603050405020304"/>
                <a:ea typeface="Times New Roman" panose="02020603050405020304"/>
              </a:rPr>
              <a:t>.</a:t>
            </a:r>
            <a:endParaRPr lang="ru-RU" dirty="0">
              <a:latin typeface="Times New Roman" panose="02020603050405020304"/>
              <a:ea typeface="Times New Roman" panose="02020603050405020304"/>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ltLang="en-US"/>
          </a:p>
        </p:txBody>
      </p:sp>
      <p:sp>
        <p:nvSpPr>
          <p:cNvPr id="3" name="Замещающее содержимое 2"/>
          <p:cNvSpPr>
            <a:spLocks noGrp="1"/>
          </p:cNvSpPr>
          <p:nvPr>
            <p:ph idx="1"/>
          </p:nvPr>
        </p:nvSpPr>
        <p:spPr>
          <a:xfrm>
            <a:off x="1571625" y="1600200"/>
            <a:ext cx="7115175" cy="4526280"/>
          </a:xfrm>
        </p:spPr>
        <p:txBody>
          <a:bodyPr/>
          <a:lstStyle/>
          <a:p>
            <a:r>
              <a:rPr lang="ru-RU" dirty="0">
                <a:solidFill>
                  <a:srgbClr val="000066"/>
                </a:solidFill>
                <a:sym typeface="+mn-ea"/>
              </a:rPr>
              <a:t>«Выживает </a:t>
            </a:r>
            <a:r>
              <a:rPr lang="ru-RU" dirty="0" smtClean="0">
                <a:solidFill>
                  <a:srgbClr val="000066"/>
                </a:solidFill>
                <a:sym typeface="+mn-ea"/>
              </a:rPr>
              <a:t/>
            </a:r>
            <a:br>
              <a:rPr lang="ru-RU" dirty="0" smtClean="0">
                <a:solidFill>
                  <a:srgbClr val="000066"/>
                </a:solidFill>
                <a:sym typeface="+mn-ea"/>
              </a:rPr>
            </a:br>
            <a:r>
              <a:rPr lang="ru-RU" dirty="0" smtClean="0">
                <a:solidFill>
                  <a:srgbClr val="000066"/>
                </a:solidFill>
                <a:sym typeface="+mn-ea"/>
              </a:rPr>
              <a:t>не </a:t>
            </a:r>
            <a:r>
              <a:rPr lang="ru-RU" dirty="0">
                <a:solidFill>
                  <a:srgbClr val="000066"/>
                </a:solidFill>
                <a:sym typeface="+mn-ea"/>
              </a:rPr>
              <a:t>самый сильный или </a:t>
            </a:r>
            <a:r>
              <a:rPr lang="ru-RU" dirty="0" smtClean="0">
                <a:solidFill>
                  <a:srgbClr val="000066"/>
                </a:solidFill>
                <a:sym typeface="+mn-ea"/>
              </a:rPr>
              <a:t/>
            </a:r>
            <a:br>
              <a:rPr lang="ru-RU" dirty="0" smtClean="0">
                <a:solidFill>
                  <a:srgbClr val="000066"/>
                </a:solidFill>
                <a:sym typeface="+mn-ea"/>
              </a:rPr>
            </a:br>
            <a:r>
              <a:rPr lang="ru-RU" dirty="0" smtClean="0">
                <a:solidFill>
                  <a:srgbClr val="000066"/>
                </a:solidFill>
                <a:sym typeface="+mn-ea"/>
              </a:rPr>
              <a:t>самый </a:t>
            </a:r>
            <a:r>
              <a:rPr lang="ru-RU" dirty="0">
                <a:solidFill>
                  <a:srgbClr val="000066"/>
                </a:solidFill>
                <a:sym typeface="+mn-ea"/>
              </a:rPr>
              <a:t>умный, </a:t>
            </a:r>
            <a:r>
              <a:rPr lang="ru-RU" dirty="0" smtClean="0">
                <a:solidFill>
                  <a:srgbClr val="000066"/>
                </a:solidFill>
                <a:sym typeface="+mn-ea"/>
              </a:rPr>
              <a:t/>
            </a:r>
            <a:br>
              <a:rPr lang="ru-RU" dirty="0" smtClean="0">
                <a:solidFill>
                  <a:srgbClr val="000066"/>
                </a:solidFill>
                <a:sym typeface="+mn-ea"/>
              </a:rPr>
            </a:br>
            <a:r>
              <a:rPr lang="ru-RU" dirty="0" smtClean="0">
                <a:solidFill>
                  <a:srgbClr val="000066"/>
                </a:solidFill>
                <a:sym typeface="+mn-ea"/>
              </a:rPr>
              <a:t>а </a:t>
            </a:r>
            <a:r>
              <a:rPr lang="ru-RU" dirty="0">
                <a:solidFill>
                  <a:srgbClr val="000066"/>
                </a:solidFill>
                <a:sym typeface="+mn-ea"/>
              </a:rPr>
              <a:t>тот, кто быстрее откликнется </a:t>
            </a:r>
            <a:r>
              <a:rPr lang="ru-RU" dirty="0" smtClean="0">
                <a:solidFill>
                  <a:srgbClr val="000066"/>
                </a:solidFill>
                <a:sym typeface="+mn-ea"/>
              </a:rPr>
              <a:t/>
            </a:r>
            <a:br>
              <a:rPr lang="ru-RU" dirty="0" smtClean="0">
                <a:solidFill>
                  <a:srgbClr val="000066"/>
                </a:solidFill>
                <a:sym typeface="+mn-ea"/>
              </a:rPr>
            </a:br>
            <a:r>
              <a:rPr lang="ru-RU" dirty="0" smtClean="0">
                <a:solidFill>
                  <a:srgbClr val="000066"/>
                </a:solidFill>
                <a:sym typeface="+mn-ea"/>
              </a:rPr>
              <a:t>на </a:t>
            </a:r>
            <a:r>
              <a:rPr lang="ru-RU" dirty="0">
                <a:solidFill>
                  <a:srgbClr val="000066"/>
                </a:solidFill>
                <a:sym typeface="+mn-ea"/>
              </a:rPr>
              <a:t>изменения»</a:t>
            </a:r>
            <a:br>
              <a:rPr lang="ru-RU" dirty="0">
                <a:solidFill>
                  <a:srgbClr val="000066"/>
                </a:solidFill>
                <a:sym typeface="+mn-ea"/>
              </a:rPr>
            </a:br>
            <a:r>
              <a:rPr lang="ru-RU" dirty="0">
                <a:solidFill>
                  <a:srgbClr val="000066"/>
                </a:solidFill>
                <a:sym typeface="+mn-ea"/>
              </a:rPr>
              <a:t> </a:t>
            </a:r>
            <a:r>
              <a:rPr lang="ru-RU" dirty="0" err="1">
                <a:solidFill>
                  <a:srgbClr val="000066"/>
                </a:solidFill>
                <a:sym typeface="+mn-ea"/>
              </a:rPr>
              <a:t>Ч.Дарвин</a:t>
            </a:r>
            <a:r>
              <a:rPr lang="ru-RU" dirty="0">
                <a:solidFill>
                  <a:srgbClr val="000066"/>
                </a:solidFill>
                <a:sym typeface="+mn-ea"/>
              </a:rPr>
              <a:t/>
            </a:r>
            <a:br>
              <a:rPr lang="ru-RU" dirty="0">
                <a:solidFill>
                  <a:srgbClr val="000066"/>
                </a:solidFill>
                <a:sym typeface="+mn-ea"/>
              </a:rPr>
            </a:br>
            <a:endParaRPr lang="ru-RU"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Содержимое 2"/>
          <p:cNvSpPr>
            <a:spLocks noGrp="1"/>
          </p:cNvSpPr>
          <p:nvPr>
            <p:ph idx="1"/>
          </p:nvPr>
        </p:nvSpPr>
        <p:spPr>
          <a:xfrm>
            <a:off x="1331640" y="1628800"/>
            <a:ext cx="8229600" cy="4525963"/>
          </a:xfrm>
        </p:spPr>
        <p:txBody>
          <a:bodyPr/>
          <a:lstStyle/>
          <a:p>
            <a:pPr algn="ctr">
              <a:buFontTx/>
              <a:buNone/>
            </a:pPr>
            <a:endParaRPr lang="ru-RU" b="1" dirty="0" smtClean="0">
              <a:solidFill>
                <a:srgbClr val="800000"/>
              </a:solidFill>
            </a:endParaRPr>
          </a:p>
          <a:p>
            <a:pPr algn="ctr">
              <a:buFontTx/>
              <a:buNone/>
            </a:pPr>
            <a:endParaRPr lang="ru-RU" b="1" dirty="0" smtClean="0">
              <a:solidFill>
                <a:srgbClr val="800000"/>
              </a:solidFill>
            </a:endParaRPr>
          </a:p>
          <a:p>
            <a:pPr algn="ctr">
              <a:buFontTx/>
              <a:buNone/>
            </a:pPr>
            <a:r>
              <a:rPr lang="ru-RU" sz="4000" b="1" dirty="0" smtClean="0">
                <a:solidFill>
                  <a:srgbClr val="800000"/>
                </a:solidFill>
                <a:latin typeface="Times New Roman" panose="02020603050405020304" pitchFamily="18" charset="0"/>
                <a:cs typeface="Times New Roman" panose="02020603050405020304" pitchFamily="18" charset="0"/>
              </a:rPr>
              <a:t>СПАСИБО ЗА ВНИМАНИЕ!</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pPr>
              <a:defRPr/>
            </a:pPr>
            <a:fld id="{91701769-373D-46F7-9478-C9DDE20F5421}" type="slidenum">
              <a:rPr lang="ru-RU" smtClean="0">
                <a:solidFill>
                  <a:prstClr val="black">
                    <a:tint val="75000"/>
                  </a:prstClr>
                </a:solidFill>
              </a:rPr>
              <a:t>45</a:t>
            </a:fld>
            <a:endParaRPr lang="ru-RU">
              <a:solidFill>
                <a:prstClr val="black">
                  <a:tint val="75000"/>
                </a:prstClr>
              </a:solidFill>
            </a:endParaRPr>
          </a:p>
        </p:txBody>
      </p:sp>
      <p:sp>
        <p:nvSpPr>
          <p:cNvPr id="2" name="Заголовок 1"/>
          <p:cNvSpPr>
            <a:spLocks noGrp="1"/>
          </p:cNvSpPr>
          <p:nvPr>
            <p:ph type="title" idx="4294967295"/>
          </p:nvPr>
        </p:nvSpPr>
        <p:spPr>
          <a:xfrm>
            <a:off x="1331640" y="260648"/>
            <a:ext cx="7162800" cy="593725"/>
          </a:xfrm>
        </p:spPr>
        <p:txBody>
          <a:bodyPr/>
          <a:lstStyle/>
          <a:p>
            <a:r>
              <a:rPr lang="ru-RU" dirty="0" smtClean="0">
                <a:latin typeface="Times New Roman" panose="02020603050405020304" pitchFamily="18" charset="0"/>
                <a:cs typeface="Times New Roman" panose="02020603050405020304" pitchFamily="18" charset="0"/>
              </a:rPr>
              <a:t>Ресурсы Интернета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4294967295"/>
          </p:nvPr>
        </p:nvSpPr>
        <p:spPr>
          <a:xfrm>
            <a:off x="251520" y="1268760"/>
            <a:ext cx="8892480" cy="5135563"/>
          </a:xfrm>
        </p:spPr>
        <p:txBody>
          <a:bodyPr/>
          <a:lstStyle/>
          <a:p>
            <a:r>
              <a:rPr lang="ru-RU" sz="2000" dirty="0" smtClean="0">
                <a:latin typeface="Times New Roman" panose="02020603050405020304" pitchFamily="18" charset="0"/>
                <a:cs typeface="Times New Roman" panose="02020603050405020304" pitchFamily="18" charset="0"/>
              </a:rPr>
              <a:t>1.Блинова </a:t>
            </a:r>
            <a:r>
              <a:rPr lang="ru-RU" sz="2000" dirty="0">
                <a:latin typeface="Times New Roman" panose="02020603050405020304" pitchFamily="18" charset="0"/>
                <a:cs typeface="Times New Roman" panose="02020603050405020304" pitchFamily="18" charset="0"/>
              </a:rPr>
              <a:t>Е. Что такое контекстная задача? </a:t>
            </a:r>
            <a:r>
              <a:rPr lang="ru-RU" sz="2000" dirty="0">
                <a:latin typeface="Times New Roman" panose="02020603050405020304" pitchFamily="18" charset="0"/>
                <a:cs typeface="Times New Roman" panose="02020603050405020304" pitchFamily="18" charset="0"/>
                <a:hlinkClick r:id="rId2"/>
              </a:rPr>
              <a:t>http://ps.1september.ru/view_article.php?ID=201001815</a:t>
            </a:r>
            <a:endParaRPr lang="ru-RU" sz="2000" dirty="0">
              <a:latin typeface="Times New Roman" panose="02020603050405020304" pitchFamily="18" charset="0"/>
              <a:cs typeface="Times New Roman" panose="02020603050405020304" pitchFamily="18" charset="0"/>
            </a:endParaRPr>
          </a:p>
          <a:p>
            <a:r>
              <a:rPr lang="ru-RU" sz="2000" b="0" dirty="0" smtClean="0">
                <a:latin typeface="Times New Roman" panose="02020603050405020304" pitchFamily="18" charset="0"/>
                <a:cs typeface="Times New Roman" panose="02020603050405020304" pitchFamily="18" charset="0"/>
              </a:rPr>
              <a:t>2. </a:t>
            </a:r>
            <a:r>
              <a:rPr lang="ru-RU" sz="2000" dirty="0">
                <a:latin typeface="Times New Roman" panose="02020603050405020304" pitchFamily="18" charset="0"/>
                <a:cs typeface="Times New Roman" panose="02020603050405020304" pitchFamily="18" charset="0"/>
              </a:rPr>
              <a:t>Богданова Н.Н. Формы тестовых заданий по химии. 2005. №3. С.44. </a:t>
            </a:r>
          </a:p>
          <a:p>
            <a:r>
              <a:rPr lang="ru-RU" sz="2000" dirty="0" smtClean="0">
                <a:latin typeface="Times New Roman" panose="02020603050405020304" pitchFamily="18" charset="0"/>
                <a:cs typeface="Times New Roman" panose="02020603050405020304" pitchFamily="18" charset="0"/>
              </a:rPr>
              <a:t>3. Дьякова </a:t>
            </a:r>
            <a:r>
              <a:rPr lang="ru-RU" sz="2000" dirty="0">
                <a:latin typeface="Times New Roman" panose="02020603050405020304" pitchFamily="18" charset="0"/>
                <a:cs typeface="Times New Roman" panose="02020603050405020304" pitchFamily="18" charset="0"/>
              </a:rPr>
              <a:t>Е.А., Егорова Г.И., </a:t>
            </a:r>
            <a:r>
              <a:rPr lang="ru-RU" sz="2000" dirty="0" err="1">
                <a:latin typeface="Times New Roman" panose="02020603050405020304" pitchFamily="18" charset="0"/>
                <a:cs typeface="Times New Roman" panose="02020603050405020304" pitchFamily="18" charset="0"/>
              </a:rPr>
              <a:t>Крутова</a:t>
            </a:r>
            <a:r>
              <a:rPr lang="ru-RU" sz="2000" dirty="0">
                <a:latin typeface="Times New Roman" panose="02020603050405020304" pitchFamily="18" charset="0"/>
                <a:cs typeface="Times New Roman" panose="02020603050405020304" pitchFamily="18" charset="0"/>
              </a:rPr>
              <a:t> Т. И. Использование художественной литературы на уроках химии </a:t>
            </a:r>
            <a:r>
              <a:rPr lang="ru-RU" sz="2000" dirty="0">
                <a:latin typeface="Times New Roman" panose="02020603050405020304" pitchFamily="18" charset="0"/>
                <a:cs typeface="Times New Roman" panose="02020603050405020304" pitchFamily="18" charset="0"/>
                <a:hlinkClick r:id="rId3"/>
              </a:rPr>
              <a:t>http://knowledge.allbest.ru/pedagogics/3c0a65625a3bc78b4c53a89521306c27_.html</a:t>
            </a:r>
            <a:r>
              <a:rPr lang="ru-RU" sz="2000" dirty="0">
                <a:latin typeface="Times New Roman" panose="02020603050405020304" pitchFamily="18" charset="0"/>
                <a:cs typeface="Times New Roman" panose="02020603050405020304" pitchFamily="18" charset="0"/>
              </a:rPr>
              <a:t> </a:t>
            </a:r>
          </a:p>
          <a:p>
            <a:r>
              <a:rPr lang="ru-RU" sz="2000" dirty="0">
                <a:latin typeface="Times New Roman" panose="02020603050405020304" pitchFamily="18" charset="0"/>
                <a:cs typeface="Times New Roman" panose="02020603050405020304" pitchFamily="18" charset="0"/>
              </a:rPr>
              <a:t>4</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Ермаков Д.С., </a:t>
            </a:r>
            <a:r>
              <a:rPr lang="ru-RU" sz="2000" dirty="0" err="1">
                <a:latin typeface="Times New Roman" panose="02020603050405020304" pitchFamily="18" charset="0"/>
                <a:cs typeface="Times New Roman" panose="02020603050405020304" pitchFamily="18" charset="0"/>
              </a:rPr>
              <a:t>Жарикова</a:t>
            </a:r>
            <a:r>
              <a:rPr lang="ru-RU" sz="2000" dirty="0">
                <a:latin typeface="Times New Roman" panose="02020603050405020304" pitchFamily="18" charset="0"/>
                <a:cs typeface="Times New Roman" panose="02020603050405020304" pitchFamily="18" charset="0"/>
              </a:rPr>
              <a:t> Е.А., Ленина О.Ф. Задачи с практическим содержанием на начальном этапе изучения </a:t>
            </a:r>
            <a:r>
              <a:rPr lang="ru-RU" sz="2000" dirty="0" smtClean="0">
                <a:latin typeface="Times New Roman" panose="02020603050405020304" pitchFamily="18" charset="0"/>
                <a:cs typeface="Times New Roman" panose="02020603050405020304" pitchFamily="18" charset="0"/>
              </a:rPr>
              <a:t>химии. Химия </a:t>
            </a:r>
            <a:r>
              <a:rPr lang="ru-RU" sz="2000" dirty="0">
                <a:latin typeface="Times New Roman" panose="02020603050405020304" pitchFamily="18" charset="0"/>
                <a:cs typeface="Times New Roman" panose="02020603050405020304" pitchFamily="18" charset="0"/>
              </a:rPr>
              <a:t>в школе.-2006, №5.- С.27-32</a:t>
            </a:r>
            <a:r>
              <a:rPr lang="ru-RU" sz="2000" dirty="0" smtClean="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5</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Новый взгляд на грамотность.  М.: Логос, 2004. -296. </a:t>
            </a:r>
          </a:p>
          <a:p>
            <a:pPr marL="0" indent="0">
              <a:buNone/>
            </a:pPr>
            <a:r>
              <a:rPr lang="ru-RU" sz="2000" dirty="0"/>
              <a:t> </a:t>
            </a:r>
          </a:p>
          <a:p>
            <a:endParaRPr lang="ru-RU"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9006541E-2EE1-40FC-9E6D-64F423691E01}" type="slidenum">
              <a:rPr lang="ru-RU" smtClean="0">
                <a:solidFill>
                  <a:prstClr val="black">
                    <a:tint val="75000"/>
                  </a:prstClr>
                </a:solidFill>
              </a:rPr>
              <a:t>46</a:t>
            </a:fld>
            <a:endParaRPr lang="ru-RU">
              <a:solidFill>
                <a:prstClr val="black">
                  <a:tint val="75000"/>
                </a:prstClr>
              </a:solidFill>
            </a:endParaRPr>
          </a:p>
        </p:txBody>
      </p:sp>
      <p:sp>
        <p:nvSpPr>
          <p:cNvPr id="3" name="Объект 2"/>
          <p:cNvSpPr>
            <a:spLocks noGrp="1"/>
          </p:cNvSpPr>
          <p:nvPr>
            <p:ph idx="4294967295"/>
          </p:nvPr>
        </p:nvSpPr>
        <p:spPr>
          <a:xfrm>
            <a:off x="251520" y="990600"/>
            <a:ext cx="8892480" cy="5135563"/>
          </a:xfrm>
        </p:spPr>
        <p:txBody>
          <a:bodyPr/>
          <a:lstStyle/>
          <a:p>
            <a:r>
              <a:rPr lang="ru-RU" sz="2000" dirty="0" smtClean="0">
                <a:latin typeface="Times New Roman" panose="02020603050405020304" pitchFamily="18" charset="0"/>
                <a:cs typeface="Times New Roman" panose="02020603050405020304" pitchFamily="18" charset="0"/>
              </a:rPr>
              <a:t>6</a:t>
            </a:r>
            <a:r>
              <a:rPr lang="ru-RU"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Лобанова Л.И. Ситуационные задачи на уроках химии как пример формировании ключевых компетентностей учащихся/ </a:t>
            </a:r>
            <a:r>
              <a:rPr lang="ru-RU" sz="2000" dirty="0" smtClean="0">
                <a:latin typeface="Times New Roman" panose="02020603050405020304" pitchFamily="18" charset="0"/>
                <a:cs typeface="Times New Roman" panose="02020603050405020304" pitchFamily="18" charset="0"/>
                <a:hlinkClick r:id="rId2"/>
              </a:rPr>
              <a:t>rudocs.exdat.com</a:t>
            </a:r>
            <a:r>
              <a:rPr lang="ru-RU"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hlinkClick r:id="rId3"/>
              </a:rPr>
              <a:t>docs2/index-579437.html</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7. </a:t>
            </a:r>
            <a:r>
              <a:rPr lang="ru-RU" sz="2000" dirty="0" err="1">
                <a:latin typeface="Times New Roman" panose="02020603050405020304" pitchFamily="18" charset="0"/>
                <a:cs typeface="Times New Roman" panose="02020603050405020304" pitchFamily="18" charset="0"/>
              </a:rPr>
              <a:t>Кендиван</a:t>
            </a:r>
            <a:r>
              <a:rPr lang="ru-RU" sz="2000" dirty="0">
                <a:latin typeface="Times New Roman" panose="02020603050405020304" pitchFamily="18" charset="0"/>
                <a:cs typeface="Times New Roman" panose="02020603050405020304" pitchFamily="18" charset="0"/>
              </a:rPr>
              <a:t> О. Д.-С. Практико-ориентированные задания в обучении химии.// Химия в школе. – 2009. – №8 – с.43-47.</a:t>
            </a:r>
          </a:p>
          <a:p>
            <a:r>
              <a:rPr lang="ru-RU" sz="2000" dirty="0" smtClean="0">
                <a:latin typeface="Times New Roman" panose="02020603050405020304" pitchFamily="18" charset="0"/>
                <a:cs typeface="Times New Roman" panose="02020603050405020304" pitchFamily="18" charset="0"/>
              </a:rPr>
              <a:t>8. </a:t>
            </a:r>
            <a:r>
              <a:rPr lang="ru-RU" sz="2000" dirty="0" err="1" smtClean="0">
                <a:latin typeface="Times New Roman" panose="02020603050405020304" pitchFamily="18" charset="0"/>
                <a:cs typeface="Times New Roman" panose="02020603050405020304" pitchFamily="18" charset="0"/>
              </a:rPr>
              <a:t>Конарев</a:t>
            </a:r>
            <a:r>
              <a:rPr lang="ru-RU" sz="2000" dirty="0" smtClean="0">
                <a:latin typeface="Times New Roman" panose="02020603050405020304" pitchFamily="18" charset="0"/>
                <a:cs typeface="Times New Roman" panose="02020603050405020304" pitchFamily="18" charset="0"/>
              </a:rPr>
              <a:t> Б.Н. Любознательным о химии. Органическая химия. – М.,1982.</a:t>
            </a:r>
          </a:p>
          <a:p>
            <a:r>
              <a:rPr lang="ru-RU" sz="1800" dirty="0" smtClean="0">
                <a:latin typeface="Times New Roman" panose="02020603050405020304" pitchFamily="18" charset="0"/>
                <a:cs typeface="Times New Roman" panose="02020603050405020304" pitchFamily="18" charset="0"/>
              </a:rPr>
              <a:t>9. Дьякова </a:t>
            </a:r>
            <a:r>
              <a:rPr lang="ru-RU" sz="1800" dirty="0">
                <a:latin typeface="Times New Roman" panose="02020603050405020304" pitchFamily="18" charset="0"/>
                <a:cs typeface="Times New Roman" panose="02020603050405020304" pitchFamily="18" charset="0"/>
              </a:rPr>
              <a:t>Е.А., Егорова Г.И., </a:t>
            </a:r>
            <a:r>
              <a:rPr lang="ru-RU" sz="1800" dirty="0" err="1">
                <a:latin typeface="Times New Roman" panose="02020603050405020304" pitchFamily="18" charset="0"/>
                <a:cs typeface="Times New Roman" panose="02020603050405020304" pitchFamily="18" charset="0"/>
              </a:rPr>
              <a:t>Крутова</a:t>
            </a:r>
            <a:r>
              <a:rPr lang="ru-RU" sz="1800" dirty="0">
                <a:latin typeface="Times New Roman" panose="02020603050405020304" pitchFamily="18" charset="0"/>
                <a:cs typeface="Times New Roman" panose="02020603050405020304" pitchFamily="18" charset="0"/>
              </a:rPr>
              <a:t> Т. И. Использование художественной литературы на уроках химии </a:t>
            </a:r>
            <a:r>
              <a:rPr lang="ru-RU" sz="1800" dirty="0">
                <a:latin typeface="Times New Roman" panose="02020603050405020304" pitchFamily="18" charset="0"/>
                <a:cs typeface="Times New Roman" panose="02020603050405020304" pitchFamily="18" charset="0"/>
                <a:hlinkClick r:id="rId4"/>
              </a:rPr>
              <a:t>http://knowledge.allbest.ru/pedagogics/3c0a65625a3bc78b4c53a89521306c27_.</a:t>
            </a:r>
            <a:r>
              <a:rPr lang="ru-RU" sz="1800" dirty="0" smtClean="0">
                <a:latin typeface="Times New Roman" panose="02020603050405020304" pitchFamily="18" charset="0"/>
                <a:cs typeface="Times New Roman" panose="02020603050405020304" pitchFamily="18" charset="0"/>
                <a:hlinkClick r:id="rId4"/>
              </a:rPr>
              <a:t>html</a:t>
            </a:r>
            <a:endParaRPr lang="en-US" sz="1800" dirty="0" smtClean="0">
              <a:latin typeface="Times New Roman" panose="02020603050405020304" pitchFamily="18" charset="0"/>
              <a:cs typeface="Times New Roman" panose="02020603050405020304" pitchFamily="18" charset="0"/>
            </a:endParaRPr>
          </a:p>
          <a:p>
            <a:r>
              <a:rPr lang="en-US" sz="1800" dirty="0" smtClean="0">
                <a:latin typeface="Times New Roman" panose="02020603050405020304" pitchFamily="18" charset="0"/>
                <a:cs typeface="Times New Roman" panose="02020603050405020304" pitchFamily="18" charset="0"/>
              </a:rPr>
              <a:t>10</a:t>
            </a:r>
            <a:r>
              <a:rPr lang="ru-RU" sz="1800" dirty="0" smtClean="0">
                <a:latin typeface="Times New Roman" panose="02020603050405020304" pitchFamily="18" charset="0"/>
                <a:cs typeface="Times New Roman" panose="02020603050405020304" pitchFamily="18" charset="0"/>
              </a:rPr>
              <a:t>. Открытый банк заданий ФИПИ  </a:t>
            </a:r>
            <a:r>
              <a:rPr lang="ru-RU" sz="1800" u="sng" dirty="0" smtClean="0"/>
              <a:t>https://doc.fipi.ru/otkrytyy-bank-zadaniy-dlya-otsenki-yestestvennonauchnoy-gramotnosti</a:t>
            </a:r>
          </a:p>
          <a:p>
            <a:r>
              <a:rPr lang="ru-RU" sz="1800" dirty="0" smtClean="0">
                <a:latin typeface="Times New Roman" panose="02020603050405020304" pitchFamily="18" charset="0"/>
                <a:cs typeface="Times New Roman" panose="02020603050405020304" pitchFamily="18" charset="0"/>
              </a:rPr>
              <a:t>11. Формирование </a:t>
            </a:r>
            <a:r>
              <a:rPr lang="ru-RU" sz="1800" dirty="0">
                <a:latin typeface="Times New Roman" panose="02020603050405020304" pitchFamily="18" charset="0"/>
                <a:cs typeface="Times New Roman" panose="02020603050405020304" pitchFamily="18" charset="0"/>
              </a:rPr>
              <a:t>и оценка функциональной грамотности учащихся: Учебно-методическое пособие / И. Ю. Алексашина, О. А. </a:t>
            </a:r>
            <a:r>
              <a:rPr lang="ru-RU" sz="1800" dirty="0" err="1">
                <a:latin typeface="Times New Roman" panose="02020603050405020304" pitchFamily="18" charset="0"/>
                <a:cs typeface="Times New Roman" panose="02020603050405020304" pitchFamily="18" charset="0"/>
              </a:rPr>
              <a:t>Абдулаева</a:t>
            </a:r>
            <a:r>
              <a:rPr lang="ru-RU" sz="1800" dirty="0">
                <a:latin typeface="Times New Roman" panose="02020603050405020304" pitchFamily="18" charset="0"/>
                <a:cs typeface="Times New Roman" panose="02020603050405020304" pitchFamily="18" charset="0"/>
              </a:rPr>
              <a:t>, Ю. П. Киселев; науч. ред. И. Ю. Алексашина. — СПб. : КАРО, 2019. — 160 с. — (Петербургский вектор введения ФГОС ООО). ISBN 978-5-9925-1413-1.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930226"/>
          </a:xfrm>
        </p:spPr>
        <p:txBody>
          <a:bodyPr/>
          <a:lstStyle/>
          <a:p>
            <a:r>
              <a:rPr lang="ru-RU" sz="3200" b="1" dirty="0" smtClean="0"/>
              <a:t>         Сущность </a:t>
            </a:r>
            <a:r>
              <a:rPr lang="ru-RU" sz="3200" b="1" dirty="0"/>
              <a:t>функциональной грамотности </a:t>
            </a:r>
            <a:r>
              <a:rPr lang="ru-RU" sz="3200" b="1" dirty="0" smtClean="0"/>
              <a:t>            </a:t>
            </a:r>
            <a:br>
              <a:rPr lang="ru-RU" sz="3200" b="1" dirty="0" smtClean="0"/>
            </a:br>
            <a:r>
              <a:rPr lang="ru-RU" sz="3200" b="1" dirty="0"/>
              <a:t> </a:t>
            </a:r>
            <a:r>
              <a:rPr lang="ru-RU" sz="3200" b="1" dirty="0" smtClean="0"/>
              <a:t>       </a:t>
            </a:r>
            <a:r>
              <a:rPr lang="ru-RU" sz="3200" b="1" dirty="0" smtClean="0"/>
              <a:t>школьника </a:t>
            </a:r>
            <a:r>
              <a:rPr lang="ru-RU" sz="3200" b="1" dirty="0"/>
              <a:t>заключается в готовности его</a:t>
            </a:r>
            <a:r>
              <a:rPr lang="ru-RU" sz="3200" dirty="0"/>
              <a:t/>
            </a:r>
            <a:br>
              <a:rPr lang="ru-RU" sz="3200" dirty="0"/>
            </a:br>
            <a:endParaRPr lang="ru-RU" sz="3200" dirty="0"/>
          </a:p>
        </p:txBody>
      </p:sp>
      <p:sp>
        <p:nvSpPr>
          <p:cNvPr id="3" name="Объект 2"/>
          <p:cNvSpPr>
            <a:spLocks noGrp="1"/>
          </p:cNvSpPr>
          <p:nvPr>
            <p:ph idx="1"/>
          </p:nvPr>
        </p:nvSpPr>
        <p:spPr>
          <a:xfrm>
            <a:off x="1475656" y="2636912"/>
            <a:ext cx="7211144" cy="3489251"/>
          </a:xfrm>
        </p:spPr>
        <p:txBody>
          <a:bodyPr/>
          <a:lstStyle/>
          <a:p>
            <a:pPr lvl="0"/>
            <a:r>
              <a:rPr lang="ru-RU" dirty="0" smtClean="0"/>
              <a:t>Добывать </a:t>
            </a:r>
            <a:r>
              <a:rPr lang="ru-RU" dirty="0"/>
              <a:t>информацию</a:t>
            </a:r>
          </a:p>
          <a:p>
            <a:pPr lvl="0"/>
            <a:r>
              <a:rPr lang="ru-RU" dirty="0"/>
              <a:t>Применять её в жизни</a:t>
            </a:r>
          </a:p>
          <a:p>
            <a:pPr lvl="0"/>
            <a:r>
              <a:rPr lang="ru-RU" dirty="0"/>
              <a:t>Оценивать себя</a:t>
            </a:r>
            <a:endParaRPr lang="ru-RU" dirty="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prstClr val="black"/>
                </a:solidFill>
                <a:latin typeface="Times New Roman" panose="02020603050405020304" pitchFamily="18" charset="0"/>
                <a:cs typeface="Times New Roman" panose="02020603050405020304" pitchFamily="18" charset="0"/>
              </a:rPr>
              <a:t>Существуют  проблемы, которые мешают доброкачественному развитию функциональной грамотности:</a:t>
            </a:r>
            <a:r>
              <a:rPr lang="ru-RU" sz="1800" dirty="0">
                <a:solidFill>
                  <a:prstClr val="black"/>
                </a:solidFill>
              </a:rPr>
              <a:t/>
            </a:r>
            <a:br>
              <a:rPr lang="ru-RU" sz="1800" dirty="0">
                <a:solidFill>
                  <a:prstClr val="black"/>
                </a:solidFill>
              </a:rPr>
            </a:br>
            <a:endParaRPr lang="ru-RU" dirty="0"/>
          </a:p>
        </p:txBody>
      </p:sp>
      <p:sp>
        <p:nvSpPr>
          <p:cNvPr id="3" name="Объект 2"/>
          <p:cNvSpPr>
            <a:spLocks noGrp="1"/>
          </p:cNvSpPr>
          <p:nvPr>
            <p:ph idx="1"/>
          </p:nvPr>
        </p:nvSpPr>
        <p:spPr>
          <a:xfrm>
            <a:off x="1475656" y="1196752"/>
            <a:ext cx="7211144" cy="4929411"/>
          </a:xfrm>
        </p:spPr>
        <p:txBody>
          <a:bodyPr/>
          <a:lstStyle/>
          <a:p>
            <a:pPr lvl="0" eaLnBrk="0" hangingPunct="0"/>
            <a:r>
              <a:rPr lang="ru-RU" sz="2400" dirty="0">
                <a:solidFill>
                  <a:prstClr val="black"/>
                </a:solidFill>
                <a:latin typeface="Times New Roman" panose="02020603050405020304" pitchFamily="18" charset="0"/>
                <a:cs typeface="Times New Roman" panose="02020603050405020304" pitchFamily="18" charset="0"/>
              </a:rPr>
              <a:t>Низкий  уровень вычислительных навыков</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Отсутствие  практической направленности </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Репродуктивный  метод в преподавании (натаскивание на решение по аналогии)</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Неумение  организовать свой домашний учебный труд</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Ответственность  за выполнение домашнего задания</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Формальное  изучение предметов</a:t>
            </a:r>
          </a:p>
          <a:p>
            <a:pPr lvl="0" eaLnBrk="0" hangingPunct="0"/>
            <a:r>
              <a:rPr lang="ru-RU" sz="2400" dirty="0">
                <a:solidFill>
                  <a:prstClr val="black"/>
                </a:solidFill>
                <a:latin typeface="Times New Roman" panose="02020603050405020304" pitchFamily="18" charset="0"/>
                <a:cs typeface="Times New Roman" panose="02020603050405020304" pitchFamily="18" charset="0"/>
              </a:rPr>
              <a:t> Не  восприятие, учащимися, необходимости заучивания основ теоретических понятий (формул, </a:t>
            </a:r>
            <a:r>
              <a:rPr lang="ru-RU" sz="2400" dirty="0" smtClean="0">
                <a:solidFill>
                  <a:prstClr val="black"/>
                </a:solidFill>
                <a:latin typeface="Times New Roman" panose="02020603050405020304" pitchFamily="18" charset="0"/>
                <a:cs typeface="Times New Roman" panose="02020603050405020304" pitchFamily="18" charset="0"/>
              </a:rPr>
              <a:t>      </a:t>
            </a:r>
          </a:p>
          <a:p>
            <a:pPr marL="0" lvl="0" indent="0" eaLnBrk="0" hangingPunct="0">
              <a:buNone/>
            </a:pPr>
            <a:r>
              <a:rPr lang="ru-RU" sz="2400" dirty="0">
                <a:solidFill>
                  <a:prstClr val="black"/>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правил</a:t>
            </a:r>
            <a:r>
              <a:rPr lang="ru-RU" sz="24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836712"/>
            <a:ext cx="7211144" cy="5289451"/>
          </a:xfrm>
        </p:spPr>
        <p:txBody>
          <a:bodyPr/>
          <a:lstStyle/>
          <a:p>
            <a:pPr lvl="0" algn="just" eaLnBrk="0" hangingPunct="0"/>
            <a:r>
              <a:rPr lang="ru-RU" dirty="0" smtClean="0">
                <a:solidFill>
                  <a:prstClr val="black"/>
                </a:solidFill>
                <a:latin typeface="Times New Roman" panose="02020603050405020304" pitchFamily="18" charset="0"/>
                <a:cs typeface="Times New Roman" panose="02020603050405020304" pitchFamily="18" charset="0"/>
              </a:rPr>
              <a:t>На современном уроке, </a:t>
            </a:r>
            <a:r>
              <a:rPr lang="ru-RU" dirty="0">
                <a:solidFill>
                  <a:prstClr val="black"/>
                </a:solidFill>
                <a:latin typeface="Times New Roman" panose="02020603050405020304" pitchFamily="18" charset="0"/>
                <a:cs typeface="Times New Roman" panose="02020603050405020304" pitchFamily="18" charset="0"/>
              </a:rPr>
              <a:t>важно умение решать реальные жизненные проблемы и самостоятельно работать с информацией. Именно это лежит в основе тестов PISA  задания, для решения которых, мало просто знать факты и правила. Нужно еще уметь их использовать.</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260648"/>
            <a:ext cx="7355160" cy="6264696"/>
          </a:xfrm>
        </p:spPr>
        <p:txBody>
          <a:bodyPr/>
          <a:lstStyle/>
          <a:p>
            <a:pPr lvl="0" algn="just" eaLnBrk="0" hangingPunct="0"/>
            <a:r>
              <a:rPr lang="ru-RU" sz="3000" dirty="0">
                <a:solidFill>
                  <a:prstClr val="black"/>
                </a:solidFill>
                <a:latin typeface="Times New Roman" panose="02020603050405020304" pitchFamily="18" charset="0"/>
                <a:cs typeface="Times New Roman" panose="02020603050405020304" pitchFamily="18" charset="0"/>
              </a:rPr>
              <a:t>Пробел   школьников — неумение работать с информацией, представленной в виде разных блоков. </a:t>
            </a:r>
          </a:p>
          <a:p>
            <a:pPr lvl="0" algn="just" eaLnBrk="0" hangingPunct="0"/>
            <a:r>
              <a:rPr lang="ru-RU" sz="3000" dirty="0">
                <a:solidFill>
                  <a:prstClr val="black"/>
                </a:solidFill>
                <a:latin typeface="Times New Roman" panose="02020603050405020304" pitchFamily="18" charset="0"/>
                <a:cs typeface="Times New Roman" panose="02020603050405020304" pitchFamily="18" charset="0"/>
              </a:rPr>
              <a:t>Проблема  - определение формата задания. Бывают ситуации, когда научные методы вообще не нужны — надо задействовать интуицию, а то и просто угадать.</a:t>
            </a:r>
          </a:p>
          <a:p>
            <a:pPr lvl="0" algn="just" eaLnBrk="0" hangingPunct="0"/>
            <a:r>
              <a:rPr lang="ru-RU" sz="3000" dirty="0">
                <a:solidFill>
                  <a:prstClr val="black"/>
                </a:solidFill>
                <a:latin typeface="Times New Roman" panose="02020603050405020304" pitchFamily="18" charset="0"/>
                <a:cs typeface="Times New Roman" panose="02020603050405020304" pitchFamily="18" charset="0"/>
              </a:rPr>
              <a:t> Проблема  — школьники не умеют привлекать данные, которые не содержатся непосредственно в условиях задания.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prstClr val="black"/>
                </a:solidFill>
                <a:latin typeface="Times New Roman" panose="02020603050405020304" pitchFamily="18" charset="0"/>
                <a:cs typeface="Times New Roman" panose="02020603050405020304" pitchFamily="18" charset="0"/>
              </a:rPr>
              <a:t>Ситуационные задачи </a:t>
            </a:r>
            <a:endParaRPr lang="ru-RU" dirty="0"/>
          </a:p>
        </p:txBody>
      </p:sp>
      <p:sp>
        <p:nvSpPr>
          <p:cNvPr id="3" name="Объект 2"/>
          <p:cNvSpPr>
            <a:spLocks noGrp="1"/>
          </p:cNvSpPr>
          <p:nvPr>
            <p:ph idx="1"/>
          </p:nvPr>
        </p:nvSpPr>
        <p:spPr>
          <a:xfrm>
            <a:off x="1619672" y="1600200"/>
            <a:ext cx="7067128" cy="4525963"/>
          </a:xfrm>
        </p:spPr>
        <p:txBody>
          <a:bodyPr/>
          <a:lstStyle/>
          <a:p>
            <a:pPr lvl="0" algn="ctr" eaLnBrk="0" hangingPunct="0">
              <a:buNone/>
            </a:pPr>
            <a:r>
              <a:rPr lang="ru-RU" dirty="0">
                <a:solidFill>
                  <a:prstClr val="black"/>
                </a:solidFill>
                <a:latin typeface="Times New Roman" panose="02020603050405020304" pitchFamily="18" charset="0"/>
                <a:cs typeface="Times New Roman" panose="02020603050405020304" pitchFamily="18" charset="0"/>
              </a:rPr>
              <a:t>это задачи, позволяющие обучающемуся осваивать интеллектуальные операции последовательно в процессе работ</a:t>
            </a:r>
          </a:p>
          <a:p>
            <a:pPr lvl="0" eaLnBrk="0" hangingPunct="0">
              <a:buNone/>
            </a:pPr>
            <a:r>
              <a:rPr lang="ru-RU" dirty="0">
                <a:solidFill>
                  <a:prstClr val="black"/>
                </a:solidFill>
                <a:latin typeface="Times New Roman" panose="02020603050405020304" pitchFamily="18" charset="0"/>
                <a:cs typeface="Times New Roman" panose="02020603050405020304" pitchFamily="18" charset="0"/>
              </a:rPr>
              <a:t>         </a:t>
            </a:r>
            <a:r>
              <a:rPr lang="ru-RU" dirty="0">
                <a:solidFill>
                  <a:srgbClr val="FF0000"/>
                </a:solidFill>
                <a:latin typeface="Times New Roman" panose="02020603050405020304" pitchFamily="18" charset="0"/>
                <a:cs typeface="Times New Roman" panose="02020603050405020304" pitchFamily="18" charset="0"/>
              </a:rPr>
              <a:t>ознакомление → понимание → применение →анализ →синтез → оценка</a:t>
            </a:r>
            <a:endParaRPr lang="ru-RU" dirty="0">
              <a:solidFill>
                <a:prstClr val="black"/>
              </a:solidFill>
              <a:latin typeface="Times New Roman" panose="02020603050405020304" pitchFamily="18" charset="0"/>
              <a:cs typeface="Times New Roman" panose="02020603050405020304" pitchFamily="18" charset="0"/>
            </a:endParaRPr>
          </a:p>
          <a:p>
            <a:endParaRPr lang="ru-RU" dirty="0"/>
          </a:p>
        </p:txBody>
      </p:sp>
    </p:spTree>
  </p:cSld>
  <p:clrMapOvr>
    <a:masterClrMapping/>
  </p:clrMapOvr>
</p:sld>
</file>

<file path=ppt/theme/theme1.xml><?xml version="1.0" encoding="utf-8"?>
<a:theme xmlns:a="http://schemas.openxmlformats.org/drawingml/2006/main" name="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3.xml><?xml version="1.0" encoding="utf-8"?>
<a:theme xmlns:a="http://schemas.openxmlformats.org/drawingml/2006/main" name="7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4.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5.xml><?xml version="1.0" encoding="utf-8"?>
<a:theme xmlns:a="http://schemas.openxmlformats.org/drawingml/2006/main" name="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6.xml><?xml version="1.0" encoding="utf-8"?>
<a:theme xmlns:a="http://schemas.openxmlformats.org/drawingml/2006/main" name="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7.xml><?xml version="1.0" encoding="utf-8"?>
<a:theme xmlns:a="http://schemas.openxmlformats.org/drawingml/2006/main" name="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8.xml><?xml version="1.0" encoding="utf-8"?>
<a:theme xmlns:a="http://schemas.openxmlformats.org/drawingml/2006/main" name="1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9.xml><?xml version="1.0" encoding="utf-8"?>
<a:theme xmlns:a="http://schemas.openxmlformats.org/drawingml/2006/main" name="1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0.xml><?xml version="1.0" encoding="utf-8"?>
<a:theme xmlns:a="http://schemas.openxmlformats.org/drawingml/2006/main" name="1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1.xml><?xml version="1.0" encoding="utf-8"?>
<a:theme xmlns:a="http://schemas.openxmlformats.org/drawingml/2006/main" name="1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2.xml><?xml version="1.0" encoding="utf-8"?>
<a:theme xmlns:a="http://schemas.openxmlformats.org/drawingml/2006/main" name="1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3.xml><?xml version="1.0" encoding="utf-8"?>
<a:theme xmlns:a="http://schemas.openxmlformats.org/drawingml/2006/main" name="1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4.xml><?xml version="1.0" encoding="utf-8"?>
<a:theme xmlns:a="http://schemas.openxmlformats.org/drawingml/2006/main" name="1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5.xml><?xml version="1.0" encoding="utf-8"?>
<a:theme xmlns:a="http://schemas.openxmlformats.org/drawingml/2006/main" name="1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6.xml><?xml version="1.0" encoding="utf-8"?>
<a:theme xmlns:a="http://schemas.openxmlformats.org/drawingml/2006/main" name="1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7.xml><?xml version="1.0" encoding="utf-8"?>
<a:theme xmlns:a="http://schemas.openxmlformats.org/drawingml/2006/main" name="1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8.xml><?xml version="1.0" encoding="utf-8"?>
<a:theme xmlns:a="http://schemas.openxmlformats.org/drawingml/2006/main" name="2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9.xml><?xml version="1.0" encoding="utf-8"?>
<a:theme xmlns:a="http://schemas.openxmlformats.org/drawingml/2006/main" name="2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0.xml><?xml version="1.0" encoding="utf-8"?>
<a:theme xmlns:a="http://schemas.openxmlformats.org/drawingml/2006/main" name="2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1.xml><?xml version="1.0" encoding="utf-8"?>
<a:theme xmlns:a="http://schemas.openxmlformats.org/drawingml/2006/main" name="2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2.xml><?xml version="1.0" encoding="utf-8"?>
<a:theme xmlns:a="http://schemas.openxmlformats.org/drawingml/2006/main" name="2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3.xml><?xml version="1.0" encoding="utf-8"?>
<a:theme xmlns:a="http://schemas.openxmlformats.org/drawingml/2006/main" name="2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4.xml><?xml version="1.0" encoding="utf-8"?>
<a:theme xmlns:a="http://schemas.openxmlformats.org/drawingml/2006/main" name="2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5.xml><?xml version="1.0" encoding="utf-8"?>
<a:theme xmlns:a="http://schemas.openxmlformats.org/drawingml/2006/main" name="2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7.xml><?xml version="1.0" encoding="utf-8"?>
<a:theme xmlns:a="http://schemas.openxmlformats.org/drawingml/2006/main" name="2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8.xml><?xml version="1.0" encoding="utf-8"?>
<a:theme xmlns:a="http://schemas.openxmlformats.org/drawingml/2006/main" name="2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9.xml><?xml version="1.0" encoding="utf-8"?>
<a:theme xmlns:a="http://schemas.openxmlformats.org/drawingml/2006/main" name="3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3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0.xml><?xml version="1.0" encoding="utf-8"?>
<a:theme xmlns:a="http://schemas.openxmlformats.org/drawingml/2006/main" name="3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1.xml><?xml version="1.0" encoding="utf-8"?>
<a:theme xmlns:a="http://schemas.openxmlformats.org/drawingml/2006/main" name="3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4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5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6_Презентация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1753</Words>
  <Application>Microsoft Office PowerPoint</Application>
  <PresentationFormat>Экран (4:3)</PresentationFormat>
  <Paragraphs>154</Paragraphs>
  <Slides>46</Slides>
  <Notes>0</Notes>
  <HiddenSlides>0</HiddenSlides>
  <MMClips>0</MMClips>
  <ScaleCrop>false</ScaleCrop>
  <HeadingPairs>
    <vt:vector size="4" baseType="variant">
      <vt:variant>
        <vt:lpstr>Тема</vt:lpstr>
      </vt:variant>
      <vt:variant>
        <vt:i4>41</vt:i4>
      </vt:variant>
      <vt:variant>
        <vt:lpstr>Заголовки слайдов</vt:lpstr>
      </vt:variant>
      <vt:variant>
        <vt:i4>46</vt:i4>
      </vt:variant>
    </vt:vector>
  </HeadingPairs>
  <TitlesOfParts>
    <vt:vector size="87" baseType="lpstr">
      <vt:lpstr>Презентация1</vt:lpstr>
      <vt:lpstr>1_Презентация1</vt:lpstr>
      <vt:lpstr>2_Презентация1</vt:lpstr>
      <vt:lpstr>3_Презентация1</vt:lpstr>
      <vt:lpstr>4_Презентация1</vt:lpstr>
      <vt:lpstr>5_Презентация1</vt:lpstr>
      <vt:lpstr>6_Презентация1</vt:lpstr>
      <vt:lpstr>1_Тема Office</vt:lpstr>
      <vt:lpstr>2_Тема Office</vt:lpstr>
      <vt:lpstr>3_Тема Office</vt:lpstr>
      <vt:lpstr>4_Тема Office</vt:lpstr>
      <vt:lpstr>5_Тема Office</vt:lpstr>
      <vt:lpstr>7_Презентация1</vt:lpstr>
      <vt:lpstr>6_Тема Office</vt:lpstr>
      <vt:lpstr>7_Тема Office</vt:lpstr>
      <vt:lpstr>8_Тема Office</vt:lpstr>
      <vt:lpstr>9_Тема Office</vt:lpstr>
      <vt:lpstr>10_Тема Office</vt:lpstr>
      <vt:lpstr>11_Тема Office</vt:lpstr>
      <vt:lpstr>12_Тема Office</vt:lpstr>
      <vt:lpstr>13_Тема Office</vt:lpstr>
      <vt:lpstr>14_Тема Office</vt:lpstr>
      <vt:lpstr>15_Тема Office</vt:lpstr>
      <vt:lpstr>16_Тема Office</vt:lpstr>
      <vt:lpstr>17_Тема Office</vt:lpstr>
      <vt:lpstr>18_Тема Office</vt:lpstr>
      <vt:lpstr>19_Тема Office</vt:lpstr>
      <vt:lpstr>20_Тема Office</vt:lpstr>
      <vt:lpstr>21_Тема Office</vt:lpstr>
      <vt:lpstr>22_Тема Office</vt:lpstr>
      <vt:lpstr>23_Тема Office</vt:lpstr>
      <vt:lpstr>24_Тема Office</vt:lpstr>
      <vt:lpstr>25_Тема Office</vt:lpstr>
      <vt:lpstr>26_Тема Office</vt:lpstr>
      <vt:lpstr>27_Тема Office</vt:lpstr>
      <vt:lpstr>Тема Office</vt:lpstr>
      <vt:lpstr>28_Тема Office</vt:lpstr>
      <vt:lpstr>29_Тема Office</vt:lpstr>
      <vt:lpstr>30_Тема Office</vt:lpstr>
      <vt:lpstr>31_Тема Office</vt:lpstr>
      <vt:lpstr>32_Тема Office</vt:lpstr>
      <vt:lpstr> Развитие функциональной грамотности  школьников на уроках химии  в условиях реализации ФГОС. «Добываю, применяю, оцениваю»                              Подготовила: Логинова О.В.                                                     учитель химии МБОУ «Лицей № 16                                                имени Героя Советского Союза»              г. Кызыла  </vt:lpstr>
      <vt:lpstr>«Главное не знания, а умения ими пользоваться».  Алексей Алексеевич Леонтьев  советский и российский лингвист, психолог, доктор психологических наук и доктор филологических наук, действительный член РАО и АПСН       </vt:lpstr>
      <vt:lpstr>Современный человек должен уметь быстро адаптироваться к изменениям,  происходящим в мире.</vt:lpstr>
      <vt:lpstr>Недостатки     сегодняшнего   образования – ребята: </vt:lpstr>
      <vt:lpstr>         Сущность функциональной грамотности                      школьника заключается в готовности его </vt:lpstr>
      <vt:lpstr>Существуют  проблемы, которые мешают доброкачественному развитию функциональной грамотности: </vt:lpstr>
      <vt:lpstr>Презентация PowerPoint</vt:lpstr>
      <vt:lpstr>Презентация PowerPoint</vt:lpstr>
      <vt:lpstr>Ситуационные задачи </vt:lpstr>
      <vt:lpstr>Формула успеха</vt:lpstr>
      <vt:lpstr>Презентация PowerPoint</vt:lpstr>
      <vt:lpstr> Требования за пределами школы:  в жизни надо уметь читать инструкции и этикетки по использованию различных химических веществ, стиральных порошков, чистящих средств в быту, приготовление растворов в консервировании, солении и т. д., читать инструкции по применению лекарств.</vt:lpstr>
      <vt:lpstr>Презентация PowerPoint</vt:lpstr>
      <vt:lpstr>  Функциональная грамотность - способность человека решать стандартные жизненные задачи в различных сферах жизни и деятельности на основе прикладных знаний. </vt:lpstr>
      <vt:lpstr>Презентация PowerPoint</vt:lpstr>
      <vt:lpstr>Презентация PowerPoint</vt:lpstr>
      <vt:lpstr>Презентация PowerPoint</vt:lpstr>
      <vt:lpstr>Презентация PowerPoint</vt:lpstr>
      <vt:lpstr>Примеры практических заданий</vt:lpstr>
      <vt:lpstr>ВЫВОД ФОРМУЛ ХИМИЧЕСКИХ СОЕДИНЕНИЙ</vt:lpstr>
      <vt:lpstr>ПЕРИОДИЧЕСКАЯ СИСТЕМА ЭЛЕМЕНТОВ  И ЭЛЕКТРОННОЕ СТРОЕНИЕ АТОМОВ</vt:lpstr>
      <vt:lpstr>Презентация PowerPoint</vt:lpstr>
      <vt:lpstr>Презентация PowerPoint</vt:lpstr>
      <vt:lpstr>Ответ:</vt:lpstr>
      <vt:lpstr>Презентация PowerPoint</vt:lpstr>
      <vt:lpstr>Ответ:</vt:lpstr>
      <vt:lpstr>Презентация PowerPoint</vt:lpstr>
      <vt:lpstr>Ответ:</vt:lpstr>
      <vt:lpstr>Презентация PowerPoint</vt:lpstr>
      <vt:lpstr>Ответ:</vt:lpstr>
      <vt:lpstr>Презентация PowerPoint</vt:lpstr>
      <vt:lpstr>Ответ: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«Фосфор и его соединения</vt:lpstr>
      <vt:lpstr>Вопрос из произведения  Собака БАСКЕРВИЛЕЙ</vt:lpstr>
      <vt:lpstr>Презентация PowerPoint</vt:lpstr>
      <vt:lpstr>Презентация PowerPoint</vt:lpstr>
      <vt:lpstr>Ресурсы Интернета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МОУ «Средняя школа № 36»   Формирование функциональной грамотности  на уроках химии  в условиях реализации ФГОС                              Подготовила: учитель химии                                Мордясова Анна Владимировна.  Саранск 2022 </dc:title>
  <dc:creator>User</dc:creator>
  <cp:lastModifiedBy>User</cp:lastModifiedBy>
  <cp:revision>26</cp:revision>
  <dcterms:created xsi:type="dcterms:W3CDTF">2022-09-25T07:07:00Z</dcterms:created>
  <dcterms:modified xsi:type="dcterms:W3CDTF">2023-02-05T08:53:35Z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1049-11.2.0.9281</vt:lpwstr>
  </property>
</Properties>
</file>