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  <p:sldMasterId id="2147483695" r:id="rId2"/>
    <p:sldMasterId id="2147483719" r:id="rId3"/>
  </p:sldMasterIdLst>
  <p:sldIdLst>
    <p:sldId id="262" r:id="rId4"/>
    <p:sldId id="256" r:id="rId5"/>
    <p:sldId id="259" r:id="rId6"/>
    <p:sldId id="257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96" autoAdjust="0"/>
    <p:restoredTop sz="95884" autoAdjust="0"/>
  </p:normalViewPr>
  <p:slideViewPr>
    <p:cSldViewPr>
      <p:cViewPr varScale="1">
        <p:scale>
          <a:sx n="109" d="100"/>
          <a:sy n="109" d="100"/>
        </p:scale>
        <p:origin x="116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96406-5D7E-410D-9C21-9432D1B223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8081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8E0DF-5D6F-4691-8C27-5C73EB6DD1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7948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13CC4-75BB-44B9-BACF-218735E3B4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4588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/>
          <p:nvPr/>
        </p:nvSpPr>
        <p:spPr>
          <a:xfrm>
            <a:off x="0" y="4743450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5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/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1ADA8-BC8F-48D9-9140-D2834BF586D8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8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68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E2704-7061-4FE2-A336-5C6EDD6E7563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7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85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6" name="Straight Connector 17"/>
          <p:cNvCxnSpPr/>
          <p:nvPr/>
        </p:nvCxnSpPr>
        <p:spPr>
          <a:xfrm>
            <a:off x="-4763" y="1828800"/>
            <a:ext cx="9144001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/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8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82699-ADB5-4971-BD5A-5D85B218CBFA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9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434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7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C4A4C-7B60-4995-8B65-9E22A98F940E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8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438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/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/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9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3E636-7FAD-4F92-ADB9-BC1ABC3C1AB7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0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495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F0CF0-28B5-4F5D-A1CE-888DEBD9D86B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035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04CE0-BA8B-4AF7-B8DF-A16902C412A6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4508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7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ABA4C-88ED-4D37-A08D-953826301379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130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024C1-7ACA-434A-906A-4C02CA7DAD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13650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7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9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F9BAD-B102-4F9F-944D-4FE06C6D17A8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0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489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033E6-743C-4DB6-B6A9-B87DEB7FEFCF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9453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0B9FF-EF75-4CE5-9F00-EE1B6007D8D5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6066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/>
          <p:nvPr/>
        </p:nvSpPr>
        <p:spPr>
          <a:xfrm>
            <a:off x="0" y="4743450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5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/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278C4-C3CA-48E6-991C-7891BABD83C7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8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4571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6F2D3-70A3-4709-B6C1-5780518F6652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7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6285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6" name="Straight Connector 17"/>
          <p:cNvCxnSpPr/>
          <p:nvPr/>
        </p:nvCxnSpPr>
        <p:spPr>
          <a:xfrm>
            <a:off x="-4763" y="1828800"/>
            <a:ext cx="9144001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/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8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092A4-0DB7-4489-83CE-EEDE9692B8E4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9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8189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7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BAA24-B421-47F7-A75E-4208FCD2480D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8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8414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/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/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9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B2414-5F3A-4A9C-BC02-E501F3695C4D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0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2019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34EA7-C810-477B-B488-E134D0115DDF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4303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D42B3-0AD8-4DBB-A323-C18BDC67FB50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397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78AD5-C7B9-49C2-B6F9-3A9D68F713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25315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7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6F43B-285A-467E-8B47-34636A4D0B9A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5416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7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9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0C64B-92F4-405B-9D65-7426DB1164E0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10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8923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87D91-9BC6-4854-B324-68017F99645B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2117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AA7DC-9B50-4848-8DCF-921D6149F40E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650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84823-13E1-4095-A95B-11E48D8EED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2305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B460C-37A6-462F-AF7E-AA5093FADD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5998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F8B55-5374-481D-9952-53451911BA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578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01FEA-CAEC-4781-BC01-04D8A6AE61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0171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BDB90-0F4B-41E8-827C-8CFBC2E363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6149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AA3FD-6CC1-40D6-860A-F14297DF36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2912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B0FDE20B-E9D0-4610-BE8C-DC909229E0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4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352425" y="228600"/>
            <a:ext cx="76803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5" y="1463675"/>
            <a:ext cx="7680325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5" y="6543675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50" y="6543675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5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pPr>
              <a:defRPr/>
            </a:pPr>
            <a:fld id="{A1F1FEC0-60B8-41BC-A98E-C33BD10AB29C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98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ts val="40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Tunga" pitchFamily="2"/>
        </a:defRPr>
      </a:lvl1pPr>
      <a:lvl2pPr algn="l" rtl="0" eaLnBrk="0" fontAlgn="base" hangingPunct="0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cs typeface="Tunga" pitchFamily="34" charset="0"/>
        </a:defRPr>
      </a:lvl2pPr>
      <a:lvl3pPr algn="l" rtl="0" eaLnBrk="0" fontAlgn="base" hangingPunct="0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cs typeface="Tunga" pitchFamily="34" charset="0"/>
        </a:defRPr>
      </a:lvl3pPr>
      <a:lvl4pPr algn="l" rtl="0" eaLnBrk="0" fontAlgn="base" hangingPunct="0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cs typeface="Tunga" pitchFamily="34" charset="0"/>
        </a:defRPr>
      </a:lvl4pPr>
      <a:lvl5pPr algn="l" rtl="0" eaLnBrk="0" fontAlgn="base" hangingPunct="0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cs typeface="Tunga" pitchFamily="34" charset="0"/>
        </a:defRPr>
      </a:lvl5pPr>
      <a:lvl6pPr marL="4572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cs typeface="Tunga" pitchFamily="34" charset="0"/>
        </a:defRPr>
      </a:lvl6pPr>
      <a:lvl7pPr marL="9144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cs typeface="Tunga" pitchFamily="34" charset="0"/>
        </a:defRPr>
      </a:lvl7pPr>
      <a:lvl8pPr marL="13716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cs typeface="Tunga" pitchFamily="34" charset="0"/>
        </a:defRPr>
      </a:lvl8pPr>
      <a:lvl9pPr marL="18288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cs typeface="Tunga" pitchFamily="34" charset="0"/>
        </a:defRPr>
      </a:lvl9pPr>
    </p:titleStyle>
    <p:bodyStyle>
      <a:lvl1pPr algn="l" rtl="0" eaLnBrk="0" fontAlgn="base" hangingPunct="0">
        <a:spcBef>
          <a:spcPts val="1200"/>
        </a:spcBef>
        <a:spcAft>
          <a:spcPct val="0"/>
        </a:spcAft>
        <a:buClr>
          <a:srgbClr val="838995"/>
        </a:buClr>
        <a:buFont typeface="Arial" charset="0"/>
        <a:defRPr kern="1200" spc="3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352425" y="228600"/>
            <a:ext cx="76803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5" y="1463675"/>
            <a:ext cx="7680325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5" y="6543675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50" y="6543675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5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pPr>
              <a:defRPr/>
            </a:pPr>
            <a:fld id="{A9B3CF35-87E1-4371-AFB4-335ED80BC5A9}" type="slidenum">
              <a:rPr lang="ru-RU" altLang="ru-RU">
                <a:solidFill>
                  <a:srgbClr val="FFFFFF">
                    <a:alpha val="65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>
                  <a:alpha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8245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ts val="40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Tunga" pitchFamily="2"/>
        </a:defRPr>
      </a:lvl1pPr>
      <a:lvl2pPr algn="l" rtl="0" eaLnBrk="0" fontAlgn="base" hangingPunct="0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cs typeface="Tunga" pitchFamily="34" charset="0"/>
        </a:defRPr>
      </a:lvl2pPr>
      <a:lvl3pPr algn="l" rtl="0" eaLnBrk="0" fontAlgn="base" hangingPunct="0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cs typeface="Tunga" pitchFamily="34" charset="0"/>
        </a:defRPr>
      </a:lvl3pPr>
      <a:lvl4pPr algn="l" rtl="0" eaLnBrk="0" fontAlgn="base" hangingPunct="0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cs typeface="Tunga" pitchFamily="34" charset="0"/>
        </a:defRPr>
      </a:lvl4pPr>
      <a:lvl5pPr algn="l" rtl="0" eaLnBrk="0" fontAlgn="base" hangingPunct="0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cs typeface="Tunga" pitchFamily="34" charset="0"/>
        </a:defRPr>
      </a:lvl5pPr>
      <a:lvl6pPr marL="4572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cs typeface="Tunga" pitchFamily="34" charset="0"/>
        </a:defRPr>
      </a:lvl6pPr>
      <a:lvl7pPr marL="9144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cs typeface="Tunga" pitchFamily="34" charset="0"/>
        </a:defRPr>
      </a:lvl7pPr>
      <a:lvl8pPr marL="13716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cs typeface="Tunga" pitchFamily="34" charset="0"/>
        </a:defRPr>
      </a:lvl8pPr>
      <a:lvl9pPr marL="18288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Corbel" pitchFamily="34" charset="0"/>
          <a:cs typeface="Tunga" pitchFamily="34" charset="0"/>
        </a:defRPr>
      </a:lvl9pPr>
    </p:titleStyle>
    <p:bodyStyle>
      <a:lvl1pPr algn="l" rtl="0" eaLnBrk="0" fontAlgn="base" hangingPunct="0">
        <a:spcBef>
          <a:spcPts val="1200"/>
        </a:spcBef>
        <a:spcAft>
          <a:spcPct val="0"/>
        </a:spcAft>
        <a:buClr>
          <a:srgbClr val="838995"/>
        </a:buClr>
        <a:buFont typeface="Arial" charset="0"/>
        <a:defRPr kern="1200" spc="3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5229225"/>
            <a:ext cx="8305800" cy="1628775"/>
          </a:xfrm>
        </p:spPr>
        <p:txBody>
          <a:bodyPr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dirty="0"/>
              <a:t>                                                                                        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2900" dirty="0"/>
              <a:t> Из семейного архива                Автор работы: </a:t>
            </a:r>
          </a:p>
          <a:p>
            <a:pPr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2900" dirty="0"/>
              <a:t>                                                     </a:t>
            </a:r>
            <a:r>
              <a:rPr lang="ru-RU" sz="2900" dirty="0" err="1"/>
              <a:t>Ширкалина</a:t>
            </a:r>
            <a:r>
              <a:rPr lang="ru-RU" sz="2900" dirty="0"/>
              <a:t> Елена Евгеньевна, </a:t>
            </a:r>
          </a:p>
          <a:p>
            <a:pPr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2900" dirty="0"/>
              <a:t>                                                     учитель истории и обществознания ВКК </a:t>
            </a:r>
          </a:p>
          <a:p>
            <a:pPr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ru-RU" sz="2900" dirty="0"/>
              <a:t>                                                     2023 г.</a:t>
            </a:r>
          </a:p>
          <a:p>
            <a:pPr eaLnBrk="1" fontAlgn="auto" hangingPunct="1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ru-RU" sz="2900" dirty="0"/>
          </a:p>
        </p:txBody>
      </p:sp>
      <p:sp>
        <p:nvSpPr>
          <p:cNvPr id="13315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313"/>
            <a:ext cx="7772400" cy="3024187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</a:pPr>
            <a:r>
              <a:rPr lang="ru-RU" altLang="ru-RU" sz="3200">
                <a:solidFill>
                  <a:srgbClr val="C00000"/>
                </a:solidFill>
                <a:cs typeface="Tunga" pitchFamily="34" charset="0"/>
              </a:rPr>
              <a:t>ВСЕРОССИЙСКИЙ ПАТРИОТИЧЕСКИЙ ПРОЕКТ ПО УВЕКОВЕЧИВАНИЮ ПАМЯТИ УЧАСТНИКОВ ВЕЛИКОЙ ОТЕЧЕСТВЕННОЙ ВОЙНЫ «Бессмертный полк»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360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2478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000" b="1" dirty="0"/>
              <a:t>АО «КОЛОМЕНСКИЙ ЗАВОД»</a:t>
            </a:r>
            <a:br>
              <a:rPr lang="ru-RU" altLang="ru-RU" sz="2000" b="1" dirty="0"/>
            </a:br>
            <a:r>
              <a:rPr lang="ru-RU" altLang="ru-RU" sz="2000" b="1" dirty="0"/>
              <a:t>ГУСЕВ АЛЕКСЕЙ   ИВАНОВИЧ                                      </a:t>
            </a:r>
            <a:br>
              <a:rPr lang="ru-RU" altLang="ru-RU" sz="2000" b="1" dirty="0"/>
            </a:br>
            <a:r>
              <a:rPr lang="ru-RU" altLang="ru-RU" sz="2000" b="1" dirty="0"/>
              <a:t> УЧАСТНИК ТРУДОВОГО ФРОНТА</a:t>
            </a:r>
            <a:br>
              <a:rPr lang="ru-RU" altLang="ru-RU" sz="2000" b="1" dirty="0"/>
            </a:br>
            <a:r>
              <a:rPr lang="ru-RU" altLang="ru-RU" sz="2000" b="1" dirty="0"/>
              <a:t>ПОЧЁТНЫЙ ВЕТЕРАН ТРУДА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3" y="1700808"/>
            <a:ext cx="3744913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ru-RU" altLang="ru-RU" sz="4000" dirty="0"/>
            </a:br>
            <a:br>
              <a:rPr lang="ru-RU" altLang="ru-RU" sz="4000" dirty="0"/>
            </a:br>
            <a:br>
              <a:rPr lang="ru-RU" altLang="ru-RU" sz="4000" dirty="0"/>
            </a:br>
            <a:br>
              <a:rPr lang="ru-RU" altLang="ru-RU" sz="4000" dirty="0"/>
            </a:br>
            <a:r>
              <a:rPr lang="ru-RU" altLang="ru-RU" sz="4000" b="1" dirty="0"/>
              <a:t>Гусев Алексей Иванович</a:t>
            </a:r>
            <a:br>
              <a:rPr lang="ru-RU" altLang="ru-RU" sz="4000" b="1" dirty="0"/>
            </a:br>
            <a:r>
              <a:rPr lang="ru-RU" altLang="ru-RU" sz="4000" b="1" dirty="0"/>
              <a:t>13.10.1929 – 08.08.2010</a:t>
            </a:r>
            <a:br>
              <a:rPr lang="ru-RU" altLang="ru-RU" sz="4000" b="1" dirty="0"/>
            </a:br>
            <a:r>
              <a:rPr lang="ru-RU" altLang="ru-RU" sz="4000" b="1" dirty="0"/>
              <a:t>Место рождения - деревня Новое </a:t>
            </a:r>
            <a:r>
              <a:rPr lang="ru-RU" altLang="ru-RU" sz="4000" b="1" dirty="0" err="1"/>
              <a:t>Бобренево</a:t>
            </a:r>
            <a:r>
              <a:rPr lang="ru-RU" altLang="ru-RU" sz="4000" b="1" dirty="0"/>
              <a:t> Коломенского района Московской области. </a:t>
            </a:r>
            <a:br>
              <a:rPr lang="ru-RU" altLang="ru-RU" sz="4000" b="1" dirty="0"/>
            </a:br>
            <a:endParaRPr lang="ru-RU" altLang="ru-RU" sz="4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4000" b="1"/>
              <a:t>ДЕТСТВО </a:t>
            </a:r>
            <a:br>
              <a:rPr lang="en-US" altLang="ru-RU" sz="4000" b="1"/>
            </a:br>
            <a:r>
              <a:rPr lang="ru-RU" altLang="ru-RU" sz="4000" b="1"/>
              <a:t>АЛЕКСЕЯ ИВАНОВИЧА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229600" cy="38989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400"/>
              <a:t>      </a:t>
            </a:r>
            <a:r>
              <a:rPr lang="ru-RU" altLang="ru-RU" sz="1400" b="1"/>
              <a:t>Детство Алексея проходило в большой семье. Вместе с родителями она составляла шесть человек. По достижению восьмилетнего возраста, в 1937 г., мальчик поступил в Бобреневскую начальную школу, которая располагалась на территории Богородице – Рождественского Бобренева монастыря, в двухэтажном доме принадлежащим церковным служителям, которые проживали на первом этаже. Второй этаж здания был оборудован под  учебные классы.  Это были классы с печным отоплением и освещением при помощи керосиновых ламп.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400" b="1"/>
              <a:t>       Во время перемены школьники выбегали на уличный двор и наблюдали, как , в запряжённые лошадьми корытообразные повозки, небрежно, навалом бросали церковное  имущество. Некоторым школьникам удавалось схватить книгу и это было большой общей радостью.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400" b="1"/>
              <a:t>      В мае 1941 г. Алексей закончил начальную школу.  Учитель и он же директор школы, Владимир Михайлович, поздравил всех с окончанием начальной школы и вручил подарки. Юному выпускнику был подарен набор цветных карандашей. Все выпускники получили направление в неполную среднюю школу № 7, расположенную по ул. Пушкина.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400" b="1"/>
              <a:t>      Но вскоре радость выпускников была омрачена известием о том, что их , уважаемого всеми учителя, Владимира Михайловича, арестовали, как бывшего офицера царской армии. Это были страшные годы репрессий…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81000"/>
            <a:ext cx="8218487" cy="960438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b="1"/>
              <a:t>СУРОВЫЙ 1941…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158162" cy="44640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300" dirty="0"/>
              <a:t>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altLang="ru-RU" sz="16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600" dirty="0"/>
              <a:t>     1сентября 1941 г. начались занятия в полностью укомплектованной учениками и учителями школе № 7. К сожалению это было для всех тревожное время. Шла Великая Отечественная война. Враг приближался к Москве. Население города эвакуировалось вместе промышленным заводами в города Киров и Красноярск.  Через три месяца учащимся объявили о том, что школа закрывается, а всем мальчики направлялись в ФЗУ. Об этом следовало оповестить родителей и на следующий </a:t>
            </a:r>
            <a:r>
              <a:rPr lang="ru-RU" altLang="ru-RU" sz="1600"/>
              <a:t>день прийти </a:t>
            </a:r>
            <a:r>
              <a:rPr lang="ru-RU" altLang="ru-RU" sz="1600" dirty="0"/>
              <a:t>в учебно-производственное предприятие, согласно подготовленной разнарядки,  вместе с трёхдневным запасом продовольствия.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600" dirty="0"/>
              <a:t>      Отцу Алексея, работнику Коломенского завода было предложено всей семьёй отбыть в г. Красноярск. Вагон-теплушка находился на станции </a:t>
            </a:r>
            <a:r>
              <a:rPr lang="ru-RU" altLang="ru-RU" sz="1600" dirty="0" err="1"/>
              <a:t>Голутвин</a:t>
            </a:r>
            <a:r>
              <a:rPr lang="ru-RU" altLang="ru-RU" sz="1600" dirty="0"/>
              <a:t>. Все продовольственные запасы: 30 мешков картофеля и корова были переданы сформированным Сибирским частям. Но отправка  в г. Красноярск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600" dirty="0"/>
              <a:t>      не состоялась. Директор завода</a:t>
            </a:r>
            <a:r>
              <a:rPr lang="en-US" altLang="ru-RU" sz="1600" dirty="0"/>
              <a:t> </a:t>
            </a:r>
            <a:r>
              <a:rPr lang="ru-RU" altLang="ru-RU" sz="1600" dirty="0"/>
              <a:t>Х.Э. Рубинчик принял решение оставить отца, как специалиста электромонтёра на случай захвата немцами г. Коломны и завода. Перед бригадой подрывников была поставлена задача заложить подрывные устройства в подземных каналах заводских цехов. Пульт и управление для подрыва был у директора завода. Все подрывники находились в течение двух недель в распоряжении директора завода. Никто не имел права отлучиться.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dirty="0"/>
              <a:t>СУРОВЫЙ 1941…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229600" cy="44656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400" dirty="0"/>
              <a:t>      </a:t>
            </a:r>
            <a:r>
              <a:rPr lang="ru-RU" altLang="ru-RU" sz="1600" dirty="0"/>
              <a:t>После 6 декабря 1941 г. когда наши войска перешли в контрнаступление, директор завода приказал демонтировать все взрывные устройства и передать на склад вооружённых сил. Завод стал срочно восстанавливаться. Заработали цеха по изготовлению заготовок для снарядов. На предприятие стали поступать повреждённые танки, которые быстро ремонтировались и отправлялись на фронт под лозунгом «Всё для фронта, всё для Победы!»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600" dirty="0"/>
              <a:t>     Когда вражеская армия отступила, положение в  городе и районе стало меняться. Восстанавливалось управление населением Старого и Нового </a:t>
            </a:r>
            <a:r>
              <a:rPr lang="ru-RU" altLang="ru-RU" sz="1600" dirty="0" err="1"/>
              <a:t>Бобренева</a:t>
            </a:r>
            <a:r>
              <a:rPr lang="ru-RU" altLang="ru-RU" sz="1600" dirty="0"/>
              <a:t>. Всё трудоспособное население было зачислено с специальные бригады. Бригадир управлял бригадой и контролировал работу в ней. Ежедневно утром, все приходили в контору колхоза им. Н.К. Крупской и получали задание. Кто в подвал для переборки и сортировки картофеля, кто в лес за дровами, кто на скотный двор. Более взрослых и опытных направляли на ремонт сельскохозяйственного машин и инвентаря. Но труд этот был не напрасен. Враг был отброшен от столицы. Это был первый шаг на пути к Великой Победе. И этот день настал 9 мая 1945 г.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600" dirty="0"/>
              <a:t>     </a:t>
            </a:r>
            <a:r>
              <a:rPr lang="ru-RU" altLang="ru-RU" sz="1600" b="1" dirty="0">
                <a:solidFill>
                  <a:srgbClr val="7030A0"/>
                </a:solidFill>
              </a:rPr>
              <a:t>За самоотверженный труд в годы Великой Отечественной войны Гусеву Алексею Ивановичу было присвоено звание участника Трудового фронта.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600" b="1" dirty="0">
                <a:solidFill>
                  <a:srgbClr val="7030A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800" b="1" spc="30" dirty="0">
                <a:solidFill>
                  <a:srgbClr val="FF0000"/>
                </a:solidFill>
                <a:ea typeface="+mn-ea"/>
                <a:cs typeface="Tahoma" pitchFamily="34" charset="0"/>
              </a:rPr>
              <a:t>За самоотверженный труд в годы  </a:t>
            </a:r>
            <a:br>
              <a:rPr lang="ru-RU" altLang="ru-RU" sz="2800" b="1" spc="30" dirty="0">
                <a:solidFill>
                  <a:srgbClr val="FF0000"/>
                </a:solidFill>
                <a:ea typeface="+mn-ea"/>
                <a:cs typeface="Tahoma" pitchFamily="34" charset="0"/>
              </a:rPr>
            </a:br>
            <a:r>
              <a:rPr lang="ru-RU" altLang="ru-RU" sz="2800" b="1" spc="30" dirty="0">
                <a:solidFill>
                  <a:srgbClr val="FF0000"/>
                </a:solidFill>
                <a:ea typeface="+mn-ea"/>
                <a:cs typeface="Tahoma" pitchFamily="34" charset="0"/>
              </a:rPr>
              <a:t>Великой Отечественной войны</a:t>
            </a:r>
            <a:endParaRPr lang="ru-RU" sz="2800" dirty="0"/>
          </a:p>
        </p:txBody>
      </p:sp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41438"/>
            <a:ext cx="4033838" cy="259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341438"/>
            <a:ext cx="4176712" cy="259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076700"/>
            <a:ext cx="446405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561410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301</TotalTime>
  <Words>722</Words>
  <Application>Microsoft Macintosh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Corbel</vt:lpstr>
      <vt:lpstr>Tahoma</vt:lpstr>
      <vt:lpstr>Wingdings</vt:lpstr>
      <vt:lpstr>Текстура</vt:lpstr>
      <vt:lpstr>Mylar</vt:lpstr>
      <vt:lpstr>1_Mylar</vt:lpstr>
      <vt:lpstr>ВСЕРОССИЙСКИЙ ПАТРИОТИЧЕСКИЙ ПРОЕКТ ПО УВЕКОВЕЧИВАНИЮ ПАМЯТИ УЧАСТНИКОВ ВЕЛИКОЙ ОТЕЧЕСТВЕННОЙ ВОЙНЫ «Бессмертный полк»</vt:lpstr>
      <vt:lpstr>АО «КОЛОМЕНСКИЙ ЗАВОД» ГУСЕВ АЛЕКСЕЙ   ИВАНОВИЧ                                        УЧАСТНИК ТРУДОВОГО ФРОНТА ПОЧЁТНЫЙ ВЕТЕРАН ТРУДА</vt:lpstr>
      <vt:lpstr>    Гусев Алексей Иванович 13.10.1929 – 08.08.2010 Место рождения - деревня Новое Бобренево Коломенского района Московской области.  </vt:lpstr>
      <vt:lpstr>ДЕТСТВО  АЛЕКСЕЯ ИВАНОВИЧА</vt:lpstr>
      <vt:lpstr>СУРОВЫЙ 1941…</vt:lpstr>
      <vt:lpstr>СУРОВЫЙ 1941…</vt:lpstr>
      <vt:lpstr>За самоотверженный труд в годы   Великой Отечественной войны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ГУСЕВ  АЛЕКСЕЙ ИВАНОВИЧ</dc:title>
  <dc:creator>Елена</dc:creator>
  <cp:lastModifiedBy>Елена Ширкалина</cp:lastModifiedBy>
  <cp:revision>26</cp:revision>
  <dcterms:created xsi:type="dcterms:W3CDTF">2006-12-17T20:58:41Z</dcterms:created>
  <dcterms:modified xsi:type="dcterms:W3CDTF">2023-02-05T11:18:50Z</dcterms:modified>
</cp:coreProperties>
</file>