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esProps" Target="presProps.xml" /><Relationship Id="rId16" Type="http://schemas.openxmlformats.org/officeDocument/2006/relationships/tableStyles" Target="tableStyles.xml" /><Relationship Id="rId17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 bwMode="auto">
          <a:xfrm>
            <a:off x="381000" y="4853411"/>
            <a:ext cx="8458200" cy="1222375"/>
          </a:xfrm>
        </p:spPr>
        <p:txBody>
          <a:bodyPr anchor="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 bwMode="auto"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 bwMode="auto"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858000" y="549276"/>
            <a:ext cx="18288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549276"/>
            <a:ext cx="62484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 bwMode="auto">
          <a:xfrm>
            <a:off x="3581400" y="76200"/>
            <a:ext cx="2895600" cy="288924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 bwMode="auto"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secHead" userDrawn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 bwMode="auto"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 bwMode="auto"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 bwMode="auto">
          <a:xfrm>
            <a:off x="301752" y="457200"/>
            <a:ext cx="8686800" cy="841248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 bwMode="auto">
          <a:xfrm>
            <a:off x="304800" y="1600200"/>
            <a:ext cx="4191000" cy="47243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343400" cy="47243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 bwMode="auto"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 bwMode="auto"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 bwMode="auto"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 bwMode="auto"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 bwMode="auto">
          <a:xfrm>
            <a:off x="301752" y="457200"/>
            <a:ext cx="8686800" cy="841248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6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 bwMode="auto"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 bwMode="auto"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 bwMode="auto"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 bwMode="auto">
          <a:xfrm>
            <a:off x="3505199" y="616634"/>
            <a:ext cx="5029200" cy="365760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 bwMode="auto">
          <a:xfrm>
            <a:off x="381000" y="4993760"/>
            <a:ext cx="5867399" cy="52228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 bwMode="auto">
          <a:xfrm>
            <a:off x="381000" y="5533218"/>
            <a:ext cx="5867399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 bwMode="auto">
          <a:xfrm>
            <a:off x="6477000" y="76200"/>
            <a:ext cx="2514600" cy="288924"/>
          </a:xfrm>
          <a:prstGeom prst="rect">
            <a:avLst/>
          </a:prstGeom>
        </p:spPr>
        <p:txBody>
          <a:bodyPr vert="horz"/>
          <a:lstStyle>
            <a:lvl1pPr algn="l"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 bwMode="auto">
          <a:xfrm>
            <a:off x="3124200" y="76200"/>
            <a:ext cx="3352800" cy="288924"/>
          </a:xfrm>
          <a:prstGeom prst="rect">
            <a:avLst/>
          </a:prstGeom>
        </p:spPr>
        <p:txBody>
          <a:bodyPr vert="horz"/>
          <a:lstStyle>
            <a:lvl1pPr algn="r"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 bwMode="auto"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 bwMode="auto"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>
        <a:spcBef>
          <a:spcPts val="0"/>
        </a:spcBef>
        <a:buNone/>
        <a:defRPr sz="3600" cap="all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>
        <a:spcBef>
          <a:spcPts val="0"/>
        </a:spcBef>
        <a:buClr>
          <a:schemeClr val="accent1"/>
        </a:buClr>
        <a:buSzPct val="70000"/>
        <a:buFont typeface="Wingdings 2"/>
        <a:buChar char="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>
        <a:spcBef>
          <a:spcPts val="0"/>
        </a:spcBef>
        <a:buClr>
          <a:schemeClr val="accent1"/>
        </a:buClr>
        <a:buSzPct val="70000"/>
        <a:buFont typeface="Wingdings 2"/>
        <a:buChar char=""/>
        <a:defRPr sz="28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>
        <a:spcBef>
          <a:spcPts val="0"/>
        </a:spcBef>
        <a:buClr>
          <a:schemeClr val="accent1"/>
        </a:buClr>
        <a:buSzPct val="70000"/>
        <a:buFont typeface="Wingdings 2"/>
        <a:buChar char=""/>
        <a:defRPr sz="24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>
        <a:spcBef>
          <a:spcPts val="0"/>
        </a:spcBef>
        <a:buClr>
          <a:schemeClr val="accent1"/>
        </a:buClr>
        <a:buSzPct val="70000"/>
        <a:buFont typeface="Wingdings 2"/>
        <a:buChar char=""/>
        <a:defRPr sz="20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>
        <a:spcBef>
          <a:spcPts val="0"/>
        </a:spcBef>
        <a:buClr>
          <a:schemeClr val="accent1"/>
        </a:buClr>
        <a:buSzPct val="60000"/>
        <a:buFont typeface="Wingdings 2"/>
        <a:buChar char=""/>
        <a:defRPr sz="18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>
        <a:spcBef>
          <a:spcPts val="0"/>
        </a:spcBef>
        <a:buClr>
          <a:schemeClr val="accent1"/>
        </a:buClr>
        <a:buSzPct val="60000"/>
        <a:buFont typeface="Wingdings 2"/>
        <a:buChar char=""/>
        <a:defRPr sz="18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>
        <a:spcBef>
          <a:spcPts val="0"/>
        </a:spcBef>
        <a:buClr>
          <a:schemeClr val="accent1"/>
        </a:buClr>
        <a:buSzPct val="60000"/>
        <a:buFont typeface="Wingdings 2"/>
        <a:buChar char=""/>
        <a:defRPr sz="16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>
        <a:spcBef>
          <a:spcPts val="0"/>
        </a:spcBef>
        <a:buClr>
          <a:schemeClr val="accent1"/>
        </a:buClr>
        <a:buSzPct val="60000"/>
        <a:buFont typeface="Wingdings 2"/>
        <a:buChar char=""/>
        <a:defRPr sz="16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>
        <a:spcBef>
          <a:spcPts val="0"/>
        </a:spcBef>
        <a:buClr>
          <a:schemeClr val="accent1"/>
        </a:buClr>
        <a:buSzPct val="60000"/>
        <a:buFont typeface="Wingdings 2"/>
        <a:buChar char=""/>
        <a:defRPr sz="14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lh5.googleusercontent.com/-OGdU-4ePeCk/TYeRAM-FKPI/AAAAAAAAis0/EVgOLAaiIy4/s1600/263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 bwMode="auto">
          <a:xfrm>
            <a:off x="2285983" y="1071545"/>
            <a:ext cx="4573332" cy="405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chemeClr val="accent6">
                    <a:lumMod val="75000"/>
                  </a:schemeClr>
                </a:solidFill>
                <a:latin typeface="Arial Narrow"/>
              </a:rPr>
              <a:t>«ИГРОВАЯ ТЕРАПИЯ </a:t>
            </a:r>
            <a:endParaRPr/>
          </a:p>
          <a:p>
            <a:pPr algn="ctr">
              <a:defRPr/>
            </a:pPr>
            <a:r>
              <a:rPr lang="ru-RU" sz="3200" b="1">
                <a:solidFill>
                  <a:schemeClr val="accent6">
                    <a:lumMod val="75000"/>
                  </a:schemeClr>
                </a:solidFill>
                <a:latin typeface="Arial Narrow"/>
              </a:rPr>
              <a:t>КАК СРЕДСТВО УСПЕШНОЙ АДАПТАЦИИ ДЕТЕЙ РАННЕГО ВОЗРАСТА» </a:t>
            </a:r>
            <a:endParaRPr/>
          </a:p>
          <a:p>
            <a:pPr algn="ctr">
              <a:defRPr/>
            </a:pPr>
            <a:endParaRPr lang="ru-RU" sz="2000" b="1" i="1">
              <a:solidFill>
                <a:schemeClr val="accent6">
                  <a:lumMod val="75000"/>
                </a:schemeClr>
              </a:solidFill>
              <a:latin typeface="Arial Narrow"/>
            </a:endParaRPr>
          </a:p>
          <a:p>
            <a:pPr algn="ctr">
              <a:defRPr/>
            </a:pPr>
            <a:endParaRPr lang="ru-RU" sz="2000" b="1">
              <a:solidFill>
                <a:schemeClr val="accent6">
                  <a:lumMod val="75000"/>
                </a:schemeClr>
              </a:solidFill>
              <a:latin typeface="Arial Narrow"/>
            </a:endParaRPr>
          </a:p>
          <a:p>
            <a:pPr algn="ctr">
              <a:defRPr/>
            </a:pPr>
            <a:r>
              <a:rPr lang="ru-RU" sz="2000" b="1">
                <a:latin typeface="Arial Narrow"/>
              </a:rPr>
              <a:t>Педагог-психолог МДОУ «Детский сад «Медвежонок» г.Надыма:</a:t>
            </a:r>
            <a:endParaRPr/>
          </a:p>
          <a:p>
            <a:pPr algn="ctr">
              <a:defRPr/>
            </a:pPr>
            <a:r>
              <a:rPr lang="ru-RU" sz="2000" b="1">
                <a:latin typeface="Arial Narrow"/>
              </a:rPr>
              <a:t>Вижевитова Галина Николаевна</a:t>
            </a:r>
            <a:endParaRPr lang="ru-RU" sz="2000" b="1">
              <a:latin typeface="Arial Narrow"/>
            </a:endParaRPr>
          </a:p>
        </p:txBody>
      </p:sp>
      <p:pic>
        <p:nvPicPr>
          <p:cNvPr id="14339" name="Picture 3" descr="C:\Users\Ириночка\Desktop\pic_140_140_jpg_5_100.jp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42844" y="214290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214282" y="214290"/>
            <a:ext cx="8643998" cy="6357981"/>
          </a:xfrm>
          <a:prstGeom prst="roundRect">
            <a:avLst>
              <a:gd name="adj" fmla="val 16667"/>
            </a:avLst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4800">
                <a:solidFill>
                  <a:srgbClr val="005C2A"/>
                </a:solidFill>
                <a:latin typeface="Arial Narrow"/>
              </a:rPr>
              <a:t>ИГРЫ С БУМАГОЙ</a:t>
            </a:r>
            <a:endParaRPr/>
          </a:p>
        </p:txBody>
      </p:sp>
      <p:pic>
        <p:nvPicPr>
          <p:cNvPr id="4098" name="Picture 2" descr="https://ya-webdesign.com/images/doh-clipart-kid-13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714480" y="1857364"/>
            <a:ext cx="5786478" cy="438325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214282" y="214290"/>
            <a:ext cx="8643998" cy="6357981"/>
          </a:xfrm>
          <a:prstGeom prst="roundRect">
            <a:avLst>
              <a:gd name="adj" fmla="val 16667"/>
            </a:avLst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4800">
                <a:solidFill>
                  <a:srgbClr val="005C2A"/>
                </a:solidFill>
                <a:latin typeface="Arial Narrow"/>
              </a:rPr>
              <a:t>ПОДВИЖНЫЕ ИГРЫ</a:t>
            </a:r>
            <a:endParaRPr/>
          </a:p>
        </p:txBody>
      </p:sp>
      <p:pic>
        <p:nvPicPr>
          <p:cNvPr id="3074" name="Picture 2" descr="https://pandia.ru/text/80/435/images/img7_14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428728" y="1428735"/>
            <a:ext cx="6500858" cy="487564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214282" y="214290"/>
            <a:ext cx="8643998" cy="6357981"/>
          </a:xfrm>
          <a:prstGeom prst="roundRect">
            <a:avLst>
              <a:gd name="adj" fmla="val 16667"/>
            </a:avLst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r">
              <a:defRPr/>
            </a:pPr>
            <a:r>
              <a:rPr lang="ru-RU" sz="2400">
                <a:solidFill>
                  <a:srgbClr val="005C2A"/>
                </a:solidFill>
                <a:latin typeface="Arial Narrow"/>
              </a:rPr>
              <a:t>ТАКИМ ОБРАЗОМ, ПОДГОТОВЛЕННАЯ, ЧЁТКО СПЛАНИРОВАННАЯ ВОСПИТАТЕЛЕМ И ГРАМОТНО РЕАЛИЗОВАННАЯ ИГРОВАЯ ТЕХНОЛОГИЯ ДАСТ ПОЛОЖИТЕЛЬНЫЕ РЕЗУЛЬТАТЫ В ПЕРИОД АДАПТАЦИИ ДЕТЕЙ РАННЕГО ВОЗРАСТА </a:t>
            </a:r>
            <a:endParaRPr/>
          </a:p>
          <a:p>
            <a:pPr algn="r">
              <a:defRPr/>
            </a:pPr>
            <a:r>
              <a:rPr lang="ru-RU" sz="2400">
                <a:solidFill>
                  <a:srgbClr val="005C2A"/>
                </a:solidFill>
                <a:latin typeface="Arial Narrow"/>
              </a:rPr>
              <a:t>К УСЛОВИЯМ ДОУ. </a:t>
            </a:r>
            <a:endParaRPr/>
          </a:p>
        </p:txBody>
      </p:sp>
      <p:pic>
        <p:nvPicPr>
          <p:cNvPr id="1026" name="Picture 2" descr="http://solsad38.edusite.ru/images/shablon_vospitateli_krujkovaya-rabota-1-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357290" y="2071678"/>
            <a:ext cx="6643734" cy="399731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214282" y="214290"/>
            <a:ext cx="8643998" cy="6357981"/>
          </a:xfrm>
          <a:prstGeom prst="roundRect">
            <a:avLst>
              <a:gd name="adj" fmla="val 16667"/>
            </a:avLst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388" name="Picture 4" descr="https://ruspekh.ru/images/articles/13927/2017_10_22-035_001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28596" y="357166"/>
            <a:ext cx="3429024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 bwMode="auto">
          <a:xfrm>
            <a:off x="3857620" y="571480"/>
            <a:ext cx="3786214" cy="785818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>
                <a:solidFill>
                  <a:srgbClr val="005C2A"/>
                </a:solidFill>
                <a:latin typeface="Arial Narrow"/>
              </a:rPr>
              <a:t>ЗИГМУНД ФРЕЙД</a:t>
            </a:r>
            <a:endParaRPr/>
          </a:p>
          <a:p>
            <a:pPr algn="ctr">
              <a:defRPr/>
            </a:pPr>
            <a:endParaRPr lang="ru-RU"/>
          </a:p>
        </p:txBody>
      </p:sp>
      <p:pic>
        <p:nvPicPr>
          <p:cNvPr id="16390" name="Picture 6" descr="https://upload.wikimedia.org/wikipedia/commons/a/a3/Melanie_Klein_c1910.jp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429388" y="1928802"/>
            <a:ext cx="2284351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 bwMode="auto">
          <a:xfrm>
            <a:off x="2500298" y="2714620"/>
            <a:ext cx="3857652" cy="857256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>
                <a:solidFill>
                  <a:srgbClr val="005C2A"/>
                </a:solidFill>
                <a:latin typeface="Arial Narrow"/>
              </a:rPr>
              <a:t>МЕЛАНИ КЛЯЙН</a:t>
            </a:r>
            <a:endParaRPr/>
          </a:p>
        </p:txBody>
      </p:sp>
      <p:pic>
        <p:nvPicPr>
          <p:cNvPr id="16392" name="Picture 8" descr="https://www.freud.org.uk/wp-content/uploads/2018/04/in234.jpg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293680" y="3429000"/>
            <a:ext cx="2218303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 bwMode="auto">
          <a:xfrm>
            <a:off x="2714612" y="4572008"/>
            <a:ext cx="3714776" cy="857256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>
                <a:solidFill>
                  <a:srgbClr val="005C2A"/>
                </a:solidFill>
                <a:latin typeface="Arial Narrow"/>
              </a:rPr>
              <a:t>АННА ФРЕЙД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214282" y="214290"/>
            <a:ext cx="8643998" cy="6357981"/>
          </a:xfrm>
          <a:prstGeom prst="roundRect">
            <a:avLst>
              <a:gd name="adj" fmla="val 16667"/>
            </a:avLst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2800" b="1">
                <a:solidFill>
                  <a:srgbClr val="005C2A"/>
                </a:solidFill>
                <a:latin typeface="Arial Narrow"/>
              </a:rPr>
              <a:t>ЦЕЛЬ ИГРОВОЙ ТЕРАПИИ</a:t>
            </a:r>
            <a:r>
              <a:rPr lang="ru-RU" sz="2000">
                <a:latin typeface="Arial Narrow"/>
              </a:rPr>
              <a:t> </a:t>
            </a:r>
            <a:endParaRPr/>
          </a:p>
          <a:p>
            <a:pPr algn="ctr">
              <a:defRPr/>
            </a:pPr>
            <a:r>
              <a:rPr lang="ru-RU" sz="2800" b="1">
                <a:solidFill>
                  <a:srgbClr val="005C2A"/>
                </a:solidFill>
                <a:latin typeface="Arial Narrow"/>
              </a:rPr>
              <a:t>В АДАПТАЦИОННЫЙ ПЕРИОД</a:t>
            </a:r>
            <a:r>
              <a:rPr lang="ru-RU" sz="2000">
                <a:latin typeface="Arial Narrow"/>
              </a:rPr>
              <a:t> </a:t>
            </a:r>
            <a:endParaRPr/>
          </a:p>
          <a:p>
            <a:pPr algn="ctr">
              <a:defRPr/>
            </a:pPr>
            <a:r>
              <a:rPr lang="ru-RU" sz="2000">
                <a:latin typeface="Arial Narrow"/>
              </a:rPr>
              <a:t>- ЭТО НЕ РАЗВИТИЕ И ОБУЧЕНИЕ РЕБЕНКА</a:t>
            </a:r>
            <a:r>
              <a:rPr lang="ru-RU" sz="2000" b="1">
                <a:latin typeface="Arial Narrow"/>
              </a:rPr>
              <a:t>,</a:t>
            </a:r>
            <a:r>
              <a:rPr lang="ru-RU" sz="2000">
                <a:latin typeface="Arial Narrow"/>
              </a:rPr>
              <a:t> А ЭМОЦИОНАЛЬНОЕ ОБЩЕНИЕ, НАЛАЖИВАНИЕ КОНТАКТА МЕЖДУ РЕБЁНКОМ И ВЗРОСЛЫМ. ОСНОВНАЯ ЗАДАЧА ИГР В АДАПТАЦИОННЫЙ ПЕРИОД - НЕ МЕНЯТЬ РЕБЁНКА И НЕ ПЕРЕДЕЛЫВАТЬ ЕГО, НЕ УЧИТЬ ЕГО КАКИМ-ТО СПЕЦИАЛЬНЫМ ПОВЕДЕНЧЕСКИМ НАВЫКАМ, А ДАТЬ ВОЗМОЖНОСТЬ “ПРОЖИТЬ” В ИГРЕ ВОЛНУЮЩИЕ ЕГО СИТУАЦИИ ПРИ ПОЛНОМ ВНИМАНИИ И СОПЕРЕЖИВАНИИ ВЗРОСЛОГО.</a:t>
            </a:r>
            <a:endParaRPr lang="ru-RU" sz="2000">
              <a:solidFill>
                <a:srgbClr val="005C2A"/>
              </a:solidFill>
              <a:latin typeface="Arial Narrow"/>
            </a:endParaRPr>
          </a:p>
        </p:txBody>
      </p:sp>
      <p:pic>
        <p:nvPicPr>
          <p:cNvPr id="28674" name="Picture 2" descr="http://www.playcast.ru/uploads/2016/03/04/17644146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6286512" y="4286256"/>
            <a:ext cx="2292434" cy="2214578"/>
          </a:xfrm>
          <a:prstGeom prst="rect">
            <a:avLst/>
          </a:prstGeom>
          <a:noFill/>
        </p:spPr>
      </p:pic>
      <p:pic>
        <p:nvPicPr>
          <p:cNvPr id="28676" name="Picture 4" descr="https://gallery.yopriceville.com/var/albums/Free-Clipart-Pictures/Summer-Vacation-PNG/Transparent_Beach_Ball_PNG_Clipart.png?m=1434276754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3643306" y="4000504"/>
            <a:ext cx="2500330" cy="2507861"/>
          </a:xfrm>
          <a:prstGeom prst="rect">
            <a:avLst/>
          </a:prstGeom>
          <a:noFill/>
        </p:spPr>
      </p:pic>
      <p:pic>
        <p:nvPicPr>
          <p:cNvPr id="28680" name="Picture 8" descr="https://i.pinimg.com/originals/87/87/38/87873856e2edbfbe4f26515a6696e5ff.png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785786" y="3730319"/>
            <a:ext cx="2500330" cy="277275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214282" y="285728"/>
            <a:ext cx="8715436" cy="6357981"/>
          </a:xfrm>
          <a:prstGeom prst="roundRect">
            <a:avLst>
              <a:gd name="adj" fmla="val 16667"/>
            </a:avLst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>
                <a:solidFill>
                  <a:srgbClr val="005C2A"/>
                </a:solidFill>
                <a:latin typeface="Arial Narrow"/>
              </a:rPr>
              <a:t>ИГРОВАЯ ПЕДАГОГИЧЕСКАЯ ТЕХНОЛОГИЯ, </a:t>
            </a:r>
            <a:endParaRPr/>
          </a:p>
          <a:p>
            <a:pPr algn="ctr">
              <a:defRPr/>
            </a:pPr>
            <a:r>
              <a:rPr lang="ru-RU" sz="2000" b="1">
                <a:solidFill>
                  <a:srgbClr val="005C2A"/>
                </a:solidFill>
                <a:latin typeface="Arial Narrow"/>
              </a:rPr>
              <a:t>ИСПОЛЬЗУЕМАЯ В ПЕРИОД АДАПТАЦИИ, </a:t>
            </a:r>
            <a:endParaRPr/>
          </a:p>
          <a:p>
            <a:pPr algn="ctr">
              <a:defRPr/>
            </a:pPr>
            <a:r>
              <a:rPr lang="ru-RU" sz="2000" b="1">
                <a:solidFill>
                  <a:srgbClr val="005C2A"/>
                </a:solidFill>
                <a:latin typeface="Arial Narrow"/>
              </a:rPr>
              <a:t>ИМЕЕТ ДВА НАПРАВЛЕНИЯ: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 sz="2000">
                <a:solidFill>
                  <a:srgbClr val="005C2A"/>
                </a:solidFill>
                <a:latin typeface="Arial Narrow"/>
              </a:rPr>
              <a:t>ИГРЫ, СПОСОБСТВУЮЩИЕ НАКОПЛЕНИЮ ДЕТЬМИ </a:t>
            </a:r>
            <a:endParaRPr/>
          </a:p>
          <a:p>
            <a:pPr marL="457200" indent="-457200">
              <a:defRPr/>
            </a:pPr>
            <a:r>
              <a:rPr lang="ru-RU" sz="2000">
                <a:solidFill>
                  <a:srgbClr val="005C2A"/>
                </a:solidFill>
                <a:latin typeface="Arial Narrow"/>
              </a:rPr>
              <a:t>ОПЫТА ОБЩЕНИЯ С МАЛОЗНАКОМЫМИ ВЗРОСЛЫМИ И ДЕТЬМИ.</a:t>
            </a:r>
            <a:endParaRPr/>
          </a:p>
          <a:p>
            <a:pPr>
              <a:defRPr/>
            </a:pPr>
            <a:r>
              <a:rPr lang="ru-RU" sz="2000" b="1" i="1">
                <a:solidFill>
                  <a:srgbClr val="005C2A"/>
                </a:solidFill>
                <a:latin typeface="Arial Narrow"/>
              </a:rPr>
              <a:t>ЗАДАЧАМИ</a:t>
            </a:r>
            <a:r>
              <a:rPr lang="ru-RU" sz="2000">
                <a:solidFill>
                  <a:srgbClr val="005C2A"/>
                </a:solidFill>
                <a:latin typeface="Arial Narrow"/>
              </a:rPr>
              <a:t> ПЕРВОГО НАПРАВЛЕНИЯ ЯВЛЯЮТСЯ: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5C2A"/>
                </a:solidFill>
                <a:latin typeface="Arial Narrow"/>
              </a:rPr>
              <a:t>-  ФОРМИРОВАНИЕ ПОЛОЖИТЕЛЬНОГО ЭМОЦИОНАЛЬНОГО НАСТРОЯ;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5C2A"/>
                </a:solidFill>
                <a:latin typeface="Arial Narrow"/>
              </a:rPr>
              <a:t>-  СНИЖЕНИЕ ЭМОЦИОНАЛЬНОГО НАПРЯЖЕНИЯ И ТРЕВОГИ.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5C2A"/>
                </a:solidFill>
                <a:latin typeface="Arial Narrow"/>
              </a:rPr>
              <a:t>2. ИГРЫ ПО ОСВОЕНИЮ СОЦИАЛЬНОГО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5C2A"/>
                </a:solidFill>
                <a:latin typeface="Arial Narrow"/>
              </a:rPr>
              <a:t> ПРОСТРАНСТВА ДОУ.</a:t>
            </a:r>
            <a:endParaRPr/>
          </a:p>
          <a:p>
            <a:pPr>
              <a:defRPr/>
            </a:pPr>
            <a:r>
              <a:rPr lang="ru-RU" sz="2000" b="1" i="1">
                <a:solidFill>
                  <a:srgbClr val="005C2A"/>
                </a:solidFill>
                <a:latin typeface="Arial Narrow"/>
              </a:rPr>
              <a:t>ОСНОВНОЙ ЗАДАЧЕЙ</a:t>
            </a:r>
            <a:r>
              <a:rPr lang="ru-RU" sz="2000">
                <a:solidFill>
                  <a:srgbClr val="005C2A"/>
                </a:solidFill>
                <a:latin typeface="Arial Narrow"/>
              </a:rPr>
              <a:t> ВТОРОГО НАПРАВЛЕНИЯ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5C2A"/>
                </a:solidFill>
                <a:latin typeface="Arial Narrow"/>
              </a:rPr>
              <a:t>ИГРОВОЙ ПЕДАГОГИЧЕСКОЙ ТЕХНОЛОГИИ 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5C2A"/>
                </a:solidFill>
                <a:latin typeface="Arial Narrow"/>
              </a:rPr>
              <a:t>В ПЕРИОД АДАПТАЦИИ ЯВЛЯЕТСЯ 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5C2A"/>
                </a:solidFill>
                <a:latin typeface="Arial Narrow"/>
              </a:rPr>
              <a:t>ОБЕСПЕЧЕНИЕ РЕБЁНКУ УСЛОВИЙ ДЛЯ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5C2A"/>
                </a:solidFill>
                <a:latin typeface="Arial Narrow"/>
              </a:rPr>
              <a:t> НАКОПЛЕНИЯ УНИКАЛЬНОГО ОПЫТА </a:t>
            </a:r>
            <a:endParaRPr/>
          </a:p>
          <a:p>
            <a:pPr>
              <a:defRPr/>
            </a:pPr>
            <a:r>
              <a:rPr lang="ru-RU" sz="2000">
                <a:solidFill>
                  <a:srgbClr val="005C2A"/>
                </a:solidFill>
                <a:latin typeface="Arial Narrow"/>
              </a:rPr>
              <a:t>ПЕРВИЧНОЙ СОЦИАЛИЗАЦИИ.</a:t>
            </a:r>
            <a:endParaRPr/>
          </a:p>
        </p:txBody>
      </p:sp>
      <p:pic>
        <p:nvPicPr>
          <p:cNvPr id="9220" name="Picture 4" descr="https://img1.liveinternet.ru/images/attach/c/10/110/150/110150301_1312120009R__2_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5857884" y="2857496"/>
            <a:ext cx="2934550" cy="425765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285720" y="214290"/>
            <a:ext cx="8643998" cy="6357981"/>
          </a:xfrm>
          <a:prstGeom prst="roundRect">
            <a:avLst>
              <a:gd name="adj" fmla="val 16667"/>
            </a:avLst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7200">
                <a:solidFill>
                  <a:srgbClr val="005C2A"/>
                </a:solidFill>
                <a:latin typeface="Arial Narrow"/>
              </a:rPr>
              <a:t>ИГРЫ</a:t>
            </a:r>
            <a:endParaRPr/>
          </a:p>
          <a:p>
            <a:pPr algn="ctr">
              <a:defRPr/>
            </a:pPr>
            <a:r>
              <a:rPr lang="ru-RU" sz="2800">
                <a:solidFill>
                  <a:srgbClr val="005C2A"/>
                </a:solidFill>
                <a:latin typeface="Arial Narrow"/>
              </a:rPr>
              <a:t>С ДЕТЬМИ В АДАПТАЦИОННЫЙ ПЕРИОД</a:t>
            </a:r>
            <a:endParaRPr/>
          </a:p>
        </p:txBody>
      </p:sp>
      <p:pic>
        <p:nvPicPr>
          <p:cNvPr id="8194" name="Picture 2" descr="https://avatars.mds.yandex.net/get-pdb/770122/bb8a6409-7e45-479c-82c9-ff02d66d50e7/s1200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857752" y="2786058"/>
            <a:ext cx="3429023" cy="3124876"/>
          </a:xfrm>
          <a:prstGeom prst="rect">
            <a:avLst/>
          </a:prstGeom>
          <a:noFill/>
        </p:spPr>
      </p:pic>
      <p:pic>
        <p:nvPicPr>
          <p:cNvPr id="25602" name="Picture 2" descr="https://i.pinimg.com/originals/58/58/53/5858532293edabc018a7995e480b7949.pn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357290" y="2786058"/>
            <a:ext cx="2928958" cy="291431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214282" y="214290"/>
            <a:ext cx="8643998" cy="6357981"/>
          </a:xfrm>
          <a:prstGeom prst="roundRect">
            <a:avLst>
              <a:gd name="adj" fmla="val 16667"/>
            </a:avLst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5400">
                <a:solidFill>
                  <a:srgbClr val="005C2A"/>
                </a:solidFill>
                <a:latin typeface="Arial Narrow"/>
              </a:rPr>
              <a:t>ИГРУШКА ЗАБАВА</a:t>
            </a:r>
            <a:endParaRPr/>
          </a:p>
        </p:txBody>
      </p:sp>
      <p:pic>
        <p:nvPicPr>
          <p:cNvPr id="2" name="Picture 2" descr="http://gifok.net/images/2015/10/24/Clown_2_008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214414" y="1643050"/>
            <a:ext cx="3286148" cy="4357323"/>
          </a:xfrm>
          <a:prstGeom prst="rect">
            <a:avLst/>
          </a:prstGeom>
          <a:noFill/>
        </p:spPr>
      </p:pic>
      <p:pic>
        <p:nvPicPr>
          <p:cNvPr id="8196" name="Picture 4" descr="https://avatars.mds.yandex.net/get-pdb/251121/74e31e6a-5bdf-4548-a248-700a496c63e6/s1200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000628" y="2357430"/>
            <a:ext cx="2842799" cy="364333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285720" y="214290"/>
            <a:ext cx="8643998" cy="6357981"/>
          </a:xfrm>
          <a:prstGeom prst="roundRect">
            <a:avLst>
              <a:gd name="adj" fmla="val 16667"/>
            </a:avLst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4800">
                <a:solidFill>
                  <a:srgbClr val="005C2A"/>
                </a:solidFill>
                <a:latin typeface="Arial Narrow"/>
              </a:rPr>
              <a:t>ИГРЫ С ПЕСКОМ</a:t>
            </a:r>
            <a:endParaRPr/>
          </a:p>
        </p:txBody>
      </p:sp>
      <p:pic>
        <p:nvPicPr>
          <p:cNvPr id="7180" name="Picture 12" descr="http://sweetclipart.com/multisite/sweetclipart/files/imagecache/middle/pail_shovel_pink_purple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5214942" y="2071678"/>
            <a:ext cx="3391269" cy="3943336"/>
          </a:xfrm>
          <a:prstGeom prst="rect">
            <a:avLst/>
          </a:prstGeom>
          <a:noFill/>
        </p:spPr>
      </p:pic>
      <p:pic>
        <p:nvPicPr>
          <p:cNvPr id="7182" name="Picture 14" descr="http://galerey-room.ru/images/202302_1384276982.pn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00034" y="2928934"/>
            <a:ext cx="4624432" cy="317498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214282" y="285728"/>
            <a:ext cx="8643998" cy="6357981"/>
          </a:xfrm>
          <a:prstGeom prst="roundRect">
            <a:avLst>
              <a:gd name="adj" fmla="val 16667"/>
            </a:avLst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4800">
                <a:solidFill>
                  <a:srgbClr val="005C2A"/>
                </a:solidFill>
                <a:latin typeface="Arial Narrow"/>
              </a:rPr>
              <a:t>ИГРЫ С КОНСТРУКТОРОМ</a:t>
            </a:r>
            <a:endParaRPr/>
          </a:p>
        </p:txBody>
      </p:sp>
      <p:pic>
        <p:nvPicPr>
          <p:cNvPr id="6146" name="Picture 2" descr="http://www.playcast.ru/uploads/2016/02/27/17539338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928662" y="2285992"/>
            <a:ext cx="2286016" cy="3363334"/>
          </a:xfrm>
          <a:prstGeom prst="rect">
            <a:avLst/>
          </a:prstGeom>
          <a:noFill/>
        </p:spPr>
      </p:pic>
      <p:pic>
        <p:nvPicPr>
          <p:cNvPr id="6148" name="Picture 4" descr="https://bipbap.ru/wp-content/uploads/2017/12/0_904b8_77c92b17_orig.pn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3643306" y="2214554"/>
            <a:ext cx="4709647" cy="366076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 bwMode="auto">
          <a:xfrm>
            <a:off x="214282" y="214290"/>
            <a:ext cx="8643998" cy="6357981"/>
          </a:xfrm>
          <a:prstGeom prst="roundRect">
            <a:avLst>
              <a:gd name="adj" fmla="val 16667"/>
            </a:avLst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4800">
                <a:solidFill>
                  <a:srgbClr val="005C2A"/>
                </a:solidFill>
                <a:latin typeface="Arial Narrow"/>
              </a:rPr>
              <a:t>ИГРЫ С ВОДОЙ</a:t>
            </a:r>
            <a:endParaRPr/>
          </a:p>
        </p:txBody>
      </p:sp>
      <p:pic>
        <p:nvPicPr>
          <p:cNvPr id="5136" name="Picture 16" descr="http://poteshkatoy.ru/uploads/s/u/s/c/uscin1p8sxih/img/full_vYbacFWJ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714480" y="1714488"/>
            <a:ext cx="5500726" cy="44762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Arial"/>
        <a:cs typeface="Arial"/>
      </a:majorFont>
      <a:minorFont>
        <a:latin typeface="Franklin Gothic Book"/>
        <a:ea typeface="Arial"/>
        <a:cs typeface="Arial"/>
      </a:minorFont>
    </a:fontScheme>
    <a:fmtScheme name="Трек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algn="t" flip="none" sx="95000" sy="95000" tx="0" ty="0"/>
        </a:blipFill>
        <a:blipFill>
          <a:blip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/>
        </a:blip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0</Words>
  <Application>Р7-Офис/7.2.0.134</Application>
  <DocSecurity>0</DocSecurity>
  <PresentationFormat>Экран (4:3)</PresentationFormat>
  <Paragraphs>0</Paragraphs>
  <Slides>12</Slides>
  <Notes>12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Ириночка</dc:creator>
  <cp:keywords/>
  <dc:description/>
  <dc:identifier/>
  <dc:language/>
  <cp:lastModifiedBy/>
  <cp:revision>196</cp:revision>
  <dcterms:created xsi:type="dcterms:W3CDTF">2019-04-28T06:09:34Z</dcterms:created>
  <dcterms:modified xsi:type="dcterms:W3CDTF">2023-02-05T07:07:11Z</dcterms:modified>
  <cp:category/>
  <cp:contentStatus/>
  <cp:version/>
</cp:coreProperties>
</file>