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4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4C567E-E754-4285-8933-067916193950}" type="datetimeFigureOut">
              <a:rPr lang="ru-RU" smtClean="0"/>
              <a:pPr/>
              <a:t>10.01.2022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E8F6FB-FA1E-4DAE-B9C3-DD0B00EF49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azot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МЕТАЛЛЫ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Особенности побочных подгрупп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меди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Взаимодействие с простыми веществами ( с хлором, кислородом и серой- напишите уравнения реакций)</a:t>
            </a:r>
          </a:p>
          <a:p>
            <a:r>
              <a:rPr lang="ru-RU" dirty="0" smtClean="0"/>
              <a:t>2. Взаимодействие со сложными веществами: </a:t>
            </a:r>
          </a:p>
          <a:p>
            <a:r>
              <a:rPr lang="en-US" dirty="0" smtClean="0"/>
              <a:t>Cu +2 H2SO4= CuSO4 + SO2 + 2 H2O</a:t>
            </a:r>
          </a:p>
          <a:p>
            <a:r>
              <a:rPr lang="en-US" dirty="0" smtClean="0"/>
              <a:t>Cu + 4 HNO3(</a:t>
            </a:r>
            <a:r>
              <a:rPr lang="ru-RU" dirty="0" err="1" smtClean="0"/>
              <a:t>конц</a:t>
            </a:r>
            <a:r>
              <a:rPr lang="en-US" dirty="0" smtClean="0"/>
              <a:t>) = Cu(NO3)2 + 2 NO2 + 2 H2O</a:t>
            </a:r>
          </a:p>
          <a:p>
            <a:r>
              <a:rPr lang="en-US" dirty="0" smtClean="0"/>
              <a:t>3 Cu + 8 HNO3(</a:t>
            </a:r>
            <a:r>
              <a:rPr lang="ru-RU" dirty="0" err="1" smtClean="0"/>
              <a:t>разб</a:t>
            </a:r>
            <a:r>
              <a:rPr lang="en-US" dirty="0" smtClean="0"/>
              <a:t>) = 3 Cu (NO3)2+ 2 NO + 4 H2O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ru-RU" dirty="0" smtClean="0"/>
              <a:t>Подгруппа цинка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357298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Электронная формула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Zn + 30 1s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2s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2 p 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3s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3p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3d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4s</a:t>
            </a:r>
            <a:r>
              <a:rPr lang="en-US" sz="3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предпоследний уровень завершен, поэтому с.о. только + 2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571876"/>
            <a:ext cx="8858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Находится в природе только в виде соединений </a:t>
            </a:r>
            <a:r>
              <a:rPr lang="ru-RU" sz="2800" dirty="0" smtClean="0"/>
              <a:t>: </a:t>
            </a:r>
          </a:p>
          <a:p>
            <a:r>
              <a:rPr lang="ru-RU" sz="2800" dirty="0" smtClean="0"/>
              <a:t>Цинковая обманка </a:t>
            </a:r>
            <a:r>
              <a:rPr lang="en-US" sz="2800" dirty="0" smtClean="0"/>
              <a:t> Zn S</a:t>
            </a:r>
            <a:endParaRPr lang="ru-RU" sz="2800" dirty="0" smtClean="0"/>
          </a:p>
          <a:p>
            <a:r>
              <a:rPr lang="ru-RU" sz="2800" dirty="0" smtClean="0"/>
              <a:t>Цинковый шпат</a:t>
            </a:r>
            <a:r>
              <a:rPr lang="en-US" sz="2800" dirty="0" smtClean="0"/>
              <a:t> Zn CO3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 цинка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Цвет –голубовато –серебристый </a:t>
            </a:r>
          </a:p>
          <a:p>
            <a:r>
              <a:rPr lang="ru-RU" dirty="0" smtClean="0"/>
              <a:t>При обычной температуре –хрупкий </a:t>
            </a:r>
          </a:p>
          <a:p>
            <a:r>
              <a:rPr lang="ru-RU" dirty="0" smtClean="0"/>
              <a:t>При 100 -150 градусах хорошо прокатывается в листы</a:t>
            </a:r>
          </a:p>
          <a:p>
            <a:r>
              <a:rPr lang="ru-RU" dirty="0" smtClean="0"/>
              <a:t>Выше 200 градусов- хрупкий</a:t>
            </a:r>
          </a:p>
          <a:p>
            <a:r>
              <a:rPr lang="ru-RU" dirty="0" smtClean="0"/>
              <a:t>При 420 градусах плавиться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цинка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636792"/>
          </a:xfrm>
        </p:spPr>
        <p:txBody>
          <a:bodyPr/>
          <a:lstStyle/>
          <a:p>
            <a:r>
              <a:rPr lang="ru-RU" dirty="0" smtClean="0"/>
              <a:t>На воздухе устойчив, так как покрывается тонким слоем оксида предохраняющего его от дальнейшего окисления </a:t>
            </a:r>
          </a:p>
          <a:p>
            <a:r>
              <a:rPr lang="ru-RU" dirty="0" smtClean="0"/>
              <a:t>Реагирует с простыми веществами при повышении температуры (напишите уравнения реакции взаимодействия цинка с серой, кислородом и хлором)</a:t>
            </a:r>
          </a:p>
          <a:p>
            <a:r>
              <a:rPr lang="ru-RU" dirty="0" smtClean="0"/>
              <a:t>Со сложными веществами в зависимости от условий взаимодействует по разному: </a:t>
            </a:r>
          </a:p>
          <a:p>
            <a:r>
              <a:rPr lang="ru-RU" dirty="0" smtClean="0"/>
              <a:t>1. </a:t>
            </a:r>
            <a:r>
              <a:rPr lang="en-US" dirty="0" smtClean="0"/>
              <a:t>Zn+ 2 </a:t>
            </a:r>
            <a:r>
              <a:rPr lang="en-US" dirty="0" err="1" smtClean="0"/>
              <a:t>NaOH</a:t>
            </a:r>
            <a:r>
              <a:rPr lang="en-US" dirty="0" smtClean="0"/>
              <a:t> (</a:t>
            </a:r>
            <a:r>
              <a:rPr lang="ru-RU" dirty="0" smtClean="0"/>
              <a:t>кристаллический</a:t>
            </a:r>
            <a:r>
              <a:rPr lang="en-US" dirty="0" smtClean="0"/>
              <a:t>)</a:t>
            </a:r>
            <a:r>
              <a:rPr lang="ru-RU" dirty="0" smtClean="0"/>
              <a:t>= </a:t>
            </a:r>
            <a:r>
              <a:rPr lang="en-US" dirty="0" smtClean="0"/>
              <a:t>Na2 ZnO2 + H2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Подгруппа хрома</a:t>
            </a:r>
          </a:p>
        </p:txBody>
      </p:sp>
      <p:pic>
        <p:nvPicPr>
          <p:cNvPr id="4" name="Содержимое 3" descr="123-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00306"/>
            <a:ext cx="8913806" cy="4372541"/>
          </a:xfrm>
        </p:spPr>
      </p:pic>
      <p:sp>
        <p:nvSpPr>
          <p:cNvPr id="5" name="TextBox 4"/>
          <p:cNvSpPr txBox="1"/>
          <p:nvPr/>
        </p:nvSpPr>
        <p:spPr>
          <a:xfrm>
            <a:off x="0" y="1357298"/>
            <a:ext cx="8786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Электронная конфигурация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Cr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+ 24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1s 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2s 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2p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3s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3p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3d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4s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Подгруппа хрома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Физические свойства хрома.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ru-RU" b="1" dirty="0" smtClean="0"/>
              <a:t>Хром</a:t>
            </a:r>
            <a:r>
              <a:rPr lang="ru-RU" dirty="0" smtClean="0"/>
              <a:t> — твердый, голубовато-белый металл. </a:t>
            </a:r>
            <a:r>
              <a:rPr lang="ru-RU" dirty="0" err="1" smtClean="0"/>
              <a:t>ρ </a:t>
            </a:r>
            <a:r>
              <a:rPr lang="ru-RU" dirty="0" smtClean="0"/>
              <a:t>= 7,2г/см3, </a:t>
            </a:r>
            <a:r>
              <a:rPr lang="ru-RU" dirty="0" err="1" smtClean="0"/>
              <a:t>tплавл=</a:t>
            </a:r>
            <a:r>
              <a:rPr lang="ru-RU" dirty="0" smtClean="0"/>
              <a:t> 18570С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В природе находиться:</a:t>
            </a:r>
          </a:p>
          <a:p>
            <a:r>
              <a:rPr lang="ru-RU" dirty="0" smtClean="0"/>
              <a:t> в хромистом железняке </a:t>
            </a:r>
            <a:r>
              <a:rPr lang="en-US" dirty="0" smtClean="0"/>
              <a:t>Fe (CrO2 )2</a:t>
            </a:r>
          </a:p>
          <a:p>
            <a:r>
              <a:rPr lang="ru-RU" dirty="0" smtClean="0"/>
              <a:t>оксидах хрома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Получение: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Подгруппа хрома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Физические свойства хрома.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ru-RU" b="1" dirty="0" smtClean="0"/>
              <a:t>Хром</a:t>
            </a:r>
            <a:r>
              <a:rPr lang="ru-RU" dirty="0" smtClean="0"/>
              <a:t> — твердый, голубовато-белый металл. </a:t>
            </a:r>
            <a:r>
              <a:rPr lang="ru-RU" dirty="0" err="1" smtClean="0"/>
              <a:t>ρ </a:t>
            </a:r>
            <a:r>
              <a:rPr lang="ru-RU" dirty="0" smtClean="0"/>
              <a:t>= 7,2г/см3, </a:t>
            </a:r>
            <a:r>
              <a:rPr lang="ru-RU" dirty="0" err="1" smtClean="0"/>
              <a:t>tплавл=</a:t>
            </a:r>
            <a:r>
              <a:rPr lang="ru-RU" dirty="0" smtClean="0"/>
              <a:t> 18570С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В природе находиться:</a:t>
            </a:r>
          </a:p>
          <a:p>
            <a:r>
              <a:rPr lang="ru-RU" dirty="0" smtClean="0"/>
              <a:t> в хромистом железняке </a:t>
            </a:r>
            <a:r>
              <a:rPr lang="en-US" dirty="0" smtClean="0"/>
              <a:t>Fe (CrO2 )2</a:t>
            </a:r>
          </a:p>
          <a:p>
            <a:r>
              <a:rPr lang="ru-RU" dirty="0" smtClean="0"/>
              <a:t>оксидах хрома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Получение: </a:t>
            </a:r>
          </a:p>
          <a:p>
            <a:r>
              <a:rPr lang="en-US" dirty="0" err="1" smtClean="0"/>
              <a:t>FeO</a:t>
            </a:r>
            <a:r>
              <a:rPr lang="en-US" dirty="0" smtClean="0"/>
              <a:t> * Cr2O3+ 4 C= 2 Cr+ Fe + 4 CO (</a:t>
            </a:r>
            <a:r>
              <a:rPr lang="ru-RU" dirty="0" smtClean="0"/>
              <a:t>образуется сплав</a:t>
            </a:r>
            <a:r>
              <a:rPr lang="en-US" dirty="0" smtClean="0"/>
              <a:t>)</a:t>
            </a:r>
          </a:p>
          <a:p>
            <a:r>
              <a:rPr lang="en-US" dirty="0" smtClean="0"/>
              <a:t>Cr2 O3+ 2 Al = Al2 O3 + 2 Cr</a:t>
            </a:r>
            <a:r>
              <a:rPr lang="ru-RU" dirty="0" smtClean="0"/>
              <a:t> (для чистого хрома)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хрома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35480"/>
            <a:ext cx="8329642" cy="4493916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/>
              <a:t>I.  Взаимодействие с простыми веществами (п</a:t>
            </a:r>
            <a:r>
              <a:rPr lang="ru-RU" dirty="0" smtClean="0"/>
              <a:t>ри н.у. хром реагирует только со фтором) </a:t>
            </a:r>
          </a:p>
          <a:p>
            <a:pPr fontAlgn="base"/>
            <a:r>
              <a:rPr lang="ru-RU" dirty="0" smtClean="0"/>
              <a:t>При высоких температурах (выше 6000C) взаимодействует с кислородом, галогенами, </a:t>
            </a:r>
            <a:r>
              <a:rPr lang="ru-RU" dirty="0" smtClean="0">
                <a:hlinkClick r:id="rId2" tooltip="Азот"/>
              </a:rPr>
              <a:t>азотом</a:t>
            </a:r>
            <a:r>
              <a:rPr lang="ru-RU" dirty="0" smtClean="0"/>
              <a:t>, кремнием, бором, серой, фосфором.</a:t>
            </a:r>
          </a:p>
          <a:p>
            <a:pPr fontAlgn="base"/>
            <a:r>
              <a:rPr lang="ru-RU" dirty="0" smtClean="0"/>
              <a:t>4Cr + 3O2  2Cr2O3</a:t>
            </a:r>
          </a:p>
          <a:p>
            <a:pPr fontAlgn="base"/>
            <a:r>
              <a:rPr lang="ru-RU" dirty="0" smtClean="0"/>
              <a:t>2Cr + 3Cl2   2CrCl3</a:t>
            </a:r>
          </a:p>
          <a:p>
            <a:pPr fontAlgn="base"/>
            <a:r>
              <a:rPr lang="ru-RU" dirty="0" smtClean="0"/>
              <a:t>2Cr + N2  2CrN</a:t>
            </a:r>
          </a:p>
          <a:p>
            <a:pPr fontAlgn="base"/>
            <a:r>
              <a:rPr lang="ru-RU" dirty="0" smtClean="0"/>
              <a:t>2Cr + 3S  Cr2S3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dirty="0" smtClean="0"/>
              <a:t>Химические свойства хрома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II.  Взаимодействие со сложными веществами</a:t>
            </a:r>
          </a:p>
          <a:p>
            <a:pPr fontAlgn="base"/>
            <a:r>
              <a:rPr lang="ru-RU" dirty="0" smtClean="0"/>
              <a:t>1.  В раскалённом состоянии реагирует с парами воды:</a:t>
            </a:r>
          </a:p>
          <a:p>
            <a:pPr fontAlgn="base"/>
            <a:r>
              <a:rPr lang="ru-RU" dirty="0" smtClean="0"/>
              <a:t>2Cr + 3H2O  Cr2O3 + 3H2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2.  Хром растворяется в разбавленных сильных кислотах (</a:t>
            </a:r>
            <a:r>
              <a:rPr lang="ru-RU" dirty="0" err="1" smtClean="0"/>
              <a:t>HCl</a:t>
            </a:r>
            <a:r>
              <a:rPr lang="ru-RU" dirty="0" smtClean="0"/>
              <a:t>, H2SO4). В отсутствии воздуха образуются соли Cr2+, а на воздухе – соли Cr3+.</a:t>
            </a:r>
          </a:p>
          <a:p>
            <a:pPr fontAlgn="base"/>
            <a:r>
              <a:rPr lang="ru-RU" dirty="0" err="1" smtClean="0"/>
              <a:t>Cr</a:t>
            </a:r>
            <a:r>
              <a:rPr lang="ru-RU" dirty="0" smtClean="0"/>
              <a:t> + 2HCl → CrCl2 + H2­</a:t>
            </a:r>
          </a:p>
          <a:p>
            <a:pPr fontAlgn="base"/>
            <a:r>
              <a:rPr lang="ru-RU" dirty="0" smtClean="0"/>
              <a:t>2Cr + 6HCl + O2 → 2CrCl3 + 2H2O + H2­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3.  Наличие защитной окисной плёнки на поверхности металла объясняет его пассивность по отношению к холодным концентрированным кислотам – окислителям. Однако при сильном нагревании эти кислоты растворяют хром:</a:t>
            </a:r>
          </a:p>
          <a:p>
            <a:pPr fontAlgn="base"/>
            <a:r>
              <a:rPr lang="ru-RU" dirty="0" smtClean="0"/>
              <a:t>2 </a:t>
            </a:r>
            <a:r>
              <a:rPr lang="ru-RU" dirty="0" err="1" smtClean="0"/>
              <a:t>Сr</a:t>
            </a:r>
            <a:r>
              <a:rPr lang="ru-RU" dirty="0" smtClean="0"/>
              <a:t> + 6 Н2SО4(</a:t>
            </a:r>
            <a:r>
              <a:rPr lang="ru-RU" dirty="0" err="1" smtClean="0"/>
              <a:t>конц</a:t>
            </a:r>
            <a:r>
              <a:rPr lang="ru-RU" dirty="0" smtClean="0"/>
              <a:t>)= Сr2(SО4)3 + 3 SО2↑ + 6 Н2О</a:t>
            </a:r>
          </a:p>
          <a:p>
            <a:pPr fontAlgn="base"/>
            <a:r>
              <a:rPr lang="ru-RU" dirty="0" err="1" smtClean="0"/>
              <a:t>Сr</a:t>
            </a:r>
            <a:r>
              <a:rPr lang="ru-RU" dirty="0" smtClean="0"/>
              <a:t> + 6 НNО3(</a:t>
            </a:r>
            <a:r>
              <a:rPr lang="ru-RU" dirty="0" err="1" smtClean="0"/>
              <a:t>конц</a:t>
            </a:r>
            <a:r>
              <a:rPr lang="ru-RU" dirty="0" smtClean="0"/>
              <a:t>)=  </a:t>
            </a:r>
            <a:r>
              <a:rPr lang="ru-RU" dirty="0" err="1" smtClean="0"/>
              <a:t>Сr</a:t>
            </a:r>
            <a:r>
              <a:rPr lang="ru-RU" dirty="0" smtClean="0"/>
              <a:t>(NО3)3 + 3 NO2↑ + 3 Н2О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Подгруппа железа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Степени окисления железа +2 +3 но имеются также и соединения в которых железо проявляет степень окисления + 6 , но они не устойчивы</a:t>
            </a:r>
          </a:p>
          <a:p>
            <a:r>
              <a:rPr lang="ru-RU" dirty="0" smtClean="0"/>
              <a:t>Также большое значение имеют никель(+2,+3) и платина(+2,+4)</a:t>
            </a:r>
          </a:p>
          <a:p>
            <a:endParaRPr lang="ru-RU" dirty="0" smtClean="0"/>
          </a:p>
          <a:p>
            <a:r>
              <a:rPr lang="ru-RU" dirty="0" smtClean="0"/>
              <a:t>Схема строения атома железа:</a:t>
            </a:r>
          </a:p>
          <a:p>
            <a:r>
              <a:rPr lang="ru-RU" dirty="0" err="1" smtClean="0"/>
              <a:t>Fe</a:t>
            </a:r>
            <a:r>
              <a:rPr lang="ru-RU" dirty="0" smtClean="0"/>
              <a:t> +26 )</a:t>
            </a:r>
            <a:r>
              <a:rPr lang="ru-RU" baseline="-25000" dirty="0" smtClean="0"/>
              <a:t>2</a:t>
            </a:r>
            <a:r>
              <a:rPr lang="ru-RU" dirty="0" smtClean="0"/>
              <a:t>)</a:t>
            </a:r>
            <a:r>
              <a:rPr lang="ru-RU" baseline="-25000" dirty="0" smtClean="0"/>
              <a:t>8</a:t>
            </a:r>
            <a:r>
              <a:rPr lang="ru-RU" dirty="0" smtClean="0"/>
              <a:t>)</a:t>
            </a:r>
            <a:r>
              <a:rPr lang="ru-RU" baseline="-25000" dirty="0" smtClean="0"/>
              <a:t>14</a:t>
            </a:r>
            <a:r>
              <a:rPr lang="ru-RU" dirty="0" smtClean="0"/>
              <a:t>)</a:t>
            </a:r>
            <a:r>
              <a:rPr lang="ru-RU" baseline="-25000" dirty="0" smtClean="0"/>
              <a:t>2</a:t>
            </a:r>
            <a:endParaRPr lang="ru-RU" dirty="0" smtClean="0"/>
          </a:p>
          <a:p>
            <a:r>
              <a:rPr lang="ru-RU" dirty="0" smtClean="0"/>
              <a:t>Электронная формула: 1s</a:t>
            </a:r>
            <a:r>
              <a:rPr lang="ru-RU" baseline="30000" dirty="0" smtClean="0"/>
              <a:t>2</a:t>
            </a:r>
            <a:r>
              <a:rPr lang="ru-RU" dirty="0" smtClean="0"/>
              <a:t>2s</a:t>
            </a:r>
            <a:r>
              <a:rPr lang="ru-RU" baseline="30000" dirty="0" smtClean="0"/>
              <a:t>2</a:t>
            </a:r>
            <a:r>
              <a:rPr lang="ru-RU" dirty="0" smtClean="0"/>
              <a:t>2p</a:t>
            </a:r>
            <a:r>
              <a:rPr lang="ru-RU" baseline="30000" dirty="0" smtClean="0"/>
              <a:t>6</a:t>
            </a:r>
            <a:r>
              <a:rPr lang="ru-RU" dirty="0" smtClean="0"/>
              <a:t>3s</a:t>
            </a:r>
            <a:r>
              <a:rPr lang="ru-RU" baseline="30000" dirty="0" smtClean="0"/>
              <a:t>2</a:t>
            </a:r>
            <a:r>
              <a:rPr lang="ru-RU" dirty="0" smtClean="0"/>
              <a:t>3p</a:t>
            </a:r>
            <a:r>
              <a:rPr lang="ru-RU" baseline="30000" dirty="0" smtClean="0"/>
              <a:t>6</a:t>
            </a:r>
            <a:r>
              <a:rPr lang="ru-RU" dirty="0" smtClean="0"/>
              <a:t>3d</a:t>
            </a:r>
            <a:r>
              <a:rPr lang="ru-RU" baseline="30000" dirty="0" smtClean="0"/>
              <a:t>6</a:t>
            </a:r>
            <a:r>
              <a:rPr lang="ru-RU" dirty="0" smtClean="0"/>
              <a:t>4s</a:t>
            </a:r>
            <a:r>
              <a:rPr lang="ru-RU" baseline="30000" dirty="0" smtClean="0"/>
              <a:t>2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Металлы побочных подгрупп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Элементы </a:t>
            </a:r>
            <a:r>
              <a:rPr lang="ru-RU" b="1" dirty="0" smtClean="0"/>
              <a:t>побочных</a:t>
            </a:r>
            <a:r>
              <a:rPr lang="ru-RU" dirty="0" smtClean="0"/>
              <a:t> </a:t>
            </a:r>
            <a:r>
              <a:rPr lang="ru-RU" b="1" dirty="0" smtClean="0"/>
              <a:t>подгрупп</a:t>
            </a:r>
            <a:r>
              <a:rPr lang="ru-RU" dirty="0" smtClean="0"/>
              <a:t> (d-элементы) называют ПЕРЕХОДНЫМИ элементами или переходными </a:t>
            </a:r>
            <a:r>
              <a:rPr lang="ru-RU" b="1" dirty="0" smtClean="0"/>
              <a:t>металлами</a:t>
            </a:r>
            <a:r>
              <a:rPr lang="ru-RU" dirty="0" smtClean="0"/>
              <a:t> (все d-элементы - </a:t>
            </a:r>
            <a:r>
              <a:rPr lang="ru-RU" b="1" dirty="0" smtClean="0"/>
              <a:t>металлы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Термин “переходные </a:t>
            </a:r>
            <a:r>
              <a:rPr lang="ru-RU" b="1" dirty="0" smtClean="0"/>
              <a:t>металлы</a:t>
            </a:r>
            <a:r>
              <a:rPr lang="ru-RU" dirty="0" smtClean="0"/>
              <a:t>” возник вследствие того, что все d-элементы в периодах (строчках таблицы) служат как бы “переходным мостиком” от металлических s-элементов к p-элементам, среди которых уже много неметаллов.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Металл средней активности, восстановитель:</a:t>
            </a:r>
          </a:p>
          <a:p>
            <a:r>
              <a:rPr lang="ru-RU" dirty="0" smtClean="0"/>
              <a:t>Fe</a:t>
            </a:r>
            <a:r>
              <a:rPr lang="ru-RU" baseline="30000" dirty="0" smtClean="0"/>
              <a:t>0</a:t>
            </a:r>
            <a:r>
              <a:rPr lang="ru-RU" dirty="0" smtClean="0"/>
              <a:t>-2e</a:t>
            </a:r>
            <a:r>
              <a:rPr lang="ru-RU" baseline="30000" dirty="0" smtClean="0"/>
              <a:t>-</a:t>
            </a:r>
            <a:r>
              <a:rPr lang="ru-RU" dirty="0" smtClean="0"/>
              <a:t>→Fe</a:t>
            </a:r>
            <a:r>
              <a:rPr lang="ru-RU" baseline="30000" dirty="0" smtClean="0"/>
              <a:t>+2</a:t>
            </a:r>
            <a:r>
              <a:rPr lang="ru-RU" dirty="0" smtClean="0"/>
              <a:t>, окисляется восстановитель</a:t>
            </a:r>
          </a:p>
          <a:p>
            <a:r>
              <a:rPr lang="ru-RU" dirty="0" smtClean="0"/>
              <a:t>Fe</a:t>
            </a:r>
            <a:r>
              <a:rPr lang="ru-RU" baseline="30000" dirty="0" smtClean="0"/>
              <a:t>0</a:t>
            </a:r>
            <a:r>
              <a:rPr lang="ru-RU" dirty="0" smtClean="0"/>
              <a:t>-3e</a:t>
            </a:r>
            <a:r>
              <a:rPr lang="ru-RU" baseline="30000" dirty="0" smtClean="0"/>
              <a:t>-</a:t>
            </a:r>
            <a:r>
              <a:rPr lang="ru-RU" dirty="0" smtClean="0"/>
              <a:t>→Fe</a:t>
            </a:r>
            <a:r>
              <a:rPr lang="ru-RU" baseline="30000" dirty="0" smtClean="0"/>
              <a:t>+3</a:t>
            </a:r>
            <a:r>
              <a:rPr lang="ru-RU" dirty="0" smtClean="0"/>
              <a:t>, окисляется восстановитель</a:t>
            </a:r>
          </a:p>
          <a:p>
            <a:r>
              <a:rPr lang="ru-RU" i="1" dirty="0" smtClean="0"/>
              <a:t>Железо – один из самых распространенных элементов в природе</a:t>
            </a:r>
            <a:r>
              <a:rPr lang="ru-RU" dirty="0" smtClean="0"/>
              <a:t>. В земной коре его массовая доля составляет 5,1%, по этому показателю оно </a:t>
            </a:r>
            <a:r>
              <a:rPr lang="ru-RU" i="1" dirty="0" smtClean="0"/>
              <a:t>уступает только кислороду, кремнию и алюминию</a:t>
            </a:r>
            <a:r>
              <a:rPr lang="ru-RU" dirty="0" smtClean="0"/>
              <a:t>. Много железа находится и в небесных телах, что установлено по данным спектрального анализа.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Нахождение железа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/>
              <a:t>Основными железными рудами являются</a:t>
            </a:r>
            <a:r>
              <a:rPr lang="ru-RU" dirty="0" smtClean="0"/>
              <a:t>:</a:t>
            </a:r>
          </a:p>
          <a:p>
            <a:r>
              <a:rPr lang="ru-RU" b="1" dirty="0" smtClean="0"/>
              <a:t>магнетит</a:t>
            </a:r>
            <a:r>
              <a:rPr lang="ru-RU" dirty="0" smtClean="0"/>
              <a:t> (магнитный железняк) – </a:t>
            </a:r>
            <a:r>
              <a:rPr lang="ru-RU" i="1" dirty="0" smtClean="0"/>
              <a:t>Fe</a:t>
            </a:r>
            <a:r>
              <a:rPr lang="ru-RU" i="1" baseline="-25000" dirty="0" smtClean="0"/>
              <a:t>3</a:t>
            </a:r>
            <a:r>
              <a:rPr lang="ru-RU" i="1" dirty="0" smtClean="0"/>
              <a:t>O</a:t>
            </a:r>
            <a:r>
              <a:rPr lang="ru-RU" i="1" baseline="-25000" dirty="0" smtClean="0"/>
              <a:t>4</a:t>
            </a:r>
            <a:r>
              <a:rPr lang="ru-RU" dirty="0" smtClean="0"/>
              <a:t> содержит 72% железа, месторождения встречаются на Южном Урале, Курской магнитной аномалии:</a:t>
            </a:r>
          </a:p>
          <a:p>
            <a:r>
              <a:rPr lang="ru-RU" b="1" dirty="0" smtClean="0"/>
              <a:t>гематит</a:t>
            </a:r>
            <a:r>
              <a:rPr lang="ru-RU" dirty="0" smtClean="0"/>
              <a:t> (железный блеск, кровавик)– </a:t>
            </a:r>
            <a:r>
              <a:rPr lang="ru-RU" i="1" dirty="0" smtClean="0"/>
              <a:t>Fe</a:t>
            </a:r>
            <a:r>
              <a:rPr lang="ru-RU" i="1" baseline="-25000" dirty="0" smtClean="0"/>
              <a:t>2</a:t>
            </a:r>
            <a:r>
              <a:rPr lang="ru-RU" i="1" dirty="0" smtClean="0"/>
              <a:t>O</a:t>
            </a:r>
            <a:r>
              <a:rPr lang="ru-RU" i="1" baseline="-25000" dirty="0" smtClean="0"/>
              <a:t>3</a:t>
            </a:r>
            <a:r>
              <a:rPr lang="ru-RU" i="1" dirty="0" smtClean="0"/>
              <a:t> </a:t>
            </a:r>
            <a:r>
              <a:rPr lang="ru-RU" dirty="0" smtClean="0"/>
              <a:t>содержит до 65% железа, такие месторождения встречаются в Криворожском районе:</a:t>
            </a:r>
          </a:p>
          <a:p>
            <a:r>
              <a:rPr lang="ru-RU" b="1" dirty="0" smtClean="0"/>
              <a:t>лимонит</a:t>
            </a:r>
            <a:r>
              <a:rPr lang="ru-RU" dirty="0" smtClean="0"/>
              <a:t> (бурый железняк) – </a:t>
            </a:r>
            <a:r>
              <a:rPr lang="ru-RU" i="1" dirty="0" smtClean="0"/>
              <a:t>Fe</a:t>
            </a:r>
            <a:r>
              <a:rPr lang="ru-RU" i="1" baseline="-25000" dirty="0" smtClean="0"/>
              <a:t>2</a:t>
            </a:r>
            <a:r>
              <a:rPr lang="ru-RU" i="1" dirty="0" smtClean="0"/>
              <a:t>O</a:t>
            </a:r>
            <a:r>
              <a:rPr lang="ru-RU" i="1" baseline="-25000" dirty="0" smtClean="0"/>
              <a:t>3</a:t>
            </a:r>
            <a:r>
              <a:rPr lang="ru-RU" i="1" dirty="0" smtClean="0"/>
              <a:t>‧nH</a:t>
            </a:r>
            <a:r>
              <a:rPr lang="ru-RU" i="1" baseline="-25000" dirty="0" smtClean="0"/>
              <a:t>2</a:t>
            </a:r>
            <a:r>
              <a:rPr lang="ru-RU" i="1" dirty="0" smtClean="0"/>
              <a:t>O</a:t>
            </a:r>
            <a:r>
              <a:rPr lang="ru-RU" dirty="0" smtClean="0"/>
              <a:t> содержит до 60% железа, месторождения встречаются в Крыму:</a:t>
            </a:r>
          </a:p>
          <a:p>
            <a:r>
              <a:rPr lang="ru-RU" b="1" dirty="0" smtClean="0"/>
              <a:t>пирит</a:t>
            </a:r>
            <a:r>
              <a:rPr lang="ru-RU" dirty="0" smtClean="0"/>
              <a:t> (серный колчедан, железный колчедан, кошачье золото) – </a:t>
            </a:r>
            <a:r>
              <a:rPr lang="ru-RU" i="1" dirty="0" smtClean="0"/>
              <a:t>FeS</a:t>
            </a:r>
            <a:r>
              <a:rPr lang="ru-RU" i="1" baseline="-25000" dirty="0" smtClean="0"/>
              <a:t>2</a:t>
            </a:r>
            <a:r>
              <a:rPr lang="ru-RU" dirty="0" smtClean="0"/>
              <a:t> содержит примерно 47% железа, месторождения встречаются на Урале.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. Физические свойства железа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Серебристо-белый металл с температурой плавления 1539</a:t>
            </a:r>
            <a:r>
              <a:rPr lang="ru-RU" baseline="30000" dirty="0" smtClean="0"/>
              <a:t>о</a:t>
            </a:r>
            <a:r>
              <a:rPr lang="ru-RU" dirty="0" smtClean="0"/>
              <a:t>С.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Очень пластичный (куется, прокатывается, штампуется.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Намагничивается и размагничивается, поэтому применяется в качестве сердечников электромагнитов в различных электрических машинах и аппаратах.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Различают химически чистое и технически чистое железо. (технически чистое железо содержит 0,02-0,04% углерода, а кислорода, серы, азота и фосфора – еще меньше.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Химически чистое железо содержит менее 0,01% примесей. (Серебристо-серый, блестящий, по внешнему виду очень похожий на платину </a:t>
            </a:r>
            <a:r>
              <a:rPr lang="ru-RU" dirty="0" err="1" smtClean="0"/>
              <a:t>металл,устойчиво</a:t>
            </a:r>
            <a:r>
              <a:rPr lang="ru-RU" dirty="0" smtClean="0"/>
              <a:t> к коррозии и хорошо сопротивляется действию кислот. Однако ничтожные доли примесей лишают его этих драгоценный свойств)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Химические свойства железа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8686800" cy="470823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1) На воздухе железо легко окисляется в присутствии влаги (ржавление):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4Fe + 3O</a:t>
            </a:r>
            <a:r>
              <a:rPr lang="ru-RU" baseline="-25000" dirty="0" smtClean="0"/>
              <a:t>2</a:t>
            </a:r>
            <a:r>
              <a:rPr lang="ru-RU" dirty="0" smtClean="0"/>
              <a:t> + 6H</a:t>
            </a:r>
            <a:r>
              <a:rPr lang="ru-RU" baseline="-25000" dirty="0" smtClean="0"/>
              <a:t>2</a:t>
            </a:r>
            <a:r>
              <a:rPr lang="ru-RU" dirty="0" smtClean="0"/>
              <a:t> O = 4Fe(OH)</a:t>
            </a:r>
            <a:r>
              <a:rPr lang="ru-RU" baseline="-25000" dirty="0" smtClean="0"/>
              <a:t>3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2) Накалённая железная проволока горит в кислороде, образуя окалину - оксид железа (II, III) - вещество чёрного цвета: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3Fe + 2O</a:t>
            </a:r>
            <a:r>
              <a:rPr lang="ru-RU" baseline="-25000" dirty="0" smtClean="0"/>
              <a:t>2</a:t>
            </a:r>
            <a:r>
              <a:rPr lang="ru-RU" dirty="0" smtClean="0"/>
              <a:t> = Fe</a:t>
            </a:r>
            <a:r>
              <a:rPr lang="ru-RU" baseline="-25000" dirty="0" smtClean="0"/>
              <a:t>3</a:t>
            </a:r>
            <a:r>
              <a:rPr lang="ru-RU" dirty="0" smtClean="0"/>
              <a:t>O</a:t>
            </a:r>
            <a:r>
              <a:rPr lang="ru-RU" baseline="-25000" dirty="0" smtClean="0"/>
              <a:t>4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железа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3) При высокой температуре (700–900°C) железо реагирует с парами воды:</a:t>
            </a:r>
            <a:endParaRPr lang="ru-RU" dirty="0" smtClean="0"/>
          </a:p>
          <a:p>
            <a:r>
              <a:rPr lang="ru-RU" dirty="0" smtClean="0"/>
              <a:t>3Fe + 4H</a:t>
            </a:r>
            <a:r>
              <a:rPr lang="ru-RU" baseline="-25000" dirty="0" smtClean="0"/>
              <a:t>2</a:t>
            </a:r>
            <a:r>
              <a:rPr lang="ru-RU" dirty="0" smtClean="0"/>
              <a:t>O </a:t>
            </a:r>
            <a:r>
              <a:rPr lang="ru-RU" dirty="0" err="1" smtClean="0"/>
              <a:t>=</a:t>
            </a:r>
            <a:r>
              <a:rPr lang="ru-RU" baseline="30000" dirty="0" err="1" smtClean="0"/>
              <a:t>t˚C</a:t>
            </a:r>
            <a:r>
              <a:rPr lang="ru-RU" dirty="0" err="1" smtClean="0"/>
              <a:t>=</a:t>
            </a:r>
            <a:r>
              <a:rPr lang="ru-RU" dirty="0" smtClean="0"/>
              <a:t> Fe</a:t>
            </a:r>
            <a:r>
              <a:rPr lang="ru-RU" baseline="-25000" dirty="0" smtClean="0"/>
              <a:t>3</a:t>
            </a:r>
            <a:r>
              <a:rPr lang="ru-RU" dirty="0" smtClean="0"/>
              <a:t>O</a:t>
            </a:r>
            <a:r>
              <a:rPr lang="ru-RU" baseline="-25000" dirty="0" smtClean="0"/>
              <a:t>4</a:t>
            </a:r>
            <a:r>
              <a:rPr lang="ru-RU" dirty="0" smtClean="0"/>
              <a:t> + 4H</a:t>
            </a:r>
            <a:r>
              <a:rPr lang="ru-RU" baseline="-25000" dirty="0" smtClean="0"/>
              <a:t>2</a:t>
            </a:r>
            <a:endParaRPr lang="ru-RU" dirty="0" smtClean="0"/>
          </a:p>
          <a:p>
            <a:r>
              <a:rPr lang="ru-RU" i="1" dirty="0" smtClean="0"/>
              <a:t>4) Железо реагирует с неметаллами при нагревании:</a:t>
            </a:r>
            <a:endParaRPr lang="ru-RU" dirty="0" smtClean="0"/>
          </a:p>
          <a:p>
            <a:r>
              <a:rPr lang="ru-RU" dirty="0" smtClean="0"/>
              <a:t>Железо реагирует с галогенами с образованием </a:t>
            </a:r>
            <a:r>
              <a:rPr lang="ru-RU" i="1" dirty="0" smtClean="0"/>
              <a:t>галогенидов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Железо реагирует с серой, фосфором, азотом и углеродом( напишите уравнения </a:t>
            </a:r>
            <a:r>
              <a:rPr lang="ru-RU" dirty="0" err="1" smtClean="0"/>
              <a:t>рекций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железа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8686800" cy="492252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5) Железо легко растворяется в соляной и разбавленной серной кислотах при обычных условиях:</a:t>
            </a:r>
            <a:endParaRPr lang="ru-RU" dirty="0" smtClean="0"/>
          </a:p>
          <a:p>
            <a:r>
              <a:rPr lang="ru-RU" dirty="0" err="1" smtClean="0"/>
              <a:t>Fe</a:t>
            </a:r>
            <a:r>
              <a:rPr lang="ru-RU" dirty="0" smtClean="0"/>
              <a:t> + 2HCl = FeCl</a:t>
            </a:r>
            <a:r>
              <a:rPr lang="ru-RU" baseline="-25000" dirty="0" smtClean="0"/>
              <a:t>2</a:t>
            </a:r>
            <a:r>
              <a:rPr lang="ru-RU" dirty="0" smtClean="0"/>
              <a:t> + H</a:t>
            </a:r>
            <a:r>
              <a:rPr lang="ru-RU" baseline="-25000" dirty="0" smtClean="0"/>
              <a:t>2</a:t>
            </a:r>
            <a:endParaRPr lang="ru-RU" dirty="0" smtClean="0"/>
          </a:p>
          <a:p>
            <a:r>
              <a:rPr lang="ru-RU" dirty="0" err="1" smtClean="0"/>
              <a:t>Fe</a:t>
            </a:r>
            <a:r>
              <a:rPr lang="ru-RU" dirty="0" smtClean="0"/>
              <a:t> + H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4</a:t>
            </a:r>
            <a:r>
              <a:rPr lang="ru-RU" dirty="0" smtClean="0"/>
              <a:t>(</a:t>
            </a:r>
            <a:r>
              <a:rPr lang="ru-RU" dirty="0" err="1" smtClean="0"/>
              <a:t>разб</a:t>
            </a:r>
            <a:r>
              <a:rPr lang="ru-RU" dirty="0" smtClean="0"/>
              <a:t>.) = FeSO</a:t>
            </a:r>
            <a:r>
              <a:rPr lang="ru-RU" baseline="-25000" dirty="0" smtClean="0"/>
              <a:t>4</a:t>
            </a:r>
            <a:r>
              <a:rPr lang="ru-RU" dirty="0" smtClean="0"/>
              <a:t> + H</a:t>
            </a:r>
            <a:r>
              <a:rPr lang="ru-RU" baseline="-25000" dirty="0" smtClean="0"/>
              <a:t>2</a:t>
            </a:r>
            <a:endParaRPr lang="ru-RU" dirty="0" smtClean="0"/>
          </a:p>
          <a:p>
            <a:r>
              <a:rPr lang="ru-RU" i="1" dirty="0" smtClean="0"/>
              <a:t>6) В концентрированных кислотах – окислителях железо растворяется только при нагревании</a:t>
            </a:r>
            <a:endParaRPr lang="ru-RU" dirty="0" smtClean="0"/>
          </a:p>
          <a:p>
            <a:r>
              <a:rPr lang="ru-RU" dirty="0" smtClean="0"/>
              <a:t>При </a:t>
            </a:r>
            <a:r>
              <a:rPr lang="ru-RU" u="sng" dirty="0" smtClean="0"/>
              <a:t>обычных условиях железо не реагирует с концентрированной серной кислотой из-за пассивации</a:t>
            </a:r>
            <a:r>
              <a:rPr lang="ru-RU" dirty="0" smtClean="0"/>
              <a:t> – образования плотной оксидной пленки. При нагревании реакция идет, образуются оксид серы (IV), сульфат железа (III) и вода:</a:t>
            </a:r>
          </a:p>
          <a:p>
            <a:r>
              <a:rPr lang="ru-RU" dirty="0" smtClean="0"/>
              <a:t>2Fe + 6H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4(</a:t>
            </a:r>
            <a:r>
              <a:rPr lang="ru-RU" baseline="-25000" dirty="0" err="1" smtClean="0"/>
              <a:t>конц</a:t>
            </a:r>
            <a:r>
              <a:rPr lang="ru-RU" baseline="-25000" dirty="0" smtClean="0"/>
              <a:t>.) </a:t>
            </a:r>
            <a:r>
              <a:rPr lang="ru-RU" dirty="0" err="1" smtClean="0"/>
              <a:t>=</a:t>
            </a:r>
            <a:r>
              <a:rPr lang="ru-RU" baseline="30000" dirty="0" err="1" smtClean="0"/>
              <a:t>t</a:t>
            </a:r>
            <a:r>
              <a:rPr lang="ru-RU" dirty="0" err="1" smtClean="0"/>
              <a:t>=</a:t>
            </a:r>
            <a:r>
              <a:rPr lang="ru-RU" dirty="0" smtClean="0"/>
              <a:t> Fe</a:t>
            </a:r>
            <a:r>
              <a:rPr lang="ru-RU" baseline="-25000" dirty="0" smtClean="0"/>
              <a:t>2</a:t>
            </a:r>
            <a:r>
              <a:rPr lang="ru-RU" dirty="0" smtClean="0"/>
              <a:t>(SO</a:t>
            </a:r>
            <a:r>
              <a:rPr lang="ru-RU" baseline="-25000" dirty="0" smtClean="0"/>
              <a:t>4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 + 3SO</a:t>
            </a:r>
            <a:r>
              <a:rPr lang="ru-RU" baseline="-25000" dirty="0" smtClean="0"/>
              <a:t>2</a:t>
            </a:r>
            <a:r>
              <a:rPr lang="ru-RU" dirty="0" smtClean="0"/>
              <a:t> + 6H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железа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Железо не реагирует при обычных условиях с концентрированной азотной кислотой также из-за пассивации</a:t>
            </a:r>
            <a:r>
              <a:rPr lang="ru-RU" dirty="0" smtClean="0"/>
              <a:t>. При нагревании реакция идет с образованием нитрата железа (III), оксида азота (IV) и воды:</a:t>
            </a:r>
          </a:p>
          <a:p>
            <a:r>
              <a:rPr lang="ru-RU" dirty="0" smtClean="0"/>
              <a:t>Fe+6HNO</a:t>
            </a:r>
            <a:r>
              <a:rPr lang="ru-RU" baseline="-25000" dirty="0" smtClean="0"/>
              <a:t>3(</a:t>
            </a:r>
            <a:r>
              <a:rPr lang="ru-RU" baseline="-25000" dirty="0" err="1" smtClean="0"/>
              <a:t>конц</a:t>
            </a:r>
            <a:r>
              <a:rPr lang="ru-RU" baseline="-25000" dirty="0" smtClean="0"/>
              <a:t>.) </a:t>
            </a:r>
            <a:r>
              <a:rPr lang="ru-RU" dirty="0" err="1" smtClean="0"/>
              <a:t>=</a:t>
            </a:r>
            <a:r>
              <a:rPr lang="ru-RU" baseline="30000" dirty="0" err="1" smtClean="0"/>
              <a:t>t</a:t>
            </a:r>
            <a:r>
              <a:rPr lang="ru-RU" dirty="0" err="1" smtClean="0"/>
              <a:t>=</a:t>
            </a:r>
            <a:r>
              <a:rPr lang="ru-RU" dirty="0" smtClean="0"/>
              <a:t> </a:t>
            </a:r>
            <a:r>
              <a:rPr lang="ru-RU" dirty="0" err="1" smtClean="0"/>
              <a:t>Fe</a:t>
            </a:r>
            <a:r>
              <a:rPr lang="ru-RU" dirty="0" smtClean="0"/>
              <a:t>(NO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+3NO</a:t>
            </a:r>
            <a:r>
              <a:rPr lang="ru-RU" baseline="-25000" dirty="0" smtClean="0"/>
              <a:t>2</a:t>
            </a:r>
            <a:r>
              <a:rPr lang="ru-RU" dirty="0" smtClean="0"/>
              <a:t>+3H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</a:p>
          <a:p>
            <a:r>
              <a:rPr lang="ru-RU" dirty="0" smtClean="0"/>
              <a:t>С разбавленной азотной кислотой железо реагирует с образованием оксида азота (II):</a:t>
            </a:r>
          </a:p>
          <a:p>
            <a:r>
              <a:rPr lang="ru-RU" dirty="0" smtClean="0"/>
              <a:t>Fe+4HNO</a:t>
            </a:r>
            <a:r>
              <a:rPr lang="ru-RU" baseline="-25000" dirty="0" smtClean="0"/>
              <a:t>3(</a:t>
            </a:r>
            <a:r>
              <a:rPr lang="ru-RU" baseline="-25000" dirty="0" err="1" smtClean="0"/>
              <a:t>разб.гор</a:t>
            </a:r>
            <a:r>
              <a:rPr lang="ru-RU" baseline="-25000" dirty="0" smtClean="0"/>
              <a:t>.)</a:t>
            </a:r>
            <a:r>
              <a:rPr lang="ru-RU" dirty="0" smtClean="0"/>
              <a:t> </a:t>
            </a:r>
            <a:r>
              <a:rPr lang="ru-RU" dirty="0" err="1" smtClean="0"/>
              <a:t>=</a:t>
            </a:r>
            <a:r>
              <a:rPr lang="ru-RU" baseline="30000" dirty="0" err="1" smtClean="0"/>
              <a:t>t</a:t>
            </a:r>
            <a:r>
              <a:rPr lang="ru-RU" dirty="0" err="1" smtClean="0"/>
              <a:t>=</a:t>
            </a:r>
            <a:r>
              <a:rPr lang="ru-RU" dirty="0" smtClean="0"/>
              <a:t> </a:t>
            </a:r>
            <a:r>
              <a:rPr lang="ru-RU" dirty="0" err="1" smtClean="0"/>
              <a:t>Fe</a:t>
            </a:r>
            <a:r>
              <a:rPr lang="ru-RU" dirty="0" smtClean="0"/>
              <a:t>(NO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+NO+2H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</a:p>
          <a:p>
            <a:r>
              <a:rPr lang="ru-RU" dirty="0" smtClean="0"/>
              <a:t>При взаимодействии железа с очень разбавленной азотной кислотой образуется нитрат аммония:</a:t>
            </a:r>
          </a:p>
          <a:p>
            <a:r>
              <a:rPr lang="ru-RU" dirty="0" smtClean="0"/>
              <a:t>8Fe+30HNO</a:t>
            </a:r>
            <a:r>
              <a:rPr lang="ru-RU" baseline="-25000" dirty="0" smtClean="0"/>
              <a:t>3(</a:t>
            </a:r>
            <a:r>
              <a:rPr lang="ru-RU" baseline="-25000" dirty="0" err="1" smtClean="0"/>
              <a:t>оч</a:t>
            </a:r>
            <a:r>
              <a:rPr lang="ru-RU" baseline="-25000" dirty="0" smtClean="0"/>
              <a:t>. </a:t>
            </a:r>
            <a:r>
              <a:rPr lang="ru-RU" baseline="-25000" dirty="0" err="1" smtClean="0"/>
              <a:t>разб</a:t>
            </a:r>
            <a:r>
              <a:rPr lang="ru-RU" baseline="-25000" dirty="0" smtClean="0"/>
              <a:t>.) </a:t>
            </a:r>
            <a:r>
              <a:rPr lang="ru-RU" dirty="0" err="1" smtClean="0"/>
              <a:t>=</a:t>
            </a:r>
            <a:r>
              <a:rPr lang="ru-RU" baseline="30000" dirty="0" err="1" smtClean="0"/>
              <a:t>t</a:t>
            </a:r>
            <a:r>
              <a:rPr lang="ru-RU" dirty="0" err="1" smtClean="0"/>
              <a:t>=</a:t>
            </a:r>
            <a:r>
              <a:rPr lang="ru-RU" dirty="0" smtClean="0"/>
              <a:t> 8Fe(NO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+3NH</a:t>
            </a:r>
            <a:r>
              <a:rPr lang="ru-RU" baseline="-25000" dirty="0" smtClean="0"/>
              <a:t>4</a:t>
            </a:r>
            <a:r>
              <a:rPr lang="ru-RU" dirty="0" smtClean="0"/>
              <a:t>NO</a:t>
            </a:r>
            <a:r>
              <a:rPr lang="ru-RU" baseline="-25000" dirty="0" smtClean="0"/>
              <a:t>3</a:t>
            </a:r>
            <a:r>
              <a:rPr lang="ru-RU" dirty="0" smtClean="0"/>
              <a:t>+9H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железа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7) Железо вытесняет металлы, стоящие правее его в ряду напряжений из растворов их солей.</a:t>
            </a:r>
            <a:endParaRPr lang="ru-RU" dirty="0" smtClean="0"/>
          </a:p>
          <a:p>
            <a:r>
              <a:rPr lang="ru-RU" dirty="0" err="1" smtClean="0"/>
              <a:t>Fe</a:t>
            </a:r>
            <a:r>
              <a:rPr lang="ru-RU" dirty="0" smtClean="0"/>
              <a:t> + CuSO</a:t>
            </a:r>
            <a:r>
              <a:rPr lang="ru-RU" baseline="-25000" dirty="0" smtClean="0"/>
              <a:t>4</a:t>
            </a:r>
            <a:r>
              <a:rPr lang="ru-RU" dirty="0" smtClean="0"/>
              <a:t> = FeSO</a:t>
            </a:r>
            <a:r>
              <a:rPr lang="ru-RU" baseline="-25000" dirty="0" smtClean="0"/>
              <a:t>4</a:t>
            </a:r>
            <a:r>
              <a:rPr lang="ru-RU" dirty="0" smtClean="0"/>
              <a:t> + </a:t>
            </a:r>
            <a:r>
              <a:rPr lang="ru-RU" dirty="0" err="1" smtClean="0"/>
              <a:t>Cu</a:t>
            </a:r>
            <a:endParaRPr lang="ru-RU" dirty="0" smtClean="0"/>
          </a:p>
          <a:p>
            <a:r>
              <a:rPr lang="ru-RU" i="1" dirty="0" smtClean="0"/>
              <a:t>8) Железо может реагировать с щелочными растворами или расплавами сильных окислителей. При этом железо окисляет до степени окисления +6, образуя соль (феррат)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13470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</a:t>
            </a:r>
            <a:r>
              <a:rPr lang="en-US" dirty="0" smtClean="0"/>
              <a:t>d- </a:t>
            </a:r>
            <a:r>
              <a:rPr lang="ru-RU" dirty="0" smtClean="0"/>
              <a:t>элементов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d-элементы являются металлами. Большинство из них имеет характерный металлический блеск. </a:t>
            </a:r>
          </a:p>
          <a:p>
            <a:r>
              <a:rPr lang="ru-RU" dirty="0" smtClean="0"/>
              <a:t>По сравнению с s-металлами их прочность в целом значительно выше. </a:t>
            </a:r>
          </a:p>
          <a:p>
            <a:r>
              <a:rPr lang="ru-RU" dirty="0" smtClean="0"/>
              <a:t>В частности, для них характерны свойства: высокий предел прочности на разрыв; тягучесть; ковкость (их можно расплющить ударами в листы).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</a:t>
            </a:r>
            <a:r>
              <a:rPr lang="en-US" dirty="0" smtClean="0"/>
              <a:t>d- </a:t>
            </a:r>
            <a:r>
              <a:rPr lang="ru-RU" dirty="0" smtClean="0"/>
              <a:t>элементов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686800" cy="5072074"/>
          </a:xfrm>
        </p:spPr>
        <p:txBody>
          <a:bodyPr>
            <a:normAutofit fontScale="92500"/>
          </a:bodyPr>
          <a:lstStyle/>
          <a:p>
            <a:pPr fontAlgn="base"/>
            <a:r>
              <a:rPr lang="ru-RU" dirty="0" smtClean="0"/>
              <a:t>d-элементы и их соединения обладают рядом характерных свойств: переменные состояния окисления; способность к образованию комплексных ионов; образование окрашенных соединений.</a:t>
            </a:r>
          </a:p>
          <a:p>
            <a:pPr fontAlgn="base"/>
            <a:r>
              <a:rPr lang="ru-RU" dirty="0" smtClean="0"/>
              <a:t>d-Элементы характеризуются также более высокой плотностью по сравнению с другими металлами. Это объясняется сравнительно малыми радиусами их атомов. Атомные радиусы этих металлов мало изменяются в этом ряду.</a:t>
            </a:r>
          </a:p>
          <a:p>
            <a:pPr fontAlgn="base"/>
            <a:r>
              <a:rPr lang="ru-RU" dirty="0" smtClean="0"/>
              <a:t>d-Элементы — хорошие проводники электрического тока, особенно те из них, в атомах которых имеется только один внешний s-электрон сверх </a:t>
            </a:r>
            <a:r>
              <a:rPr lang="ru-RU" dirty="0" err="1" smtClean="0"/>
              <a:t>полузаполненной</a:t>
            </a:r>
            <a:r>
              <a:rPr lang="ru-RU" dirty="0" smtClean="0"/>
              <a:t> или заполненной d-оболочки. Например, медь.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708230"/>
          </a:xfrm>
        </p:spPr>
        <p:txBody>
          <a:bodyPr/>
          <a:lstStyle/>
          <a:p>
            <a:r>
              <a:rPr lang="ru-RU" b="1" dirty="0" err="1" smtClean="0"/>
              <a:t>Электроотрицательность</a:t>
            </a:r>
            <a:r>
              <a:rPr lang="ru-RU" b="1" dirty="0" smtClean="0"/>
              <a:t> металлов первого переходного ряда возрастают в направлении от хрома к цинку. </a:t>
            </a:r>
          </a:p>
          <a:p>
            <a:r>
              <a:rPr lang="ru-RU" dirty="0" smtClean="0"/>
              <a:t>Это означает, что металлические свойства элементов первого переходного ряда постепенно ослабевают в указанном направлении. Такое изменение их свойств проявляется и в последовательном возрастании окислительно-восстановительных потенциалов с переходом от отрицательных к положительным значениям.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ru-RU" dirty="0" smtClean="0"/>
              <a:t>Подгруппа меди</a:t>
            </a:r>
            <a:endParaRPr lang="ru-RU" dirty="0"/>
          </a:p>
        </p:txBody>
      </p:sp>
      <p:pic>
        <p:nvPicPr>
          <p:cNvPr id="4" name="Содержимое 3" descr="123-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86100"/>
            <a:ext cx="9144000" cy="3571900"/>
          </a:xfrm>
        </p:spPr>
      </p:pic>
      <p:sp>
        <p:nvSpPr>
          <p:cNvPr id="5" name="TextBox 4"/>
          <p:cNvSpPr txBox="1"/>
          <p:nvPr/>
        </p:nvSpPr>
        <p:spPr>
          <a:xfrm>
            <a:off x="0" y="1571612"/>
            <a:ext cx="8786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Электронная формула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Cu  + 29 1s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2s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2p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3s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3p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3d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4s</a:t>
            </a:r>
            <a:r>
              <a:rPr lang="en-US" sz="2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так как десятый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 –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электрон переместился на третий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–подуровень в результате  «провала» с четвертого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 –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уровня , то этот электрон подвижный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Нахождение меди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Встречается в связанном виде и входит в состав соединений :</a:t>
            </a:r>
          </a:p>
          <a:p>
            <a:r>
              <a:rPr lang="ru-RU" dirty="0" smtClean="0"/>
              <a:t>Медный блеск </a:t>
            </a:r>
            <a:r>
              <a:rPr lang="en-US" dirty="0" smtClean="0"/>
              <a:t>Cu 2 S</a:t>
            </a:r>
          </a:p>
          <a:p>
            <a:r>
              <a:rPr lang="ru-RU" dirty="0" smtClean="0"/>
              <a:t>Куприт </a:t>
            </a:r>
            <a:r>
              <a:rPr lang="en-US" dirty="0" smtClean="0"/>
              <a:t>Cu 2 O</a:t>
            </a:r>
          </a:p>
          <a:p>
            <a:r>
              <a:rPr lang="ru-RU" dirty="0" smtClean="0"/>
              <a:t>Медный колчедан </a:t>
            </a:r>
            <a:r>
              <a:rPr lang="en-US" dirty="0" smtClean="0"/>
              <a:t>Cu Fe S2</a:t>
            </a:r>
          </a:p>
          <a:p>
            <a:r>
              <a:rPr lang="ru-RU" dirty="0" smtClean="0"/>
              <a:t>Малахит </a:t>
            </a:r>
            <a:r>
              <a:rPr lang="en-US" dirty="0" smtClean="0"/>
              <a:t>Cu (OH)2 CO3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меди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Получают из медного блеска:</a:t>
            </a:r>
          </a:p>
          <a:p>
            <a:r>
              <a:rPr lang="ru-RU" dirty="0" smtClean="0"/>
              <a:t>2 С</a:t>
            </a:r>
            <a:r>
              <a:rPr lang="en-US" dirty="0" smtClean="0"/>
              <a:t>u</a:t>
            </a:r>
            <a:r>
              <a:rPr lang="ru-RU" dirty="0" smtClean="0"/>
              <a:t>2</a:t>
            </a:r>
            <a:r>
              <a:rPr lang="en-US" dirty="0" smtClean="0"/>
              <a:t> S+ 3 O2= 2 Cu2 O + 2 SO 2 </a:t>
            </a:r>
          </a:p>
          <a:p>
            <a:r>
              <a:rPr lang="en-US" dirty="0" smtClean="0"/>
              <a:t>2 Cu 2 O + Cu2 S = 6 Cu+ SO2</a:t>
            </a:r>
          </a:p>
          <a:p>
            <a:r>
              <a:rPr lang="ru-RU" dirty="0" smtClean="0"/>
              <a:t>Полученная таким образом медь содержит примеси, более чистую медь получают в процессе электролиза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Физические свойства меди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Цвет – светло –розовый </a:t>
            </a:r>
          </a:p>
          <a:p>
            <a:r>
              <a:rPr lang="ru-RU" dirty="0" smtClean="0"/>
              <a:t>Тягучая </a:t>
            </a:r>
          </a:p>
          <a:p>
            <a:r>
              <a:rPr lang="ru-RU" dirty="0" smtClean="0"/>
              <a:t>Вязкая </a:t>
            </a:r>
          </a:p>
          <a:p>
            <a:r>
              <a:rPr lang="ru-RU" dirty="0" smtClean="0"/>
              <a:t>Пластичная </a:t>
            </a:r>
          </a:p>
          <a:p>
            <a:r>
              <a:rPr lang="ru-RU" dirty="0" smtClean="0"/>
              <a:t>Хороший проводник электрического тока (уступает только серебру)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1043</Words>
  <Application>Microsoft Office PowerPoint</Application>
  <PresentationFormat>Экран (4:3)</PresentationFormat>
  <Paragraphs>152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МЕТАЛЛЫ</vt:lpstr>
      <vt:lpstr>Металлы побочных подгрупп</vt:lpstr>
      <vt:lpstr>Общая характеристика d- элементов</vt:lpstr>
      <vt:lpstr>Общая характеристика d- элементов</vt:lpstr>
      <vt:lpstr>Химические свойства</vt:lpstr>
      <vt:lpstr>Подгруппа меди</vt:lpstr>
      <vt:lpstr>Нахождение меди в природе</vt:lpstr>
      <vt:lpstr>Получение меди</vt:lpstr>
      <vt:lpstr>Физические свойства меди</vt:lpstr>
      <vt:lpstr>Химические свойства меди</vt:lpstr>
      <vt:lpstr>Подгруппа цинка</vt:lpstr>
      <vt:lpstr>Физические свойства цинка</vt:lpstr>
      <vt:lpstr>Химические свойства цинка </vt:lpstr>
      <vt:lpstr>Подгруппа хрома</vt:lpstr>
      <vt:lpstr>Подгруппа хрома. Физические свойства хрома.</vt:lpstr>
      <vt:lpstr>Подгруппа хрома. Физические свойства хрома.</vt:lpstr>
      <vt:lpstr>Химические свойства хрома</vt:lpstr>
      <vt:lpstr>Химические свойства хрома</vt:lpstr>
      <vt:lpstr>Подгруппа железа</vt:lpstr>
      <vt:lpstr>Железо </vt:lpstr>
      <vt:lpstr>Нахождение железа в природе</vt:lpstr>
      <vt:lpstr>. Физические свойства железа</vt:lpstr>
      <vt:lpstr>Химические свойства железа</vt:lpstr>
      <vt:lpstr>Химические свойства железа</vt:lpstr>
      <vt:lpstr>Химические свойства железа</vt:lpstr>
      <vt:lpstr>Химические свойства железа</vt:lpstr>
      <vt:lpstr>Химические свойства железа 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МЕТАЛЛЫ</dc:title>
  <dc:creator>Grey Wolf</dc:creator>
  <cp:lastModifiedBy>Grey Wolf</cp:lastModifiedBy>
  <cp:revision>3</cp:revision>
  <dcterms:created xsi:type="dcterms:W3CDTF">2022-01-01T12:06:38Z</dcterms:created>
  <dcterms:modified xsi:type="dcterms:W3CDTF">2022-01-10T18:33:05Z</dcterms:modified>
</cp:coreProperties>
</file>