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21"/>
  </p:notesMasterIdLst>
  <p:sldIdLst>
    <p:sldId id="290" r:id="rId2"/>
    <p:sldId id="291" r:id="rId3"/>
    <p:sldId id="292" r:id="rId4"/>
    <p:sldId id="266" r:id="rId5"/>
    <p:sldId id="267" r:id="rId6"/>
    <p:sldId id="294" r:id="rId7"/>
    <p:sldId id="310" r:id="rId8"/>
    <p:sldId id="313" r:id="rId9"/>
    <p:sldId id="311" r:id="rId10"/>
    <p:sldId id="308" r:id="rId11"/>
    <p:sldId id="296" r:id="rId12"/>
    <p:sldId id="309" r:id="rId13"/>
    <p:sldId id="300" r:id="rId14"/>
    <p:sldId id="312" r:id="rId15"/>
    <p:sldId id="306" r:id="rId16"/>
    <p:sldId id="307" r:id="rId17"/>
    <p:sldId id="314" r:id="rId18"/>
    <p:sldId id="315" r:id="rId19"/>
    <p:sldId id="29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105" autoAdjust="0"/>
    <p:restoredTop sz="93716" autoAdjust="0"/>
  </p:normalViewPr>
  <p:slideViewPr>
    <p:cSldViewPr>
      <p:cViewPr varScale="1">
        <p:scale>
          <a:sx n="70" d="100"/>
          <a:sy n="70" d="100"/>
        </p:scale>
        <p:origin x="74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5A18E-9D2E-4C57-B2E4-6285986D87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0ADB2-FE2A-47A7-8C98-468BAD472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0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0ADB2-FE2A-47A7-8C98-468BAD472F5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77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0ADB2-FE2A-47A7-8C98-468BAD472F5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11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0ADB2-FE2A-47A7-8C98-468BAD472F5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36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1C6950F-CC74-4C01-930B-CB77808D3C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98EFAD2-33CE-4EB2-88C3-E1A987A3C5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C24D71-26F6-4200-B004-C2375F24DE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76764E-72DC-46C0-9734-E0A99B6FD5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554E93-579F-4B7F-81CC-9A6E56DC6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A46809-2EC4-4E4D-9626-B0C16AC0F4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133F3C-B70F-4CC6-A293-2532A20C1B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7E5990-CF11-4CBE-AA03-07D4F5783A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94D0F5-5F47-4F98-B8FB-01048E163D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E8E8DD-7ABD-4B67-B353-AD9F887AEC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8671BBE-C322-44BA-A9BC-E71AA74CCC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1FCD56-DD3A-4D51-A6FA-1B8D571D25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</a:rPr>
              <a:t>МБОУ «СШ № 18»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>
                <a:latin typeface="Comic Sans MS" panose="030F0702030302020204" pitchFamily="66" charset="0"/>
              </a:rPr>
              <a:t>ПОЗНАВАТЕЛЬНО-ТВОРЧЕСКИЙ</a:t>
            </a:r>
            <a:r>
              <a:rPr lang="ru-RU" b="0" dirty="0" smtClean="0"/>
              <a:t> 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ПРОЕКТ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«ЯГОДЫ САДОВЫЕ,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ЯГОДЫ ЛЕСНЫЕ</a:t>
            </a:r>
            <a:r>
              <a:rPr lang="ru-RU" sz="4400" dirty="0" smtClean="0">
                <a:latin typeface="Comic Sans MS" pitchFamily="66" charset="0"/>
              </a:rPr>
              <a:t>»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443711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Автор проекта:</a:t>
            </a:r>
            <a:br>
              <a:rPr lang="ru-RU" dirty="0" smtClean="0"/>
            </a:br>
            <a:r>
              <a:rPr lang="ru-RU" dirty="0" smtClean="0"/>
              <a:t>Воспитатель: Кутузова С.В.</a:t>
            </a:r>
            <a:endParaRPr lang="ru-RU" dirty="0"/>
          </a:p>
        </p:txBody>
      </p:sp>
      <p:pic>
        <p:nvPicPr>
          <p:cNvPr id="7" name="Рисунок 6" descr="https://fsd.multiurok.ru/html/2018/11/11/s_5be86f4f529a5/994987_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2016224" cy="1838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2000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 (восприятие) художественной литературы.</a:t>
            </a:r>
          </a:p>
          <a:p>
            <a:pPr lvl="0"/>
            <a:r>
              <a:rPr lang="ru-RU" sz="2000" dirty="0">
                <a:effectLst/>
                <a:latin typeface="Comic Sans MS" panose="030F0702030302020204" pitchFamily="66" charset="0"/>
              </a:rPr>
              <a:t>Просмотр мультфильма «Ягоды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»,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 «Дудочка и кувшинчик»,</a:t>
            </a:r>
          </a:p>
          <a:p>
            <a:pPr lvl="0"/>
            <a:r>
              <a:rPr lang="ru-RU" sz="2000" dirty="0">
                <a:effectLst/>
                <a:latin typeface="Comic Sans MS" panose="030F0702030302020204" pitchFamily="66" charset="0"/>
              </a:rPr>
              <a:t>Прослушивание аудио сказки «Баба Яга и ягоды». </a:t>
            </a:r>
          </a:p>
          <a:p>
            <a:pPr lvl="0"/>
            <a:r>
              <a:rPr lang="ru-RU" sz="2000" dirty="0">
                <a:effectLst/>
                <a:latin typeface="Comic Sans MS" panose="030F0702030302020204" pitchFamily="66" charset="0"/>
              </a:rPr>
              <a:t>Просмотр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презентации «Удивительные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 ягоды».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00111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effectLst/>
                <a:latin typeface="Comic Sans MS" panose="030F0702030302020204" pitchFamily="66" charset="0"/>
              </a:rPr>
              <a:t>Игры на развитие речи: «Игра в слова»; «Чего не стало?»;</a:t>
            </a:r>
          </a:p>
          <a:p>
            <a:r>
              <a:rPr lang="ru-RU" sz="2000" dirty="0">
                <a:effectLst/>
                <a:latin typeface="Comic Sans MS" panose="030F0702030302020204" pitchFamily="66" charset="0"/>
              </a:rPr>
              <a:t> «Большой — маленький»; «Какой, какое?»; «Скажи наоборот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»; «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Найди пару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», «Собери картинку»; «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Четвертый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лишний».</a:t>
            </a:r>
            <a:endParaRPr lang="ru-RU" sz="2000" dirty="0">
              <a:effectLst/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256" y="2815774"/>
            <a:ext cx="8227512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79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Comic Sans MS" panose="030F0702030302020204" pitchFamily="66" charset="0"/>
              </a:rPr>
              <a:t>Знакомство с пословицами и поговорками о ягодах.</a:t>
            </a:r>
          </a:p>
          <a:p>
            <a:r>
              <a:rPr lang="ru-RU" sz="2000" dirty="0">
                <a:effectLst/>
                <a:latin typeface="Comic Sans MS" panose="030F0702030302020204" pitchFamily="66" charset="0"/>
              </a:rPr>
              <a:t>Разгадывание загадок о ягодах.</a:t>
            </a:r>
          </a:p>
          <a:p>
            <a:r>
              <a:rPr lang="ru-RU" sz="2000" dirty="0">
                <a:effectLst/>
                <a:latin typeface="Comic Sans MS" panose="030F0702030302020204" pitchFamily="66" charset="0"/>
              </a:rPr>
              <a:t>Пальчиковая гимнастика «Ягоды».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92335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Comic Sans MS" panose="030F0702030302020204" pitchFamily="66" charset="0"/>
              </a:rPr>
              <a:t>Разучивание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стихов к театрализованной постановке: </a:t>
            </a:r>
          </a:p>
          <a:p>
            <a:r>
              <a:rPr lang="ru-RU" sz="2000" dirty="0" smtClean="0">
                <a:effectLst/>
                <a:latin typeface="Comic Sans MS" panose="030F0702030302020204" pitchFamily="66" charset="0"/>
              </a:rPr>
              <a:t> «Царица ягод»</a:t>
            </a:r>
            <a:endParaRPr lang="ru-RU" sz="2000" dirty="0">
              <a:effectLst/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954" y="2315885"/>
            <a:ext cx="4284000" cy="2743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8827" y="2336713"/>
            <a:ext cx="3855661" cy="272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9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2656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Comic Sans MS" panose="030F0702030302020204" pitchFamily="66" charset="0"/>
              </a:rPr>
              <a:t>Аппликация  с использованием нетрадиционной техники     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рисования «Веточка 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рябины». </a:t>
            </a:r>
          </a:p>
          <a:p>
            <a:r>
              <a:rPr lang="ru-RU" sz="2000" dirty="0">
                <a:effectLst/>
                <a:latin typeface="Comic Sans MS" panose="030F0702030302020204" pitchFamily="66" charset="0"/>
              </a:rPr>
              <a:t>Работа с шаблонами (обведи ягоды и заштрихуй их)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6" y="1348320"/>
            <a:ext cx="3528000" cy="4653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2060848"/>
            <a:ext cx="5076000" cy="337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16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dirty="0">
                <a:effectLst/>
                <a:latin typeface="Comic Sans MS" panose="030F0702030302020204" pitchFamily="66" charset="0"/>
              </a:rPr>
              <a:t>Рисование </a:t>
            </a:r>
            <a:r>
              <a:rPr lang="ru-RU" i="1" dirty="0">
                <a:effectLst/>
                <a:latin typeface="Comic Sans MS" panose="030F0702030302020204" pitchFamily="66" charset="0"/>
              </a:rPr>
              <a:t>«Ягодки»</a:t>
            </a:r>
            <a:r>
              <a:rPr lang="ru-RU" dirty="0">
                <a:effectLst/>
                <a:latin typeface="Comic Sans MS" panose="030F0702030302020204" pitchFamily="66" charset="0"/>
              </a:rPr>
              <a:t> с </a:t>
            </a:r>
            <a:r>
              <a:rPr lang="ru-RU" dirty="0" smtClean="0">
                <a:effectLst/>
                <a:latin typeface="Comic Sans MS" panose="030F0702030302020204" pitchFamily="66" charset="0"/>
              </a:rPr>
              <a:t>помощью пробок</a:t>
            </a:r>
            <a:r>
              <a:rPr lang="ru-RU" dirty="0">
                <a:effectLst/>
                <a:latin typeface="Comic Sans MS" panose="030F0702030302020204" pitchFamily="66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dirty="0">
                <a:effectLst/>
                <a:latin typeface="Comic Sans MS" panose="030F0702030302020204" pitchFamily="66" charset="0"/>
              </a:rPr>
              <a:t>Работа с раскрасками по теме  ягоды.</a:t>
            </a:r>
          </a:p>
          <a:p>
            <a:pPr lvl="0">
              <a:spcAft>
                <a:spcPts val="0"/>
              </a:spcAft>
            </a:pPr>
            <a:r>
              <a:rPr lang="ru-RU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Лепка-коллективная работа «Ягодная корзина».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5998" y="1247806"/>
            <a:ext cx="4422537" cy="280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302441"/>
            <a:ext cx="4036495" cy="23077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350" y="1247806"/>
            <a:ext cx="4367743" cy="277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8" b="-401"/>
          <a:stretch/>
        </p:blipFill>
        <p:spPr>
          <a:xfrm>
            <a:off x="4716016" y="4302634"/>
            <a:ext cx="3735112" cy="230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Comic Sans MS" panose="030F0702030302020204" pitchFamily="66" charset="0"/>
              </a:rPr>
              <a:t>Подвижные игры, направленные на развитие двигательной активности, внимания и наблюдательности в природе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563" y="1073751"/>
            <a:ext cx="4680000" cy="23657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4221088"/>
            <a:ext cx="4356642" cy="230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413" y="1073751"/>
            <a:ext cx="3420000" cy="27593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207436"/>
            <a:ext cx="3888000" cy="231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9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400" dirty="0" smtClean="0">
                <a:effectLst/>
                <a:latin typeface="Comic Sans MS" panose="030F0702030302020204" pitchFamily="66" charset="0"/>
              </a:rPr>
              <a:t>РАБОТА С РОДИТЕЛЯМИ.</a:t>
            </a:r>
            <a:r>
              <a:rPr lang="ru-RU" sz="2400" dirty="0">
                <a:effectLst/>
                <a:latin typeface="Comic Sans MS" panose="030F0702030302020204" pitchFamily="66" charset="0"/>
              </a:rPr>
              <a:t/>
            </a:r>
            <a:br>
              <a:rPr lang="ru-RU" sz="2400" dirty="0">
                <a:effectLst/>
                <a:latin typeface="Comic Sans MS" panose="030F0702030302020204" pitchFamily="66" charset="0"/>
              </a:rPr>
            </a:b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8504" y="84613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/>
                <a:latin typeface="Comic Sans MS" panose="030F0702030302020204" pitchFamily="66" charset="0"/>
              </a:rPr>
              <a:t>Консультация « </a:t>
            </a:r>
            <a:r>
              <a:rPr lang="ru-RU" sz="2000" dirty="0" err="1" smtClean="0">
                <a:effectLst/>
                <a:latin typeface="Comic Sans MS" panose="030F0702030302020204" pitchFamily="66" charset="0"/>
              </a:rPr>
              <a:t>Сокотерапия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 », «Ягодная пора».</a:t>
            </a:r>
          </a:p>
          <a:p>
            <a:r>
              <a:rPr lang="ru-RU" sz="2000" dirty="0" smtClean="0">
                <a:effectLst/>
                <a:latin typeface="Comic Sans MS" panose="030F0702030302020204" pitchFamily="66" charset="0"/>
              </a:rPr>
              <a:t>Схемы для лепки и рисования ягод вместе с детьми.</a:t>
            </a:r>
          </a:p>
          <a:p>
            <a:r>
              <a:rPr lang="ru-RU" sz="2000" dirty="0" smtClean="0">
                <a:effectLst/>
                <a:latin typeface="Comic Sans MS" panose="030F0702030302020204" pitchFamily="66" charset="0"/>
              </a:rPr>
              <a:t>Каталоги : Ягоды по алфавиту , загадки про ягоды , ядовитые ягоды.</a:t>
            </a:r>
          </a:p>
          <a:p>
            <a:r>
              <a:rPr lang="ru-RU" sz="2000" dirty="0" smtClean="0">
                <a:effectLst/>
                <a:latin typeface="Comic Sans MS" panose="030F0702030302020204" pitchFamily="66" charset="0"/>
              </a:rPr>
              <a:t>Мастер класс по изготовлению макета «Ягодная полянка».</a:t>
            </a:r>
          </a:p>
          <a:p>
            <a:r>
              <a:rPr lang="ru-RU" sz="2000" dirty="0" smtClean="0">
                <a:effectLst/>
                <a:latin typeface="Comic Sans MS" panose="030F0702030302020204" pitchFamily="66" charset="0"/>
              </a:rPr>
              <a:t>Выставка рисунков «Любимые ягоды».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302" y="2764622"/>
            <a:ext cx="4392488" cy="306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516"/>
          <a:stretch/>
        </p:blipFill>
        <p:spPr>
          <a:xfrm>
            <a:off x="5031432" y="2256364"/>
            <a:ext cx="3780000" cy="356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88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en-US" sz="2700" dirty="0" smtClean="0">
                <a:latin typeface="Comic Sans MS" panose="030F0702030302020204" pitchFamily="66" charset="0"/>
              </a:rPr>
              <a:t>III</a:t>
            </a:r>
            <a:r>
              <a:rPr lang="ru-RU" sz="2700" dirty="0" smtClean="0">
                <a:latin typeface="Comic Sans MS" panose="030F0702030302020204" pitchFamily="66" charset="0"/>
              </a:rPr>
              <a:t>.ЗАКЛЮЧИТЕЛЬНЫЙ ЭТАП: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4352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Comic Sans MS" panose="030F0702030302020204" pitchFamily="66" charset="0"/>
              </a:rPr>
              <a:t>Итоговое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мероприятие-викторина</a:t>
            </a:r>
            <a:r>
              <a:rPr lang="ru-RU" dirty="0" smtClean="0">
                <a:effectLst/>
                <a:latin typeface="Comic Sans MS" panose="030F0702030302020204" pitchFamily="66" charset="0"/>
              </a:rPr>
              <a:t> «Ягодное лукошко»</a:t>
            </a:r>
          </a:p>
          <a:p>
            <a:r>
              <a:rPr lang="ru-RU" dirty="0" smtClean="0">
                <a:effectLst/>
                <a:latin typeface="Comic Sans MS" panose="030F0702030302020204" pitchFamily="66" charset="0"/>
              </a:rPr>
              <a:t>Выставка продуктивной деятельности детей .</a:t>
            </a:r>
          </a:p>
          <a:p>
            <a:r>
              <a:rPr lang="ru-RU" dirty="0" smtClean="0">
                <a:effectLst/>
                <a:latin typeface="Comic Sans MS" panose="030F0702030302020204" pitchFamily="66" charset="0"/>
              </a:rPr>
              <a:t>Презентация проекта для родителей и работников ДОУ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9160" y="3717032"/>
            <a:ext cx="4588544" cy="298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153" y="2240339"/>
            <a:ext cx="4500000" cy="261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030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2491" y="2924944"/>
            <a:ext cx="3751229" cy="338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116632"/>
            <a:ext cx="6093591" cy="266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2924944"/>
            <a:ext cx="3503155" cy="3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32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818" y="260648"/>
            <a:ext cx="1896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</a:rPr>
              <a:t>ВЫВОД :</a:t>
            </a:r>
            <a:endParaRPr lang="ru-RU" sz="2800" dirty="0"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0818" y="874455"/>
            <a:ext cx="879318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Расширились у детей знания и представления о лесных и садовых ягодах.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Были созданы условия для формирования у детей познавательных умений, творческой активности.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Пополнилась развивающая среда по теме проекта.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Обогатился словарь детей, связная речь детей по данной теме.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Дети научились рисовать ягоды, передавая их отличительные особенности.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Развилась общая и мелкая моторика, слуховое и зрительное внимание.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Сформировался интерес и доброе отношение ко всему живому в природе.</a:t>
            </a:r>
            <a:endParaRPr lang="ru-RU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13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5354" y="260648"/>
            <a:ext cx="79928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</a:rPr>
              <a:t>СПАСИБО ЗА ВНИМАНИЕ!</a:t>
            </a:r>
            <a:endParaRPr lang="ru-RU" sz="4500" dirty="0" smtClean="0"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3" name="Рисунок 2" descr="hello_html_m617ac3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484784"/>
            <a:ext cx="5572125" cy="41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  <a:cs typeface="Arabic Typesetting" pitchFamily="66" charset="-78"/>
              </a:rPr>
              <a:t/>
            </a:r>
            <a:br>
              <a:rPr lang="ru-RU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ru-RU" b="0" dirty="0" smtClean="0"/>
              <a:t> </a:t>
            </a:r>
            <a:br>
              <a:rPr lang="ru-RU" b="0" dirty="0" smtClean="0"/>
            </a:br>
            <a:endParaRPr lang="ru-RU" b="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251339"/>
            <a:ext cx="810039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Направленность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Познавательно-творческий.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Продолжительность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Краткосрочный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Предмет исследования: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  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Лесные и садовые ягод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Дети старшей группы, воспитатели, родители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" name="Рисунок 6" descr="https://fsd.multiurok.ru/html/2018/11/11/s_5be86f4f529a5/994987_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60648"/>
            <a:ext cx="2016224" cy="1838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84666"/>
            <a:ext cx="777686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Актуальность проекта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процессе бесед с детьми о ягодах выяснилось, что дети имеют слабое представление о том, где и как они растут, какие опасные, а какие полезные, что можно из ягод приготовить.  Учитывая созданную проблемную ситуацию был разработан и реализован проект «Ягоды садовые , ягоды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лесные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».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Для работы над проектом была подобрана интересная и полезная информация в доступной для детей форме о ягодах.  Работы с детьми в рамках проекта велись на основе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интегрированного подхода: дети проводили наблюдения, , экспериментировали, играли, рисовали, знакомились  с литературными произведениями </a:t>
            </a:r>
            <a:r>
              <a:rPr lang="ru-RU" sz="2400" dirty="0" smtClean="0"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разгадывали загадки.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Рисунок 5" descr="https://fsd.multiurok.ru/html/2018/11/11/s_5be86f4f529a5/994987_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116632"/>
            <a:ext cx="1440160" cy="14062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71046" y="680959"/>
            <a:ext cx="806489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 проекта 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Закрепить имеющиеся у детей знания и дать новые представления о дарах природы - ягодах, через игровую, исследовательскую и творческую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Задачи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сформировать представления детей о разнообразии  растительного мира родного края, о его значимости  для человека;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закрепить умение детей различать ягоды по внешним признакам;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познакомить детей с полезными свойствами ягод;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сформировать представление о семенах и плодах, об их разнообразии и назначении;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обогащать словарный запас детей и их представлений о ягодах;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сформировать навыки исследовательской деятельности;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развивать умение передавать свои чувства от общения с природой в рисунках и поделках;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воспитывать коммуникативные навыки, самостоятельность, трудолюбие, наблюдательность, любознательность и инициативность.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fsd.multiurok.ru/html/2018/11/11/s_5be86f4f529a5/994987_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064" y="8879"/>
            <a:ext cx="1368152" cy="10461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196752"/>
            <a:ext cx="756084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</a:rPr>
              <a:t>Содержание проекта.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514350" indent="-514350" algn="just">
              <a:buAutoNum type="romanUcPeriod"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Comic Sans MS" pitchFamily="66" charset="0"/>
              </a:rPr>
              <a:t>Подготовительный этап:</a:t>
            </a:r>
          </a:p>
          <a:p>
            <a:pPr marL="514350" indent="-514350" algn="just"/>
            <a:endParaRPr lang="ru-RU" sz="2000" dirty="0" smtClean="0"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effectLst/>
                <a:latin typeface="Comic Sans MS" pitchFamily="66" charset="0"/>
              </a:rPr>
              <a:t>Определение темы (проблемы проекта).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effectLst/>
                <a:latin typeface="Comic Sans MS" pitchFamily="66" charset="0"/>
              </a:rPr>
              <a:t>Подборка методической  и художественной литературы по теме проекта;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effectLst/>
                <a:latin typeface="Comic Sans MS" pitchFamily="66" charset="0"/>
              </a:rPr>
              <a:t>Подбор иллюстративного материала по теме проекта.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effectLst/>
                <a:latin typeface="Comic Sans MS" pitchFamily="66" charset="0"/>
              </a:rPr>
              <a:t>подбор дидактических, пальчиковых игр, направленных на развитие познавательной активности;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effectLst/>
                <a:latin typeface="Comic Sans MS" pitchFamily="66" charset="0"/>
              </a:rPr>
              <a:t>Подбор подвижных игр, направленных на развитие двигательной активности, внимания и наблюдательности в природе;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effectLst/>
                <a:latin typeface="Comic Sans MS" pitchFamily="66" charset="0"/>
              </a:rPr>
              <a:t>Подготовка природного материала и материала </a:t>
            </a:r>
            <a:r>
              <a:rPr lang="ru-RU" sz="2000" dirty="0">
                <a:effectLst/>
                <a:latin typeface="Comic Sans MS" pitchFamily="66" charset="0"/>
              </a:rPr>
              <a:t>п</a:t>
            </a:r>
            <a:r>
              <a:rPr lang="ru-RU" sz="2000" dirty="0" smtClean="0">
                <a:effectLst/>
                <a:latin typeface="Comic Sans MS" pitchFamily="66" charset="0"/>
              </a:rPr>
              <a:t>о изо деятельности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effectLst/>
                <a:latin typeface="Comic Sans MS" pitchFamily="66" charset="0"/>
              </a:rPr>
              <a:t>беседы с детьми по теме «Ягоды садовые ,ягоды лесные»</a:t>
            </a:r>
          </a:p>
          <a:p>
            <a:pPr lvl="0" algn="just">
              <a:buFont typeface="Arial" pitchFamily="34" charset="0"/>
              <a:buChar char="•"/>
            </a:pPr>
            <a:endParaRPr lang="ru-RU" sz="2000" dirty="0" smtClean="0">
              <a:solidFill>
                <a:schemeClr val="accent6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5" name="Picture 4" descr="96777_12958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04663"/>
            <a:ext cx="2771800" cy="214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0" y="260647"/>
            <a:ext cx="3980466" cy="648073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>
                <a:latin typeface="Comic Sans MS" panose="030F0702030302020204" pitchFamily="66" charset="0"/>
              </a:rPr>
              <a:t>II</a:t>
            </a:r>
            <a:r>
              <a:rPr lang="ru-RU" sz="2800" dirty="0" smtClean="0">
                <a:latin typeface="Comic Sans MS" panose="030F0702030302020204" pitchFamily="66" charset="0"/>
              </a:rPr>
              <a:t>. Основной этап: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52017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2000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Рассматривание картинок: «Ягоды</a:t>
            </a:r>
            <a:r>
              <a:rPr lang="ru-RU" sz="20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», иллюстраций </a:t>
            </a:r>
            <a:r>
              <a:rPr lang="ru-RU" sz="2000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 книг, энциклопедий</a:t>
            </a:r>
            <a:r>
              <a:rPr lang="ru-RU" sz="20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</a:pPr>
            <a:r>
              <a:rPr lang="ru-RU" sz="2000" dirty="0">
                <a:effectLst/>
                <a:latin typeface="Comic Sans MS" panose="030F0702030302020204" pitchFamily="66" charset="0"/>
              </a:rPr>
              <a:t>Беседы: «Путешествие в сад», «Путешествие в лес», «Съедобные и несъедобные ягоды». Беседа о ягоде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«клюква», «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Что можно приготовить из ягод?», «Польза ягод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»</a:t>
            </a:r>
            <a:endParaRPr lang="ru-RU" sz="20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641936"/>
            <a:ext cx="3276000" cy="34852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2635140"/>
            <a:ext cx="4255854" cy="34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548680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Comic Sans MS" panose="030F0702030302020204" pitchFamily="66" charset="0"/>
              </a:rPr>
              <a:t>Исследование 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«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Ягоды какие они?», «Пробуем на вкус: кислая, сладкая, горькая</a:t>
            </a:r>
            <a:r>
              <a:rPr lang="ru-RU" sz="2000" dirty="0" smtClean="0">
                <a:effectLst/>
                <a:latin typeface="Comic Sans MS" panose="030F0702030302020204" pitchFamily="66" charset="0"/>
              </a:rPr>
              <a:t>»;  рассматривание</a:t>
            </a:r>
            <a:r>
              <a:rPr lang="ru-RU" sz="2000" dirty="0">
                <a:effectLst/>
                <a:latin typeface="Comic Sans MS" panose="030F0702030302020204" pitchFamily="66" charset="0"/>
              </a:rPr>
              <a:t> ягод по форме, цвету, по наличию листьев.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94000"/>
            <a:ext cx="3924000" cy="523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984" y="1529408"/>
            <a:ext cx="4135388" cy="519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49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6" y="159040"/>
            <a:ext cx="2738414" cy="345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7740" y="159040"/>
            <a:ext cx="2753004" cy="3492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8104" y="578789"/>
            <a:ext cx="3420000" cy="26165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933056"/>
            <a:ext cx="3132000" cy="22014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3688" y="2204864"/>
            <a:ext cx="0" cy="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3938538"/>
            <a:ext cx="2858729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847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64091" cy="850106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Опыт: Посев </a:t>
            </a:r>
            <a:r>
              <a:rPr lang="ru-RU" sz="2000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семян земляники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.</a:t>
            </a:r>
            <a:endParaRPr lang="ru-RU" sz="2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3933056"/>
            <a:ext cx="3428624" cy="266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3411" y="882480"/>
            <a:ext cx="3492000" cy="29135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981" y="882480"/>
            <a:ext cx="342862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89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896</TotalTime>
  <Words>351</Words>
  <Application>Microsoft Office PowerPoint</Application>
  <PresentationFormat>Экран (4:3)</PresentationFormat>
  <Paragraphs>83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Arabic Typesetting</vt:lpstr>
      <vt:lpstr>Arial</vt:lpstr>
      <vt:lpstr>Calibri</vt:lpstr>
      <vt:lpstr>Comic Sans MS</vt:lpstr>
      <vt:lpstr>Lucida Sans Unicode</vt:lpstr>
      <vt:lpstr>Symbol</vt:lpstr>
      <vt:lpstr>Times New Roman</vt:lpstr>
      <vt:lpstr>Verdana</vt:lpstr>
      <vt:lpstr>Wingdings 2</vt:lpstr>
      <vt:lpstr>Wingdings 3</vt:lpstr>
      <vt:lpstr>Открытая</vt:lpstr>
      <vt:lpstr> МБОУ «СШ № 18»  ПОЗНАВАТЕЛЬНО-ТВОРЧЕСКИЙ ПРОЕКТ «ЯГОДЫ САДОВЫЕ, ЯГОДЫ ЛЕСНЫЕ»</vt:lpstr>
      <vt:lpstr>   </vt:lpstr>
      <vt:lpstr>Презентация PowerPoint</vt:lpstr>
      <vt:lpstr>Презентация PowerPoint</vt:lpstr>
      <vt:lpstr>Презентация PowerPoint</vt:lpstr>
      <vt:lpstr>II. Основной этап:</vt:lpstr>
      <vt:lpstr>Презентация PowerPoint</vt:lpstr>
      <vt:lpstr>Презентация PowerPoint</vt:lpstr>
      <vt:lpstr>Опыт: Посев семян земляники.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РОДИТЕЛЯМИ. </vt:lpstr>
      <vt:lpstr>III.ЗАКЛЮЧИТЕЛЬНЫЙ ЭТАП: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ЯГОДЫ</dc:title>
  <dc:creator>Регина</dc:creator>
  <cp:lastModifiedBy>Alexey</cp:lastModifiedBy>
  <cp:revision>56</cp:revision>
  <dcterms:created xsi:type="dcterms:W3CDTF">2013-12-09T14:49:52Z</dcterms:created>
  <dcterms:modified xsi:type="dcterms:W3CDTF">2023-02-05T15:54:26Z</dcterms:modified>
</cp:coreProperties>
</file>