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4" r:id="rId5"/>
    <p:sldId id="279" r:id="rId6"/>
    <p:sldId id="261" r:id="rId7"/>
    <p:sldId id="262" r:id="rId8"/>
    <p:sldId id="278" r:id="rId9"/>
    <p:sldId id="263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5" r:id="rId20"/>
    <p:sldId id="276" r:id="rId21"/>
    <p:sldId id="274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2" d="100"/>
          <a:sy n="102" d="100"/>
        </p:scale>
        <p:origin x="180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/>
              <a:t>Образец заголовка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2/5/2023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ru-RU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2/5/2023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Чтобы добавить рисунок, перетащите его на заполнитель или щелкните значок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2/5/2023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2/5/2023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2/5/2023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итульный слайд с рисун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2/5/2023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Чтобы добавить рисунок, перетащите его на заполнитель или щелкните значок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ru-RU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2/5/2023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2/5/2023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2/5/2023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2/5/2023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2/5/2023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ru-RU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2/5/2023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ru-RU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B01F9CA3-105E-4857-9057-6DB6197DA786}" type="datetimeFigureOut">
              <a:rPr lang="en-US" smtClean="0"/>
              <a:t>2/5/2023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>
          <a:xfrm>
            <a:off x="1322923" y="796874"/>
            <a:ext cx="6498158" cy="1724867"/>
          </a:xfrm>
        </p:spPr>
        <p:txBody>
          <a:bodyPr/>
          <a:lstStyle/>
          <a:p>
            <a:r>
              <a:rPr lang="ru-RU" sz="2400" dirty="0">
                <a:latin typeface="Arial"/>
                <a:cs typeface="Arial"/>
              </a:rPr>
              <a:t>«Особенности зрительного восприятия у детей с нарушением зрения»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22922" y="3008162"/>
            <a:ext cx="6498159" cy="916641"/>
          </a:xfrm>
        </p:spPr>
        <p:txBody>
          <a:bodyPr>
            <a:normAutofit lnSpcReduction="10000"/>
          </a:bodyPr>
          <a:lstStyle/>
          <a:p>
            <a:r>
              <a:rPr lang="ru-RU" dirty="0">
                <a:latin typeface="Arial"/>
                <a:cs typeface="Arial"/>
              </a:rPr>
              <a:t>Выполнила: Тарасова Е.С.</a:t>
            </a:r>
          </a:p>
          <a:p>
            <a:r>
              <a:rPr lang="ru-RU" dirty="0">
                <a:latin typeface="Arial"/>
                <a:cs typeface="Arial"/>
              </a:rPr>
              <a:t>Тифлопедагог МОУ начальная  школа-детский сад № 53 </a:t>
            </a:r>
          </a:p>
          <a:p>
            <a:r>
              <a:rPr lang="ru-RU" dirty="0">
                <a:latin typeface="Arial"/>
                <a:cs typeface="Arial"/>
              </a:rPr>
              <a:t>Подольск</a:t>
            </a:r>
          </a:p>
        </p:txBody>
      </p:sp>
      <p:pic>
        <p:nvPicPr>
          <p:cNvPr id="4" name="Изображение 3" descr="-6Kl1W4BxyA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0744" y="4489302"/>
            <a:ext cx="3237023" cy="1553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68606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>
                <a:latin typeface="Arial"/>
                <a:cs typeface="Arial"/>
              </a:rPr>
              <a:t>Трудности учебно-познавательной деятельности у детей с нарушениями зрения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1800" dirty="0">
                <a:latin typeface="Arial"/>
                <a:cs typeface="Arial"/>
              </a:rPr>
              <a:t>Низкий уровень умений целостного</a:t>
            </a:r>
            <a:r>
              <a:rPr lang="en-US" sz="1800" dirty="0">
                <a:latin typeface="Arial"/>
                <a:cs typeface="Arial"/>
              </a:rPr>
              <a:t>,</a:t>
            </a:r>
            <a:r>
              <a:rPr lang="ru-RU" sz="1800" dirty="0">
                <a:latin typeface="Arial"/>
                <a:cs typeface="Arial"/>
              </a:rPr>
              <a:t>детального и последовательного восприятия содержания сюжетной картины</a:t>
            </a:r>
            <a:r>
              <a:rPr lang="en-US" sz="1800" dirty="0">
                <a:latin typeface="Arial"/>
                <a:cs typeface="Arial"/>
              </a:rPr>
              <a:t>,</a:t>
            </a:r>
            <a:r>
              <a:rPr lang="ru-RU" sz="1800" dirty="0">
                <a:latin typeface="Arial"/>
                <a:cs typeface="Arial"/>
              </a:rPr>
              <a:t>композиции</a:t>
            </a:r>
            <a:r>
              <a:rPr lang="en-US" sz="1800" dirty="0">
                <a:latin typeface="Arial"/>
                <a:cs typeface="Arial"/>
              </a:rPr>
              <a:t>,</a:t>
            </a:r>
            <a:r>
              <a:rPr lang="ru-RU" sz="1800" dirty="0">
                <a:latin typeface="Arial"/>
                <a:cs typeface="Arial"/>
              </a:rPr>
              <a:t>включающей большое количество героев</a:t>
            </a:r>
            <a:r>
              <a:rPr lang="en-US" sz="1800" dirty="0">
                <a:latin typeface="Arial"/>
                <a:cs typeface="Arial"/>
              </a:rPr>
              <a:t>,</a:t>
            </a:r>
            <a:r>
              <a:rPr lang="ru-RU" sz="1800" dirty="0">
                <a:latin typeface="Arial"/>
                <a:cs typeface="Arial"/>
              </a:rPr>
              <a:t>деталей</a:t>
            </a:r>
            <a:r>
              <a:rPr lang="en-US" sz="1800" dirty="0">
                <a:latin typeface="Arial"/>
                <a:cs typeface="Arial"/>
              </a:rPr>
              <a:t>;</a:t>
            </a:r>
            <a:r>
              <a:rPr lang="ru-RU" sz="1800" dirty="0">
                <a:latin typeface="Arial"/>
                <a:cs typeface="Arial"/>
              </a:rPr>
              <a:t>выделять первый</a:t>
            </a:r>
            <a:r>
              <a:rPr lang="en-US" sz="1800" dirty="0">
                <a:latin typeface="Arial"/>
                <a:cs typeface="Arial"/>
              </a:rPr>
              <a:t>,</a:t>
            </a:r>
            <a:r>
              <a:rPr lang="ru-RU" sz="1800" dirty="0">
                <a:latin typeface="Arial"/>
                <a:cs typeface="Arial"/>
              </a:rPr>
              <a:t>второй планы</a:t>
            </a:r>
            <a:r>
              <a:rPr lang="en-US" sz="1800" dirty="0">
                <a:latin typeface="Arial"/>
                <a:cs typeface="Arial"/>
              </a:rPr>
              <a:t>;</a:t>
            </a:r>
          </a:p>
          <a:p>
            <a:r>
              <a:rPr lang="ru-RU" sz="1800" dirty="0">
                <a:latin typeface="Arial"/>
                <a:cs typeface="Arial"/>
              </a:rPr>
              <a:t>низкий уровень умений узнавать предметы</a:t>
            </a:r>
            <a:r>
              <a:rPr lang="en-US" sz="1800" dirty="0">
                <a:latin typeface="Arial"/>
                <a:cs typeface="Arial"/>
              </a:rPr>
              <a:t>,</a:t>
            </a:r>
            <a:r>
              <a:rPr lang="ru-RU" sz="1800" dirty="0">
                <a:latin typeface="Arial"/>
                <a:cs typeface="Arial"/>
              </a:rPr>
              <a:t>изображённые в различных вариантах ( контур</a:t>
            </a:r>
            <a:r>
              <a:rPr lang="en-US" sz="1800" dirty="0">
                <a:latin typeface="Arial"/>
                <a:cs typeface="Arial"/>
              </a:rPr>
              <a:t>,</a:t>
            </a:r>
            <a:r>
              <a:rPr lang="ru-RU" sz="1800" dirty="0">
                <a:latin typeface="Arial"/>
                <a:cs typeface="Arial"/>
              </a:rPr>
              <a:t> силуэт</a:t>
            </a:r>
            <a:r>
              <a:rPr lang="en-US" sz="1800" dirty="0">
                <a:latin typeface="Arial"/>
                <a:cs typeface="Arial"/>
              </a:rPr>
              <a:t>,</a:t>
            </a:r>
            <a:r>
              <a:rPr lang="ru-RU" sz="1800" dirty="0">
                <a:latin typeface="Arial"/>
                <a:cs typeface="Arial"/>
              </a:rPr>
              <a:t> модель)</a:t>
            </a:r>
            <a:r>
              <a:rPr lang="en-US" sz="1800" dirty="0">
                <a:latin typeface="Arial"/>
                <a:cs typeface="Arial"/>
              </a:rPr>
              <a:t>;</a:t>
            </a:r>
            <a:r>
              <a:rPr lang="ru-RU" sz="1800" dirty="0">
                <a:latin typeface="Arial"/>
                <a:cs typeface="Arial"/>
              </a:rPr>
              <a:t>низкий уровень развития зрительно-моторной координации</a:t>
            </a:r>
            <a:r>
              <a:rPr lang="en-US" sz="1800" dirty="0">
                <a:latin typeface="Arial"/>
                <a:cs typeface="Arial"/>
              </a:rPr>
              <a:t>,</a:t>
            </a:r>
            <a:r>
              <a:rPr lang="ru-RU" sz="1800" dirty="0">
                <a:latin typeface="Arial"/>
                <a:cs typeface="Arial"/>
              </a:rPr>
              <a:t> лежащей в основе овладения навыками письма и чтения</a:t>
            </a:r>
            <a:r>
              <a:rPr lang="en-US" sz="1800" dirty="0">
                <a:latin typeface="Arial"/>
                <a:cs typeface="Arial"/>
              </a:rPr>
              <a:t>;</a:t>
            </a:r>
          </a:p>
          <a:p>
            <a:r>
              <a:rPr lang="ru-RU" sz="1800" dirty="0">
                <a:latin typeface="Arial"/>
                <a:cs typeface="Arial"/>
              </a:rPr>
              <a:t>плохое запоминание букв</a:t>
            </a:r>
            <a:r>
              <a:rPr lang="en-US" sz="1800" dirty="0">
                <a:latin typeface="Arial"/>
                <a:cs typeface="Arial"/>
              </a:rPr>
              <a:t>;</a:t>
            </a:r>
            <a:endParaRPr lang="ru-RU" sz="1800" dirty="0">
              <a:latin typeface="Arial"/>
              <a:cs typeface="Arial"/>
            </a:endParaRPr>
          </a:p>
          <a:p>
            <a:r>
              <a:rPr lang="ru-RU" sz="1800" dirty="0">
                <a:latin typeface="Arial"/>
                <a:cs typeface="Arial"/>
              </a:rPr>
              <a:t>невозможность различения конфигурации  сходных по написанию букв</a:t>
            </a:r>
            <a:r>
              <a:rPr lang="en-US" sz="1800" dirty="0">
                <a:latin typeface="Arial"/>
                <a:cs typeface="Arial"/>
              </a:rPr>
              <a:t>,</a:t>
            </a:r>
            <a:r>
              <a:rPr lang="ru-RU" sz="1800" dirty="0">
                <a:latin typeface="Arial"/>
                <a:cs typeface="Arial"/>
              </a:rPr>
              <a:t> цифр и их  элементов</a:t>
            </a:r>
            <a:r>
              <a:rPr lang="en-US" sz="1800" dirty="0">
                <a:latin typeface="Arial"/>
                <a:cs typeface="Arial"/>
              </a:rPr>
              <a:t>;</a:t>
            </a:r>
            <a:endParaRPr lang="ru-RU" sz="1800" dirty="0">
              <a:latin typeface="Arial"/>
              <a:cs typeface="Arial"/>
            </a:endParaRPr>
          </a:p>
          <a:p>
            <a:r>
              <a:rPr lang="ru-RU" sz="1800" dirty="0">
                <a:latin typeface="Arial"/>
                <a:cs typeface="Arial"/>
              </a:rPr>
              <a:t>формирование нечётких неполных или неадекватных зрительных образов</a:t>
            </a:r>
            <a:r>
              <a:rPr lang="en-US" sz="1800" dirty="0">
                <a:latin typeface="Arial"/>
                <a:cs typeface="Arial"/>
              </a:rPr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24416261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>
                <a:latin typeface="Arial"/>
                <a:cs typeface="Arial"/>
              </a:rPr>
              <a:t>Трудности учебно-познавательной деятельности у детей с нарушениями зрения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800" dirty="0">
                <a:latin typeface="Arial"/>
                <a:cs typeface="Arial"/>
              </a:rPr>
              <a:t>пропуск или появление новых (лишних) элементов в череде однородных предметов</a:t>
            </a:r>
            <a:r>
              <a:rPr lang="en-US" sz="1800" dirty="0">
                <a:latin typeface="Arial"/>
                <a:cs typeface="Arial"/>
              </a:rPr>
              <a:t>;</a:t>
            </a:r>
            <a:endParaRPr lang="ru-RU" sz="1800" dirty="0">
              <a:latin typeface="Arial"/>
              <a:cs typeface="Arial"/>
            </a:endParaRPr>
          </a:p>
          <a:p>
            <a:r>
              <a:rPr lang="ru-RU" sz="1800" dirty="0">
                <a:latin typeface="Arial"/>
                <a:cs typeface="Arial"/>
              </a:rPr>
              <a:t>низкий уровень овладения навыками письма и чтения</a:t>
            </a:r>
            <a:r>
              <a:rPr lang="en-US" sz="1800" dirty="0">
                <a:latin typeface="Arial"/>
                <a:cs typeface="Arial"/>
              </a:rPr>
              <a:t>;</a:t>
            </a:r>
            <a:endParaRPr lang="ru-RU" sz="1800" dirty="0">
              <a:latin typeface="Arial"/>
              <a:cs typeface="Arial"/>
            </a:endParaRPr>
          </a:p>
          <a:p>
            <a:r>
              <a:rPr lang="ru-RU" sz="1800" dirty="0">
                <a:latin typeface="Arial"/>
                <a:cs typeface="Arial"/>
              </a:rPr>
              <a:t>наличие серьёзных затруднений в копировании букв</a:t>
            </a:r>
            <a:r>
              <a:rPr lang="en-US" sz="1800" dirty="0">
                <a:latin typeface="Arial"/>
                <a:cs typeface="Arial"/>
              </a:rPr>
              <a:t>;</a:t>
            </a:r>
            <a:endParaRPr lang="ru-RU" sz="1800" dirty="0">
              <a:latin typeface="Arial"/>
              <a:cs typeface="Arial"/>
            </a:endParaRPr>
          </a:p>
          <a:p>
            <a:r>
              <a:rPr lang="ru-RU" sz="1800" dirty="0">
                <a:latin typeface="Arial"/>
                <a:cs typeface="Arial"/>
              </a:rPr>
              <a:t>появление зеркального написания букв </a:t>
            </a:r>
            <a:r>
              <a:rPr lang="en-US" sz="1800" dirty="0">
                <a:latin typeface="Arial"/>
                <a:cs typeface="Arial"/>
              </a:rPr>
              <a:t>,</a:t>
            </a:r>
            <a:r>
              <a:rPr lang="ru-RU" sz="1800" dirty="0">
                <a:latin typeface="Arial"/>
                <a:cs typeface="Arial"/>
              </a:rPr>
              <a:t>носящее стойкий характер и </a:t>
            </a:r>
            <a:r>
              <a:rPr lang="ru-RU" sz="1800" dirty="0" err="1">
                <a:latin typeface="Arial"/>
                <a:cs typeface="Arial"/>
              </a:rPr>
              <a:t>др</a:t>
            </a:r>
            <a:r>
              <a:rPr lang="en-US" sz="1800" dirty="0">
                <a:latin typeface="Arial"/>
                <a:cs typeface="Arial"/>
              </a:rPr>
              <a:t>.</a:t>
            </a:r>
            <a:endParaRPr lang="ru-RU" sz="18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667812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>
                <a:latin typeface="Arial"/>
                <a:cs typeface="Arial"/>
              </a:rPr>
              <a:t>Первое направление воздействия на функциональные механизмы зрительного восприятия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800" dirty="0">
                <a:latin typeface="Arial"/>
                <a:cs typeface="Arial"/>
              </a:rPr>
              <a:t>использование педагогических мероприятий (сенсорных упражнений</a:t>
            </a:r>
            <a:r>
              <a:rPr lang="en-US" sz="1800" dirty="0">
                <a:latin typeface="Arial"/>
                <a:cs typeface="Arial"/>
              </a:rPr>
              <a:t>,</a:t>
            </a:r>
            <a:r>
              <a:rPr lang="ru-RU" sz="1800" dirty="0">
                <a:latin typeface="Arial"/>
                <a:cs typeface="Arial"/>
              </a:rPr>
              <a:t> дидактических игр)</a:t>
            </a:r>
            <a:r>
              <a:rPr lang="en-US" sz="1800" dirty="0">
                <a:latin typeface="Arial"/>
                <a:cs typeface="Arial"/>
              </a:rPr>
              <a:t>,</a:t>
            </a:r>
            <a:r>
              <a:rPr lang="ru-RU" sz="1800" dirty="0">
                <a:latin typeface="Arial"/>
                <a:cs typeface="Arial"/>
              </a:rPr>
              <a:t> оказывающих непосредственное влияние на повышение зрительных функциональных возможностей и характеризующихся целенаправленностью воздействия на отдельные зрительные функции</a:t>
            </a:r>
            <a:r>
              <a:rPr lang="en-US" sz="1800" dirty="0">
                <a:latin typeface="Arial"/>
                <a:cs typeface="Arial"/>
              </a:rPr>
              <a:t>;</a:t>
            </a:r>
          </a:p>
          <a:p>
            <a:r>
              <a:rPr lang="ru-RU" sz="1800" dirty="0">
                <a:latin typeface="Arial"/>
                <a:cs typeface="Arial"/>
              </a:rPr>
              <a:t>опосредованное влияние на развитие и стабилизацию зрительных функций</a:t>
            </a:r>
            <a:r>
              <a:rPr lang="en-US" sz="1800" dirty="0">
                <a:latin typeface="Arial"/>
                <a:cs typeface="Arial"/>
              </a:rPr>
              <a:t>,</a:t>
            </a:r>
            <a:r>
              <a:rPr lang="ru-RU" sz="1800" dirty="0">
                <a:latin typeface="Arial"/>
                <a:cs typeface="Arial"/>
              </a:rPr>
              <a:t>формирование навыков использования через обучение ребёнка видеть через создание условий</a:t>
            </a:r>
            <a:r>
              <a:rPr lang="en-US" sz="1800" dirty="0">
                <a:latin typeface="Arial"/>
                <a:cs typeface="Arial"/>
              </a:rPr>
              <a:t>,</a:t>
            </a:r>
            <a:r>
              <a:rPr lang="ru-RU" sz="1800" dirty="0">
                <a:latin typeface="Arial"/>
                <a:cs typeface="Arial"/>
              </a:rPr>
              <a:t>формирующих у него потребность воспринимать окружающее</a:t>
            </a:r>
            <a:r>
              <a:rPr lang="en-US" sz="1800" dirty="0">
                <a:latin typeface="Arial"/>
                <a:cs typeface="Arial"/>
              </a:rPr>
              <a:t>.</a:t>
            </a:r>
            <a:endParaRPr lang="ru-RU" sz="18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634964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>
                <a:latin typeface="Arial"/>
                <a:cs typeface="Arial"/>
              </a:rPr>
              <a:t>Второе направление воздействия на функциональные механизмы зрительного восприятия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1600" dirty="0">
                <a:latin typeface="Arial"/>
                <a:cs typeface="Arial"/>
              </a:rPr>
              <a:t>развитие предметно-практической деятельности детей как основы качественного формирования перцептивных действий</a:t>
            </a:r>
            <a:r>
              <a:rPr lang="en-US" sz="1600" dirty="0">
                <a:latin typeface="Arial"/>
                <a:cs typeface="Arial"/>
              </a:rPr>
              <a:t>;</a:t>
            </a:r>
            <a:endParaRPr lang="ru-RU" sz="1600" dirty="0">
              <a:latin typeface="Arial"/>
              <a:cs typeface="Arial"/>
            </a:endParaRPr>
          </a:p>
          <a:p>
            <a:r>
              <a:rPr lang="ru-RU" sz="1600" dirty="0">
                <a:latin typeface="Arial"/>
                <a:cs typeface="Arial"/>
              </a:rPr>
              <a:t>развитие и коррекция представлений о сенсорных эталонах как средстве осуществления перцептивных процессов с учётом особенностей овладения ими детьми с нарушениями зрения</a:t>
            </a:r>
            <a:r>
              <a:rPr lang="en-US" sz="1600" dirty="0">
                <a:latin typeface="Arial"/>
                <a:cs typeface="Arial"/>
              </a:rPr>
              <a:t>;</a:t>
            </a:r>
            <a:endParaRPr lang="ru-RU" sz="1600" dirty="0">
              <a:latin typeface="Arial"/>
              <a:cs typeface="Arial"/>
            </a:endParaRPr>
          </a:p>
          <a:p>
            <a:r>
              <a:rPr lang="ru-RU" sz="1600" dirty="0">
                <a:latin typeface="Arial"/>
                <a:cs typeface="Arial"/>
              </a:rPr>
              <a:t>развитие и коррекция предметных представлений как средства совершенствования предметного восприятия</a:t>
            </a:r>
            <a:r>
              <a:rPr lang="en-US" sz="1600" dirty="0">
                <a:latin typeface="Arial"/>
                <a:cs typeface="Arial"/>
              </a:rPr>
              <a:t>,</a:t>
            </a:r>
            <a:r>
              <a:rPr lang="ru-RU" sz="1600" dirty="0">
                <a:latin typeface="Arial"/>
                <a:cs typeface="Arial"/>
              </a:rPr>
              <a:t>развития его полноты и </a:t>
            </a:r>
            <a:r>
              <a:rPr lang="ru-RU" sz="1600" dirty="0" err="1">
                <a:latin typeface="Arial"/>
                <a:cs typeface="Arial"/>
              </a:rPr>
              <a:t>дифференцированности</a:t>
            </a:r>
            <a:r>
              <a:rPr lang="en-US" sz="1600" dirty="0">
                <a:latin typeface="Arial"/>
                <a:cs typeface="Arial"/>
              </a:rPr>
              <a:t>;</a:t>
            </a:r>
            <a:endParaRPr lang="ru-RU" sz="1600" dirty="0">
              <a:latin typeface="Arial"/>
              <a:cs typeface="Arial"/>
            </a:endParaRPr>
          </a:p>
          <a:p>
            <a:r>
              <a:rPr lang="ru-RU" sz="1600" dirty="0">
                <a:latin typeface="Arial"/>
                <a:cs typeface="Arial"/>
              </a:rPr>
              <a:t>формирование навыков использования зрительных умений для установления логических причинно-следственных связей при отражении окружающей действительности</a:t>
            </a:r>
            <a:r>
              <a:rPr lang="en-US" sz="1600" dirty="0">
                <a:latin typeface="Arial"/>
                <a:cs typeface="Arial"/>
              </a:rPr>
              <a:t>;</a:t>
            </a:r>
            <a:endParaRPr lang="ru-RU" sz="1600" dirty="0">
              <a:latin typeface="Arial"/>
              <a:cs typeface="Arial"/>
            </a:endParaRPr>
          </a:p>
          <a:p>
            <a:r>
              <a:rPr lang="ru-RU" sz="1600" dirty="0">
                <a:latin typeface="Arial"/>
                <a:cs typeface="Arial"/>
              </a:rPr>
              <a:t>развитие зрительных измерительных действий</a:t>
            </a:r>
            <a:r>
              <a:rPr lang="en-US" sz="1600" dirty="0">
                <a:latin typeface="Arial"/>
                <a:cs typeface="Arial"/>
              </a:rPr>
              <a:t>,</a:t>
            </a:r>
            <a:r>
              <a:rPr lang="ru-RU" sz="1600" dirty="0">
                <a:latin typeface="Arial"/>
                <a:cs typeface="Arial"/>
              </a:rPr>
              <a:t>развитие и коррекция пространственных представлений как основы качественного отражения предметов в пространстве</a:t>
            </a:r>
            <a:r>
              <a:rPr lang="en-US" sz="1600" dirty="0">
                <a:latin typeface="Arial"/>
                <a:cs typeface="Arial"/>
              </a:rPr>
              <a:t>.</a:t>
            </a:r>
            <a:endParaRPr lang="ru-RU" sz="16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554745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>
                <a:latin typeface="Arial"/>
                <a:cs typeface="Arial"/>
              </a:rPr>
              <a:t>Третье направление воздействия на функциональные механизмы зрительного восприятия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>
                <a:latin typeface="Arial"/>
                <a:cs typeface="Arial"/>
              </a:rPr>
              <a:t>Создание условий мотивированной</a:t>
            </a:r>
            <a:r>
              <a:rPr lang="en-US" sz="2000" dirty="0">
                <a:latin typeface="Arial"/>
                <a:cs typeface="Arial"/>
              </a:rPr>
              <a:t>,</a:t>
            </a:r>
            <a:r>
              <a:rPr lang="ru-RU" sz="2000" dirty="0">
                <a:latin typeface="Arial"/>
                <a:cs typeface="Arial"/>
              </a:rPr>
              <a:t>значимой для ребёнка зрительной деятельности</a:t>
            </a:r>
            <a:r>
              <a:rPr lang="en-US" sz="2000" dirty="0">
                <a:latin typeface="Arial"/>
                <a:cs typeface="Arial"/>
              </a:rPr>
              <a:t>,</a:t>
            </a:r>
            <a:r>
              <a:rPr lang="ru-RU" sz="2000" dirty="0">
                <a:latin typeface="Arial"/>
                <a:cs typeface="Arial"/>
              </a:rPr>
              <a:t>создание ситуации успеха</a:t>
            </a:r>
            <a:r>
              <a:rPr lang="en-US" sz="2000" dirty="0">
                <a:latin typeface="Arial"/>
                <a:cs typeface="Arial"/>
              </a:rPr>
              <a:t>.</a:t>
            </a:r>
            <a:endParaRPr lang="ru-RU" sz="20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991706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>
                <a:latin typeface="Arial"/>
                <a:cs typeface="Arial"/>
              </a:rPr>
              <a:t>ОБЩЕДИДАКТИЧЕСКИЕ МЕТОДЫ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>
                <a:latin typeface="Arial"/>
                <a:cs typeface="Arial"/>
              </a:rPr>
              <a:t>наглядный</a:t>
            </a:r>
            <a:r>
              <a:rPr lang="en-US" sz="2000" dirty="0">
                <a:latin typeface="Arial"/>
                <a:cs typeface="Arial"/>
              </a:rPr>
              <a:t>;</a:t>
            </a:r>
            <a:endParaRPr lang="ru-RU" sz="2000" dirty="0">
              <a:latin typeface="Arial"/>
              <a:cs typeface="Arial"/>
            </a:endParaRPr>
          </a:p>
          <a:p>
            <a:r>
              <a:rPr lang="ru-RU" sz="2000" dirty="0">
                <a:latin typeface="Arial"/>
                <a:cs typeface="Arial"/>
              </a:rPr>
              <a:t>практический</a:t>
            </a:r>
            <a:r>
              <a:rPr lang="en-US" sz="2000" dirty="0">
                <a:latin typeface="Arial"/>
                <a:cs typeface="Arial"/>
              </a:rPr>
              <a:t>;</a:t>
            </a:r>
            <a:endParaRPr lang="ru-RU" sz="2000" dirty="0">
              <a:latin typeface="Arial"/>
              <a:cs typeface="Arial"/>
            </a:endParaRPr>
          </a:p>
          <a:p>
            <a:r>
              <a:rPr lang="ru-RU" sz="2000" dirty="0">
                <a:latin typeface="Arial"/>
                <a:cs typeface="Arial"/>
              </a:rPr>
              <a:t>словесный</a:t>
            </a:r>
            <a:r>
              <a:rPr lang="en-US" sz="2000" dirty="0">
                <a:latin typeface="Arial"/>
                <a:cs typeface="Arial"/>
              </a:rPr>
              <a:t>.</a:t>
            </a:r>
            <a:endParaRPr lang="ru-RU" sz="20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127542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>
                <a:latin typeface="Arial"/>
                <a:cs typeface="Arial"/>
              </a:rPr>
              <a:t>Наглядный метод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b="1" i="1" dirty="0">
                <a:latin typeface="Arial"/>
                <a:cs typeface="Arial"/>
              </a:rPr>
              <a:t>Приёмы демонстрации объекта восприятия направленные на формирование целостного образа и обучения оперирования ими</a:t>
            </a:r>
            <a:r>
              <a:rPr lang="en-US" sz="2000" b="1" i="1" dirty="0">
                <a:latin typeface="Arial"/>
                <a:cs typeface="Arial"/>
              </a:rPr>
              <a:t>:</a:t>
            </a:r>
          </a:p>
          <a:p>
            <a:r>
              <a:rPr lang="ru-RU" sz="2000" dirty="0">
                <a:latin typeface="Arial"/>
                <a:cs typeface="Arial"/>
              </a:rPr>
              <a:t>демонстрация объекта восприятия</a:t>
            </a:r>
            <a:r>
              <a:rPr lang="en-US" sz="2000" dirty="0">
                <a:latin typeface="Arial"/>
                <a:cs typeface="Arial"/>
              </a:rPr>
              <a:t>;</a:t>
            </a:r>
            <a:endParaRPr lang="ru-RU" sz="2000" dirty="0">
              <a:latin typeface="Arial"/>
              <a:cs typeface="Arial"/>
            </a:endParaRPr>
          </a:p>
          <a:p>
            <a:r>
              <a:rPr lang="ru-RU" sz="2000" dirty="0">
                <a:latin typeface="Arial"/>
                <a:cs typeface="Arial"/>
              </a:rPr>
              <a:t>последовательное обведение контура объекта восприятия</a:t>
            </a:r>
            <a:r>
              <a:rPr lang="en-US" sz="2000" dirty="0">
                <a:latin typeface="Arial"/>
                <a:cs typeface="Arial"/>
              </a:rPr>
              <a:t>;</a:t>
            </a:r>
            <a:endParaRPr lang="ru-RU" sz="2000" dirty="0">
              <a:latin typeface="Arial"/>
              <a:cs typeface="Arial"/>
            </a:endParaRPr>
          </a:p>
          <a:p>
            <a:r>
              <a:rPr lang="ru-RU" sz="2000" dirty="0">
                <a:latin typeface="Arial"/>
                <a:cs typeface="Arial"/>
              </a:rPr>
              <a:t>выделение объекта восприятия из множества</a:t>
            </a:r>
            <a:r>
              <a:rPr lang="en-US" sz="2000" dirty="0">
                <a:latin typeface="Arial"/>
                <a:cs typeface="Arial"/>
              </a:rPr>
              <a:t>.</a:t>
            </a:r>
            <a:endParaRPr lang="ru-RU" sz="2000" dirty="0">
              <a:latin typeface="Arial"/>
              <a:cs typeface="Arial"/>
            </a:endParaRPr>
          </a:p>
          <a:p>
            <a:endParaRPr lang="ru-RU" sz="20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621719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>
                <a:latin typeface="Arial"/>
                <a:cs typeface="Arial"/>
              </a:rPr>
              <a:t>Наглядный метод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b="1" i="1" dirty="0">
                <a:latin typeface="Arial"/>
                <a:cs typeface="Arial"/>
              </a:rPr>
              <a:t>Направленный на формирование способа восприятия предметов одной родовой группы</a:t>
            </a:r>
            <a:r>
              <a:rPr lang="en-US" sz="2000" b="1" i="1" dirty="0">
                <a:latin typeface="Arial"/>
                <a:cs typeface="Arial"/>
              </a:rPr>
              <a:t>,</a:t>
            </a:r>
            <a:r>
              <a:rPr lang="ru-RU" sz="2000" b="1" i="1" dirty="0">
                <a:latin typeface="Arial"/>
                <a:cs typeface="Arial"/>
              </a:rPr>
              <a:t>их конкретных свойств и качеств</a:t>
            </a:r>
            <a:r>
              <a:rPr lang="en-US" sz="2000" b="1" i="1" dirty="0">
                <a:latin typeface="Arial"/>
                <a:cs typeface="Arial"/>
              </a:rPr>
              <a:t>:</a:t>
            </a:r>
          </a:p>
          <a:p>
            <a:r>
              <a:rPr lang="ru-RU" sz="2000" dirty="0">
                <a:latin typeface="Arial"/>
                <a:cs typeface="Arial"/>
              </a:rPr>
              <a:t>показ последовательности рассматривания объекта по схеме</a:t>
            </a:r>
            <a:r>
              <a:rPr lang="en-US" sz="2000" dirty="0">
                <a:latin typeface="Arial"/>
                <a:cs typeface="Arial"/>
              </a:rPr>
              <a:t>;</a:t>
            </a:r>
            <a:endParaRPr lang="ru-RU" sz="2000" dirty="0">
              <a:latin typeface="Arial"/>
              <a:cs typeface="Arial"/>
            </a:endParaRPr>
          </a:p>
          <a:p>
            <a:r>
              <a:rPr lang="ru-RU" sz="2000" dirty="0">
                <a:latin typeface="Arial"/>
                <a:cs typeface="Arial"/>
              </a:rPr>
              <a:t>показ внешних действий и операций при сравнении объектов</a:t>
            </a:r>
            <a:r>
              <a:rPr lang="en-US" sz="2000" dirty="0">
                <a:latin typeface="Arial"/>
                <a:cs typeface="Arial"/>
              </a:rPr>
              <a:t>;</a:t>
            </a:r>
            <a:endParaRPr lang="ru-RU" sz="2000" dirty="0">
              <a:latin typeface="Arial"/>
              <a:cs typeface="Arial"/>
            </a:endParaRPr>
          </a:p>
          <a:p>
            <a:r>
              <a:rPr lang="ru-RU" sz="2000" dirty="0">
                <a:latin typeface="Arial"/>
                <a:cs typeface="Arial"/>
              </a:rPr>
              <a:t>выделение в объекте восприятие информативных признаков</a:t>
            </a:r>
            <a:r>
              <a:rPr lang="en-US" sz="2000" dirty="0">
                <a:latin typeface="Arial"/>
                <a:cs typeface="Arial"/>
              </a:rPr>
              <a:t>;</a:t>
            </a:r>
            <a:endParaRPr lang="ru-RU" sz="2000" dirty="0">
              <a:latin typeface="Arial"/>
              <a:cs typeface="Arial"/>
            </a:endParaRPr>
          </a:p>
          <a:p>
            <a:r>
              <a:rPr lang="ru-RU" sz="2000" dirty="0">
                <a:latin typeface="Arial"/>
                <a:cs typeface="Arial"/>
              </a:rPr>
              <a:t>ознакомление детей с алгоритмом восприятия</a:t>
            </a:r>
            <a:r>
              <a:rPr lang="en-US" sz="2000" dirty="0">
                <a:latin typeface="Arial"/>
                <a:cs typeface="Arial"/>
              </a:rPr>
              <a:t>.</a:t>
            </a:r>
            <a:endParaRPr lang="ru-RU" sz="20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047962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b="1" i="1" dirty="0">
                <a:latin typeface="Arial"/>
                <a:cs typeface="Arial"/>
              </a:rPr>
              <a:t>Приёмы словесной наглядности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>
                <a:latin typeface="Arial"/>
                <a:cs typeface="Arial"/>
              </a:rPr>
              <a:t>Чтение</a:t>
            </a:r>
          </a:p>
          <a:p>
            <a:r>
              <a:rPr lang="ru-RU" sz="2000" dirty="0">
                <a:latin typeface="Arial"/>
                <a:cs typeface="Arial"/>
              </a:rPr>
              <a:t>Образец описания</a:t>
            </a:r>
          </a:p>
          <a:p>
            <a:r>
              <a:rPr lang="ru-RU" sz="2000" dirty="0">
                <a:latin typeface="Arial"/>
                <a:cs typeface="Arial"/>
              </a:rPr>
              <a:t>Инструкция</a:t>
            </a:r>
          </a:p>
          <a:p>
            <a:r>
              <a:rPr lang="ru-RU" sz="2000" dirty="0">
                <a:latin typeface="Arial"/>
                <a:cs typeface="Arial"/>
              </a:rPr>
              <a:t>Беседа</a:t>
            </a:r>
          </a:p>
          <a:p>
            <a:r>
              <a:rPr lang="ru-RU" sz="2000" dirty="0">
                <a:latin typeface="Arial"/>
                <a:cs typeface="Arial"/>
              </a:rPr>
              <a:t>Вопросы</a:t>
            </a:r>
          </a:p>
          <a:p>
            <a:r>
              <a:rPr lang="ru-RU" sz="2000" dirty="0">
                <a:latin typeface="Arial"/>
                <a:cs typeface="Arial"/>
              </a:rPr>
              <a:t>Указания</a:t>
            </a:r>
          </a:p>
          <a:p>
            <a:r>
              <a:rPr lang="ru-RU" sz="2000" dirty="0">
                <a:latin typeface="Arial"/>
                <a:cs typeface="Arial"/>
              </a:rPr>
              <a:t>Словесный диктант</a:t>
            </a:r>
          </a:p>
        </p:txBody>
      </p:sp>
    </p:spTree>
    <p:extLst>
      <p:ext uri="{BB962C8B-B14F-4D97-AF65-F5344CB8AC3E}">
        <p14:creationId xmlns:p14="http://schemas.microsoft.com/office/powerpoint/2010/main" val="31387669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 descr="IMG_2477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1797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>
                <a:latin typeface="Arial"/>
                <a:cs typeface="Arial"/>
              </a:rPr>
              <a:t>Схема строения и принцип</a:t>
            </a:r>
            <a:r>
              <a:rPr lang="ru-RU" sz="4800" dirty="0">
                <a:latin typeface="Arial"/>
                <a:cs typeface="Arial"/>
              </a:rPr>
              <a:t> </a:t>
            </a:r>
            <a:r>
              <a:rPr lang="ru-RU" sz="2000" dirty="0">
                <a:latin typeface="Arial"/>
                <a:cs typeface="Arial"/>
              </a:rPr>
              <a:t>работы глаза человека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>
                <a:latin typeface="Arial"/>
                <a:cs typeface="Arial"/>
              </a:rPr>
              <a:t>Глаза являются сложным по строению органом ,так как в них сосредоточены различные рабочие системы, выполняющие множество функций , направленных на сбор информации и её преобразование.</a:t>
            </a:r>
          </a:p>
          <a:p>
            <a:r>
              <a:rPr lang="ru-RU" sz="2000" dirty="0">
                <a:latin typeface="Arial"/>
                <a:cs typeface="Arial"/>
              </a:rPr>
              <a:t>Зрительная система включает более 2 млн</a:t>
            </a:r>
            <a:r>
              <a:rPr lang="en-US" sz="2000" dirty="0">
                <a:latin typeface="Arial"/>
                <a:cs typeface="Arial"/>
              </a:rPr>
              <a:t>.</a:t>
            </a:r>
            <a:r>
              <a:rPr lang="ru-RU" sz="2000" dirty="0">
                <a:latin typeface="Arial"/>
                <a:cs typeface="Arial"/>
              </a:rPr>
              <a:t>составных единиц</a:t>
            </a:r>
            <a:r>
              <a:rPr lang="en-US" sz="2000" dirty="0">
                <a:latin typeface="Arial"/>
                <a:cs typeface="Arial"/>
              </a:rPr>
              <a:t>,</a:t>
            </a:r>
            <a:r>
              <a:rPr lang="ru-RU" sz="2000" dirty="0">
                <a:latin typeface="Arial"/>
                <a:cs typeface="Arial"/>
              </a:rPr>
              <a:t>в число которых входят сетчатка</a:t>
            </a:r>
            <a:r>
              <a:rPr lang="en-US" sz="2000" dirty="0">
                <a:latin typeface="Arial"/>
                <a:cs typeface="Arial"/>
              </a:rPr>
              <a:t>,</a:t>
            </a:r>
            <a:r>
              <a:rPr lang="ru-RU" sz="2000" dirty="0">
                <a:latin typeface="Arial"/>
                <a:cs typeface="Arial"/>
              </a:rPr>
              <a:t>хрусталик</a:t>
            </a:r>
            <a:r>
              <a:rPr lang="en-US" sz="2000" dirty="0">
                <a:latin typeface="Arial"/>
                <a:cs typeface="Arial"/>
              </a:rPr>
              <a:t>,</a:t>
            </a:r>
            <a:r>
              <a:rPr lang="ru-RU" sz="2000" dirty="0">
                <a:latin typeface="Arial"/>
                <a:cs typeface="Arial"/>
              </a:rPr>
              <a:t>роговица</a:t>
            </a:r>
            <a:r>
              <a:rPr lang="en-US" sz="2000" dirty="0">
                <a:latin typeface="Arial"/>
                <a:cs typeface="Arial"/>
              </a:rPr>
              <a:t>,</a:t>
            </a:r>
            <a:r>
              <a:rPr lang="ru-RU" sz="2000" dirty="0">
                <a:latin typeface="Arial"/>
                <a:cs typeface="Arial"/>
              </a:rPr>
              <a:t>важное место занимают нервы</a:t>
            </a:r>
            <a:r>
              <a:rPr lang="en-US" sz="2000" dirty="0">
                <a:latin typeface="Arial"/>
                <a:cs typeface="Arial"/>
              </a:rPr>
              <a:t>,</a:t>
            </a:r>
            <a:r>
              <a:rPr lang="ru-RU" sz="2000" dirty="0">
                <a:latin typeface="Arial"/>
                <a:cs typeface="Arial"/>
              </a:rPr>
              <a:t>капилляры и сосуды</a:t>
            </a:r>
            <a:r>
              <a:rPr lang="en-US" sz="2000" dirty="0">
                <a:latin typeface="Arial"/>
                <a:cs typeface="Arial"/>
              </a:rPr>
              <a:t>,</a:t>
            </a:r>
            <a:r>
              <a:rPr lang="ru-RU" sz="2000" dirty="0">
                <a:latin typeface="Arial"/>
                <a:cs typeface="Arial"/>
              </a:rPr>
              <a:t>радужка</a:t>
            </a:r>
            <a:r>
              <a:rPr lang="en-US" sz="2000" dirty="0">
                <a:latin typeface="Arial"/>
                <a:cs typeface="Arial"/>
              </a:rPr>
              <a:t>,</a:t>
            </a:r>
            <a:r>
              <a:rPr lang="ru-RU" sz="2000" dirty="0">
                <a:latin typeface="Arial"/>
                <a:cs typeface="Arial"/>
              </a:rPr>
              <a:t>макула и зрительный нерв</a:t>
            </a:r>
            <a:r>
              <a:rPr lang="en-US" sz="2000" dirty="0">
                <a:latin typeface="Arial"/>
                <a:cs typeface="Arial"/>
              </a:rPr>
              <a:t>.</a:t>
            </a:r>
            <a:endParaRPr lang="ru-RU" sz="20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977030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 descr="IMG_2533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3293" y="112233"/>
            <a:ext cx="5606382" cy="6692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25317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 descr="IMG_2484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94931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672797" y="651691"/>
            <a:ext cx="50700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Спасибо за внимание</a:t>
            </a:r>
          </a:p>
        </p:txBody>
      </p:sp>
    </p:spTree>
    <p:extLst>
      <p:ext uri="{BB962C8B-B14F-4D97-AF65-F5344CB8AC3E}">
        <p14:creationId xmlns:p14="http://schemas.microsoft.com/office/powerpoint/2010/main" val="1351601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 descr="imgtcnoc-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1673" y="164815"/>
            <a:ext cx="8128000" cy="640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91582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>
                <a:latin typeface="Arial"/>
                <a:cs typeface="Arial"/>
              </a:rPr>
              <a:t>Строение глаза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000" dirty="0">
                <a:latin typeface="Arial"/>
                <a:cs typeface="Arial"/>
              </a:rPr>
              <a:t>Анатомическое строение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>
                <a:latin typeface="Arial"/>
                <a:cs typeface="Arial"/>
              </a:rPr>
              <a:t>Зрачок</a:t>
            </a:r>
          </a:p>
          <a:p>
            <a:r>
              <a:rPr lang="ru-RU" dirty="0">
                <a:latin typeface="Arial"/>
                <a:cs typeface="Arial"/>
              </a:rPr>
              <a:t>Роговица ( без цвета</a:t>
            </a:r>
            <a:r>
              <a:rPr lang="en-US" dirty="0">
                <a:latin typeface="Arial"/>
                <a:cs typeface="Arial"/>
              </a:rPr>
              <a:t>,</a:t>
            </a:r>
            <a:r>
              <a:rPr lang="ru-RU" dirty="0">
                <a:latin typeface="Arial"/>
                <a:cs typeface="Arial"/>
              </a:rPr>
              <a:t>прозрачная часть глаза)</a:t>
            </a:r>
          </a:p>
          <a:p>
            <a:r>
              <a:rPr lang="ru-RU" dirty="0">
                <a:latin typeface="Arial"/>
                <a:cs typeface="Arial"/>
              </a:rPr>
              <a:t>Радужка (она определяет визуальный цвет глаз)</a:t>
            </a:r>
          </a:p>
          <a:p>
            <a:r>
              <a:rPr lang="ru-RU" dirty="0">
                <a:latin typeface="Arial"/>
                <a:cs typeface="Arial"/>
              </a:rPr>
              <a:t>Хрусталик ( отвечает за остроту зрения)</a:t>
            </a:r>
          </a:p>
          <a:p>
            <a:r>
              <a:rPr lang="ru-RU" dirty="0">
                <a:latin typeface="Arial"/>
                <a:cs typeface="Arial"/>
              </a:rPr>
              <a:t>Цилиарное тело</a:t>
            </a:r>
          </a:p>
          <a:p>
            <a:r>
              <a:rPr lang="ru-RU" dirty="0">
                <a:latin typeface="Arial"/>
                <a:cs typeface="Arial"/>
              </a:rPr>
              <a:t>Сетчатка</a:t>
            </a:r>
            <a:endParaRPr lang="en-US" dirty="0">
              <a:latin typeface="Arial"/>
              <a:cs typeface="Arial"/>
            </a:endParaRP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sz="2000" dirty="0">
                <a:latin typeface="Arial"/>
                <a:cs typeface="Arial"/>
              </a:rPr>
              <a:t>Структуры глазного аппарата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>
                <a:latin typeface="Arial"/>
                <a:cs typeface="Arial"/>
              </a:rPr>
              <a:t> Зрительный нерв</a:t>
            </a:r>
          </a:p>
          <a:p>
            <a:r>
              <a:rPr lang="ru-RU" dirty="0">
                <a:latin typeface="Arial"/>
                <a:cs typeface="Arial"/>
              </a:rPr>
              <a:t> Снабжение кровью производится при помощи нервов и капилляров</a:t>
            </a:r>
          </a:p>
          <a:p>
            <a:r>
              <a:rPr lang="ru-RU" dirty="0">
                <a:latin typeface="Arial"/>
                <a:cs typeface="Arial"/>
              </a:rPr>
              <a:t> Двигательные функции проводятся глазными мышцами</a:t>
            </a:r>
            <a:r>
              <a:rPr lang="en-US" dirty="0">
                <a:latin typeface="Arial"/>
                <a:cs typeface="Arial"/>
              </a:rPr>
              <a:t>;</a:t>
            </a:r>
            <a:endParaRPr lang="ru-RU" dirty="0">
              <a:latin typeface="Arial"/>
              <a:cs typeface="Arial"/>
            </a:endParaRPr>
          </a:p>
          <a:p>
            <a:r>
              <a:rPr lang="ru-RU" dirty="0">
                <a:latin typeface="Arial"/>
                <a:cs typeface="Arial"/>
              </a:rPr>
              <a:t> Склера</a:t>
            </a:r>
          </a:p>
          <a:p>
            <a:r>
              <a:rPr lang="ru-RU" dirty="0">
                <a:latin typeface="Arial"/>
                <a:cs typeface="Arial"/>
              </a:rPr>
              <a:t> Стекловидное тело ( основная защитная система)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91882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 descr="img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1206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549275" y="148925"/>
            <a:ext cx="8042276" cy="1336956"/>
          </a:xfrm>
        </p:spPr>
        <p:txBody>
          <a:bodyPr/>
          <a:lstStyle/>
          <a:p>
            <a:r>
              <a:rPr lang="ru-RU" sz="2000" dirty="0">
                <a:latin typeface="Arial"/>
                <a:cs typeface="Arial"/>
              </a:rPr>
              <a:t>Оптическая система глаза</a:t>
            </a:r>
          </a:p>
        </p:txBody>
      </p:sp>
      <p:pic>
        <p:nvPicPr>
          <p:cNvPr id="3" name="Изображение 2" descr="opticheskaya-sistema-glaz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728" y="1704939"/>
            <a:ext cx="8976621" cy="4325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6857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>
                <a:latin typeface="Arial"/>
                <a:cs typeface="Arial"/>
              </a:rPr>
              <a:t>Гиперметропия и миопия</a:t>
            </a:r>
          </a:p>
        </p:txBody>
      </p:sp>
      <p:pic>
        <p:nvPicPr>
          <p:cNvPr id="3" name="Изображение 2" descr="blizdo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578" y="2422449"/>
            <a:ext cx="8940422" cy="2978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01135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b="1" dirty="0" err="1">
                <a:latin typeface="Arial"/>
                <a:cs typeface="Arial"/>
              </a:rPr>
              <a:t>Амблиопия</a:t>
            </a:r>
            <a:endParaRPr lang="ru-RU" sz="2000" b="1" dirty="0">
              <a:latin typeface="Arial"/>
              <a:cs typeface="Arial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err="1">
                <a:latin typeface="Arial"/>
                <a:cs typeface="Arial"/>
              </a:rPr>
              <a:t>Амблиопия</a:t>
            </a:r>
            <a:r>
              <a:rPr lang="ru-RU" dirty="0">
                <a:latin typeface="Arial"/>
                <a:cs typeface="Arial"/>
              </a:rPr>
              <a:t> у детей или синдром «ленивого глаза»-это функциональное понижение зрения</a:t>
            </a:r>
            <a:r>
              <a:rPr lang="en-US" dirty="0">
                <a:latin typeface="Arial"/>
                <a:cs typeface="Arial"/>
              </a:rPr>
              <a:t>,</a:t>
            </a:r>
            <a:r>
              <a:rPr lang="ru-RU" dirty="0">
                <a:latin typeface="Arial"/>
                <a:cs typeface="Arial"/>
              </a:rPr>
              <a:t>при котором один глаз немного или вообще не задействован в зрительном процессе</a:t>
            </a:r>
            <a:r>
              <a:rPr lang="en-US" dirty="0">
                <a:latin typeface="Arial"/>
                <a:cs typeface="Arial"/>
              </a:rPr>
              <a:t>.</a:t>
            </a:r>
            <a:endParaRPr lang="ru-RU" dirty="0">
              <a:latin typeface="Arial"/>
              <a:cs typeface="Arial"/>
            </a:endParaRPr>
          </a:p>
          <a:p>
            <a:r>
              <a:rPr lang="ru-RU" dirty="0">
                <a:latin typeface="Arial"/>
                <a:cs typeface="Arial"/>
              </a:rPr>
              <a:t>Существует несколько степеней ( слабая</a:t>
            </a:r>
            <a:r>
              <a:rPr lang="en-US" dirty="0">
                <a:latin typeface="Arial"/>
                <a:cs typeface="Arial"/>
              </a:rPr>
              <a:t>,</a:t>
            </a:r>
            <a:r>
              <a:rPr lang="ru-RU" dirty="0">
                <a:latin typeface="Arial"/>
                <a:cs typeface="Arial"/>
              </a:rPr>
              <a:t> средняя</a:t>
            </a:r>
            <a:r>
              <a:rPr lang="en-US" dirty="0">
                <a:latin typeface="Arial"/>
                <a:cs typeface="Arial"/>
              </a:rPr>
              <a:t>,</a:t>
            </a:r>
            <a:r>
              <a:rPr lang="ru-RU" dirty="0">
                <a:latin typeface="Arial"/>
                <a:cs typeface="Arial"/>
              </a:rPr>
              <a:t> высокая и очень высокая)</a:t>
            </a:r>
            <a:r>
              <a:rPr lang="en-US" dirty="0">
                <a:latin typeface="Arial"/>
                <a:cs typeface="Arial"/>
              </a:rPr>
              <a:t>.</a:t>
            </a:r>
            <a:endParaRPr lang="ru-RU" dirty="0">
              <a:latin typeface="Arial"/>
              <a:cs typeface="Arial"/>
            </a:endParaRPr>
          </a:p>
          <a:p>
            <a:r>
              <a:rPr lang="ru-RU" dirty="0">
                <a:latin typeface="Arial"/>
                <a:cs typeface="Arial"/>
              </a:rPr>
              <a:t>Различают</a:t>
            </a:r>
            <a:r>
              <a:rPr lang="en-US" dirty="0">
                <a:latin typeface="Arial"/>
                <a:cs typeface="Arial"/>
              </a:rPr>
              <a:t>:-</a:t>
            </a:r>
            <a:r>
              <a:rPr lang="ru-RU" dirty="0">
                <a:latin typeface="Arial"/>
                <a:cs typeface="Arial"/>
              </a:rPr>
              <a:t> </a:t>
            </a:r>
            <a:r>
              <a:rPr lang="ru-RU" dirty="0" err="1">
                <a:latin typeface="Arial"/>
                <a:cs typeface="Arial"/>
              </a:rPr>
              <a:t>дисбинокулярную</a:t>
            </a:r>
            <a:r>
              <a:rPr lang="ru-RU" dirty="0">
                <a:latin typeface="Arial"/>
                <a:cs typeface="Arial"/>
              </a:rPr>
              <a:t> (из-за косоглазия )</a:t>
            </a:r>
            <a:r>
              <a:rPr lang="en-US" dirty="0">
                <a:latin typeface="Arial"/>
                <a:cs typeface="Arial"/>
              </a:rPr>
              <a:t>;</a:t>
            </a:r>
            <a:endParaRPr lang="ru-RU" dirty="0">
              <a:latin typeface="Arial"/>
              <a:cs typeface="Arial"/>
            </a:endParaRPr>
          </a:p>
          <a:p>
            <a:r>
              <a:rPr lang="ru-RU" dirty="0">
                <a:latin typeface="Arial"/>
                <a:cs typeface="Arial"/>
              </a:rPr>
              <a:t>   </a:t>
            </a:r>
            <a:r>
              <a:rPr lang="en-US" dirty="0">
                <a:latin typeface="Arial"/>
                <a:cs typeface="Arial"/>
              </a:rPr>
              <a:t>               </a:t>
            </a:r>
            <a:r>
              <a:rPr lang="ru-RU" dirty="0">
                <a:latin typeface="Arial"/>
                <a:cs typeface="Arial"/>
              </a:rPr>
              <a:t>-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ru-RU" dirty="0" err="1">
                <a:latin typeface="Arial"/>
                <a:cs typeface="Arial"/>
              </a:rPr>
              <a:t>анизометропическую</a:t>
            </a:r>
            <a:r>
              <a:rPr lang="ru-RU" dirty="0">
                <a:latin typeface="Arial"/>
                <a:cs typeface="Arial"/>
              </a:rPr>
              <a:t> ( зрительные органы имеют 	разную рефракцию)</a:t>
            </a:r>
            <a:r>
              <a:rPr lang="en-US" dirty="0">
                <a:latin typeface="Arial"/>
                <a:cs typeface="Arial"/>
              </a:rPr>
              <a:t>;</a:t>
            </a:r>
            <a:endParaRPr lang="ru-RU" dirty="0">
              <a:latin typeface="Arial"/>
              <a:cs typeface="Arial"/>
            </a:endParaRPr>
          </a:p>
          <a:p>
            <a:r>
              <a:rPr lang="ru-RU" dirty="0">
                <a:latin typeface="Arial"/>
                <a:cs typeface="Arial"/>
              </a:rPr>
              <a:t>                   - рефракционную(при 			астигматизме</a:t>
            </a:r>
            <a:r>
              <a:rPr lang="en-US" dirty="0">
                <a:latin typeface="Arial"/>
                <a:cs typeface="Arial"/>
              </a:rPr>
              <a:t>,</a:t>
            </a:r>
            <a:r>
              <a:rPr lang="ru-RU" dirty="0">
                <a:latin typeface="Arial"/>
                <a:cs typeface="Arial"/>
              </a:rPr>
              <a:t> </a:t>
            </a:r>
            <a:r>
              <a:rPr lang="en-US" dirty="0">
                <a:latin typeface="Arial"/>
                <a:cs typeface="Arial"/>
              </a:rPr>
              <a:t>		</a:t>
            </a:r>
            <a:r>
              <a:rPr lang="ru-RU" dirty="0">
                <a:latin typeface="Arial"/>
                <a:cs typeface="Arial"/>
              </a:rPr>
              <a:t>гиперметропии)</a:t>
            </a:r>
            <a:r>
              <a:rPr lang="en-US" dirty="0">
                <a:latin typeface="Arial"/>
                <a:cs typeface="Arial"/>
              </a:rPr>
              <a:t>.</a:t>
            </a:r>
            <a:r>
              <a:rPr lang="ru-RU" dirty="0">
                <a:latin typeface="Arial"/>
                <a:cs typeface="Arial"/>
              </a:rPr>
              <a:t>               </a:t>
            </a:r>
          </a:p>
          <a:p>
            <a:endParaRPr lang="ru-RU" dirty="0"/>
          </a:p>
        </p:txBody>
      </p:sp>
      <p:pic>
        <p:nvPicPr>
          <p:cNvPr id="5" name="Содержимое 4" descr="133278632-c28ad75ffa0abe3518d6506cc45b1105.4c4735a0-scaled.jpg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346758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11972" y="349693"/>
            <a:ext cx="4572000" cy="61863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latin typeface="Arial"/>
                <a:cs typeface="Arial"/>
              </a:rPr>
              <a:t>Нарушение зрения- это психофизическое нарушение </a:t>
            </a:r>
            <a:r>
              <a:rPr lang="en-US" dirty="0">
                <a:latin typeface="Arial"/>
                <a:cs typeface="Arial"/>
              </a:rPr>
              <a:t>,</a:t>
            </a:r>
            <a:r>
              <a:rPr lang="ru-RU" dirty="0">
                <a:latin typeface="Arial"/>
                <a:cs typeface="Arial"/>
              </a:rPr>
              <a:t>проявляющееся в ограничении зрительного восприятия или его отсутствии</a:t>
            </a:r>
            <a:r>
              <a:rPr lang="en-US" dirty="0">
                <a:latin typeface="Arial"/>
                <a:cs typeface="Arial"/>
              </a:rPr>
              <a:t>,</a:t>
            </a:r>
            <a:r>
              <a:rPr lang="ru-RU" dirty="0">
                <a:latin typeface="Arial"/>
                <a:cs typeface="Arial"/>
              </a:rPr>
              <a:t>что влияет на весь процесс формирования и развития личности</a:t>
            </a:r>
            <a:r>
              <a:rPr lang="en-US" dirty="0">
                <a:latin typeface="Arial"/>
                <a:cs typeface="Arial"/>
              </a:rPr>
              <a:t>.</a:t>
            </a:r>
            <a:endParaRPr lang="ru-RU" dirty="0">
              <a:latin typeface="Arial"/>
              <a:cs typeface="Arial"/>
            </a:endParaRPr>
          </a:p>
          <a:p>
            <a:r>
              <a:rPr lang="ru-RU" dirty="0">
                <a:latin typeface="Arial"/>
                <a:cs typeface="Arial"/>
              </a:rPr>
              <a:t>Нарушения могут быть врождёнными и приобретёнными</a:t>
            </a:r>
            <a:r>
              <a:rPr lang="en-US" dirty="0">
                <a:latin typeface="Arial"/>
                <a:cs typeface="Arial"/>
              </a:rPr>
              <a:t>.</a:t>
            </a:r>
            <a:endParaRPr lang="ru-RU" dirty="0">
              <a:latin typeface="Arial"/>
              <a:cs typeface="Arial"/>
            </a:endParaRPr>
          </a:p>
          <a:p>
            <a:r>
              <a:rPr lang="ru-RU" dirty="0">
                <a:latin typeface="Arial"/>
                <a:cs typeface="Arial"/>
              </a:rPr>
              <a:t>Дети с нарушениями зрения</a:t>
            </a:r>
            <a:r>
              <a:rPr lang="en-US" dirty="0">
                <a:latin typeface="Arial"/>
                <a:cs typeface="Arial"/>
              </a:rPr>
              <a:t>: </a:t>
            </a:r>
          </a:p>
          <a:p>
            <a:r>
              <a:rPr lang="ru-RU" dirty="0">
                <a:latin typeface="Arial"/>
                <a:cs typeface="Arial"/>
              </a:rPr>
              <a:t>Слепые ( с коррекцией до 004 </a:t>
            </a:r>
            <a:r>
              <a:rPr lang="ru-RU" dirty="0" err="1">
                <a:latin typeface="Arial"/>
                <a:cs typeface="Arial"/>
              </a:rPr>
              <a:t>дптр</a:t>
            </a:r>
            <a:r>
              <a:rPr lang="ru-RU" dirty="0">
                <a:latin typeface="Arial"/>
                <a:cs typeface="Arial"/>
              </a:rPr>
              <a:t>) и слабовидящие (0</a:t>
            </a:r>
            <a:r>
              <a:rPr lang="en-US" dirty="0">
                <a:latin typeface="Arial"/>
                <a:cs typeface="Arial"/>
              </a:rPr>
              <a:t>,</a:t>
            </a:r>
            <a:r>
              <a:rPr lang="ru-RU" dirty="0">
                <a:latin typeface="Arial"/>
                <a:cs typeface="Arial"/>
              </a:rPr>
              <a:t>05-0</a:t>
            </a:r>
            <a:r>
              <a:rPr lang="en-US" dirty="0">
                <a:latin typeface="Arial"/>
                <a:cs typeface="Arial"/>
              </a:rPr>
              <a:t>,</a:t>
            </a:r>
            <a:r>
              <a:rPr lang="ru-RU" dirty="0">
                <a:latin typeface="Arial"/>
                <a:cs typeface="Arial"/>
              </a:rPr>
              <a:t>2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ru-RU" dirty="0" err="1">
                <a:latin typeface="Arial"/>
                <a:cs typeface="Arial"/>
              </a:rPr>
              <a:t>дптр</a:t>
            </a:r>
            <a:r>
              <a:rPr lang="ru-RU" dirty="0">
                <a:latin typeface="Arial"/>
                <a:cs typeface="Arial"/>
              </a:rPr>
              <a:t> или выше)</a:t>
            </a:r>
            <a:r>
              <a:rPr lang="en-US" dirty="0">
                <a:latin typeface="Arial"/>
                <a:cs typeface="Arial"/>
              </a:rPr>
              <a:t>.</a:t>
            </a:r>
            <a:endParaRPr lang="ru-RU" dirty="0">
              <a:latin typeface="Arial"/>
              <a:cs typeface="Arial"/>
            </a:endParaRPr>
          </a:p>
          <a:p>
            <a:endParaRPr lang="ru-RU" dirty="0">
              <a:latin typeface="Arial"/>
              <a:cs typeface="Arial"/>
            </a:endParaRPr>
          </a:p>
          <a:p>
            <a:endParaRPr lang="ru-RU" dirty="0">
              <a:latin typeface="Arial"/>
              <a:cs typeface="Arial"/>
            </a:endParaRPr>
          </a:p>
          <a:p>
            <a:endParaRPr lang="ru-RU" dirty="0">
              <a:latin typeface="Arial"/>
              <a:cs typeface="Arial"/>
            </a:endParaRPr>
          </a:p>
          <a:p>
            <a:r>
              <a:rPr lang="ru-RU" dirty="0">
                <a:latin typeface="Arial"/>
                <a:cs typeface="Arial"/>
              </a:rPr>
              <a:t>«Восприятие- что психический процесс отражения предметов явлений действительности </a:t>
            </a:r>
            <a:r>
              <a:rPr lang="en-US" dirty="0">
                <a:latin typeface="Arial"/>
                <a:cs typeface="Arial"/>
              </a:rPr>
              <a:t>,</a:t>
            </a:r>
            <a:r>
              <a:rPr lang="ru-RU" dirty="0">
                <a:latin typeface="Arial"/>
                <a:cs typeface="Arial"/>
              </a:rPr>
              <a:t>непосредственно воздействующих на органы чувств</a:t>
            </a:r>
            <a:r>
              <a:rPr lang="en-US" dirty="0">
                <a:latin typeface="Arial"/>
                <a:cs typeface="Arial"/>
              </a:rPr>
              <a:t>,</a:t>
            </a:r>
            <a:r>
              <a:rPr lang="ru-RU" dirty="0">
                <a:latin typeface="Arial"/>
                <a:cs typeface="Arial"/>
              </a:rPr>
              <a:t>в совокупности их свойств и качеств</a:t>
            </a:r>
            <a:r>
              <a:rPr lang="en-US" dirty="0">
                <a:latin typeface="Arial"/>
                <a:cs typeface="Arial"/>
              </a:rPr>
              <a:t>,</a:t>
            </a:r>
            <a:r>
              <a:rPr lang="ru-RU" dirty="0">
                <a:latin typeface="Arial"/>
                <a:cs typeface="Arial"/>
              </a:rPr>
              <a:t>в результате чего в сознании возникает целостный образ объекта» А</a:t>
            </a:r>
            <a:r>
              <a:rPr lang="en-US" dirty="0">
                <a:latin typeface="Arial"/>
                <a:cs typeface="Arial"/>
              </a:rPr>
              <a:t>.</a:t>
            </a:r>
            <a:r>
              <a:rPr lang="ru-RU" dirty="0">
                <a:latin typeface="Arial"/>
                <a:cs typeface="Arial"/>
              </a:rPr>
              <a:t>Г</a:t>
            </a:r>
            <a:r>
              <a:rPr lang="en-US" dirty="0">
                <a:latin typeface="Arial"/>
                <a:cs typeface="Arial"/>
              </a:rPr>
              <a:t>.</a:t>
            </a:r>
            <a:r>
              <a:rPr lang="ru-RU" dirty="0">
                <a:latin typeface="Arial"/>
                <a:cs typeface="Arial"/>
              </a:rPr>
              <a:t>Литвак</a:t>
            </a:r>
            <a:r>
              <a:rPr lang="en-US" dirty="0">
                <a:latin typeface="Arial"/>
                <a:cs typeface="Arial"/>
              </a:rPr>
              <a:t>.</a:t>
            </a:r>
            <a:endParaRPr lang="ru-RU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1446858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риз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Бриз.thmx</Template>
  <TotalTime>954</TotalTime>
  <Words>759</Words>
  <Application>Microsoft Office PowerPoint</Application>
  <PresentationFormat>Экран (4:3)</PresentationFormat>
  <Paragraphs>83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5" baseType="lpstr">
      <vt:lpstr>Arial</vt:lpstr>
      <vt:lpstr>News Gothic MT</vt:lpstr>
      <vt:lpstr>Wingdings 2</vt:lpstr>
      <vt:lpstr>Бриз</vt:lpstr>
      <vt:lpstr>«Особенности зрительного восприятия у детей с нарушением зрения»</vt:lpstr>
      <vt:lpstr>Схема строения и принцип работы глаза человека</vt:lpstr>
      <vt:lpstr>Презентация PowerPoint</vt:lpstr>
      <vt:lpstr>Строение глаза</vt:lpstr>
      <vt:lpstr>Презентация PowerPoint</vt:lpstr>
      <vt:lpstr>Оптическая система глаза</vt:lpstr>
      <vt:lpstr>Гиперметропия и миопия</vt:lpstr>
      <vt:lpstr>Амблиопия</vt:lpstr>
      <vt:lpstr>Презентация PowerPoint</vt:lpstr>
      <vt:lpstr>Трудности учебно-познавательной деятельности у детей с нарушениями зрения</vt:lpstr>
      <vt:lpstr>Трудности учебно-познавательной деятельности у детей с нарушениями зрения</vt:lpstr>
      <vt:lpstr>Первое направление воздействия на функциональные механизмы зрительного восприятия</vt:lpstr>
      <vt:lpstr>Второе направление воздействия на функциональные механизмы зрительного восприятия</vt:lpstr>
      <vt:lpstr>Третье направление воздействия на функциональные механизмы зрительного восприятия</vt:lpstr>
      <vt:lpstr>ОБЩЕДИДАКТИЧЕСКИЕ МЕТОДЫ</vt:lpstr>
      <vt:lpstr>Наглядный метод</vt:lpstr>
      <vt:lpstr>Наглядный метод</vt:lpstr>
      <vt:lpstr>Приёмы словесной наглядности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«Особенности зрительного восприятия у детей с нарушением зрения»</dc:title>
  <dc:creator>iMac</dc:creator>
  <cp:lastModifiedBy>тарасов валерий</cp:lastModifiedBy>
  <cp:revision>41</cp:revision>
  <dcterms:created xsi:type="dcterms:W3CDTF">2018-10-29T10:55:16Z</dcterms:created>
  <dcterms:modified xsi:type="dcterms:W3CDTF">2023-02-05T13:06:39Z</dcterms:modified>
</cp:coreProperties>
</file>