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0" r:id="rId3"/>
    <p:sldId id="291" r:id="rId4"/>
    <p:sldId id="297" r:id="rId5"/>
    <p:sldId id="285" r:id="rId6"/>
    <p:sldId id="299" r:id="rId7"/>
    <p:sldId id="264" r:id="rId8"/>
    <p:sldId id="301" r:id="rId9"/>
    <p:sldId id="309" r:id="rId10"/>
    <p:sldId id="288" r:id="rId11"/>
    <p:sldId id="306" r:id="rId12"/>
    <p:sldId id="276" r:id="rId13"/>
    <p:sldId id="303" r:id="rId14"/>
    <p:sldId id="307" r:id="rId15"/>
    <p:sldId id="29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FF"/>
    <a:srgbClr val="009900"/>
    <a:srgbClr val="006666"/>
    <a:srgbClr val="008000"/>
    <a:srgbClr val="66FFFF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2A14-34C6-4C24-8E08-A34D8AC010D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3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karaoke.yarsk.info/" TargetMode="External"/><Relationship Id="rId3" Type="http://schemas.openxmlformats.org/officeDocument/2006/relationships/hyperlink" Target="http://images.google.ru/imghp?hl=ru&amp;tab=wi" TargetMode="External"/><Relationship Id="rId7" Type="http://schemas.openxmlformats.org/officeDocument/2006/relationships/hyperlink" Target="http://www.gifpark.ru/COSM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lanetarium-kharkov.org/files/pictures/05_moon_meteorit_alh-81005.jpg" TargetMode="External"/><Relationship Id="rId5" Type="http://schemas.openxmlformats.org/officeDocument/2006/relationships/hyperlink" Target="http://rebus.detsky-mir.com/2871/rebusy_po_matematike/" TargetMode="External"/><Relationship Id="rId4" Type="http://schemas.openxmlformats.org/officeDocument/2006/relationships/hyperlink" Target="http://images.yandex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13" Type="http://schemas.openxmlformats.org/officeDocument/2006/relationships/image" Target="../media/image30.png"/><Relationship Id="rId3" Type="http://schemas.openxmlformats.org/officeDocument/2006/relationships/image" Target="../media/image20.gif"/><Relationship Id="rId7" Type="http://schemas.openxmlformats.org/officeDocument/2006/relationships/image" Target="../media/image24.gif"/><Relationship Id="rId12" Type="http://schemas.openxmlformats.org/officeDocument/2006/relationships/image" Target="../media/image29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23.gif"/><Relationship Id="rId11" Type="http://schemas.openxmlformats.org/officeDocument/2006/relationships/image" Target="../media/image28.gif"/><Relationship Id="rId5" Type="http://schemas.openxmlformats.org/officeDocument/2006/relationships/image" Target="../media/image22.gif"/><Relationship Id="rId10" Type="http://schemas.openxmlformats.org/officeDocument/2006/relationships/image" Target="../media/image27.gif"/><Relationship Id="rId4" Type="http://schemas.openxmlformats.org/officeDocument/2006/relationships/image" Target="../media/image21.jpeg"/><Relationship Id="rId9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37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4929198"/>
            <a:ext cx="114300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2928926" y="1928802"/>
            <a:ext cx="4214842" cy="3000396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14678" y="2500306"/>
            <a:ext cx="41434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Таблица умножения</a:t>
            </a:r>
          </a:p>
          <a:p>
            <a:r>
              <a:rPr lang="ru-RU" sz="2000" b="1" i="1" dirty="0" smtClean="0">
                <a:latin typeface="Georgia" pitchFamily="18" charset="0"/>
              </a:rPr>
              <a:t>Достойна уважения.</a:t>
            </a:r>
          </a:p>
          <a:p>
            <a:r>
              <a:rPr lang="ru-RU" sz="2000" b="1" i="1" dirty="0" smtClean="0">
                <a:latin typeface="Georgia" pitchFamily="18" charset="0"/>
              </a:rPr>
              <a:t>Она во всём всегда права:</a:t>
            </a:r>
          </a:p>
          <a:p>
            <a:r>
              <a:rPr lang="ru-RU" sz="2000" b="1" i="1" dirty="0" smtClean="0">
                <a:latin typeface="Georgia" pitchFamily="18" charset="0"/>
              </a:rPr>
              <a:t>Чтоб ни случилось в мире,</a:t>
            </a:r>
          </a:p>
          <a:p>
            <a:r>
              <a:rPr lang="ru-RU" sz="2000" b="1" i="1" dirty="0" smtClean="0">
                <a:latin typeface="Georgia" pitchFamily="18" charset="0"/>
              </a:rPr>
              <a:t>А всё же будет дважды два</a:t>
            </a:r>
          </a:p>
          <a:p>
            <a:r>
              <a:rPr lang="ru-RU" sz="2000" b="1" i="1" dirty="0" smtClean="0">
                <a:latin typeface="Georgia" pitchFamily="18" charset="0"/>
              </a:rPr>
              <a:t>По-прежнему четыре.</a:t>
            </a:r>
            <a:endParaRPr lang="ru-RU" sz="2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857488" y="4286256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 ∙ 6 + 7 · 6 = 84 (шт.)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28926" y="5143512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(7 ∙ 6) · 2 = 84 (шт.)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785787" y="714356"/>
          <a:ext cx="7500990" cy="2643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500330"/>
                <a:gridCol w="2500330"/>
              </a:tblGrid>
              <a:tr h="12285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фруктов в 1 подарке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подарков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фруктов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733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п.</a:t>
                      </a:r>
                      <a:endParaRPr lang="ru-RU" sz="3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0733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 п.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>
            <a:off x="6929454" y="2000240"/>
            <a:ext cx="500066" cy="642942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7358082" y="1857364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357158" y="1071546"/>
            <a:ext cx="3642939" cy="1910142"/>
            <a:chOff x="412219" y="375850"/>
            <a:chExt cx="3642939" cy="1910142"/>
          </a:xfrm>
        </p:grpSpPr>
        <p:pic>
          <p:nvPicPr>
            <p:cNvPr id="4" name="Picture 7" descr="C:\Users\viki\AppData\Local\Microsoft\Windows\Temporary Internet Files\Content.IE5\6NZXK4SD\MCj04382310000[1].wmf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166" y="571480"/>
              <a:ext cx="1285884" cy="171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83"/>
            <p:cNvGrpSpPr>
              <a:grpSpLocks/>
            </p:cNvGrpSpPr>
            <p:nvPr/>
          </p:nvGrpSpPr>
          <p:grpSpPr bwMode="auto">
            <a:xfrm rot="928885" flipH="1">
              <a:off x="2683024" y="802597"/>
              <a:ext cx="789093" cy="941104"/>
              <a:chOff x="2193" y="2696"/>
              <a:chExt cx="1599" cy="1968"/>
            </a:xfrm>
          </p:grpSpPr>
          <p:grpSp>
            <p:nvGrpSpPr>
              <p:cNvPr id="110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112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3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114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5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6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11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83"/>
            <p:cNvGrpSpPr>
              <a:grpSpLocks/>
            </p:cNvGrpSpPr>
            <p:nvPr/>
          </p:nvGrpSpPr>
          <p:grpSpPr bwMode="auto">
            <a:xfrm rot="21159728" flipH="1">
              <a:off x="2592806" y="1079397"/>
              <a:ext cx="1462350" cy="581962"/>
              <a:chOff x="2193" y="2696"/>
              <a:chExt cx="1599" cy="1968"/>
            </a:xfrm>
          </p:grpSpPr>
          <p:grpSp>
            <p:nvGrpSpPr>
              <p:cNvPr id="103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105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06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107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8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9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04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3"/>
            <p:cNvGrpSpPr>
              <a:grpSpLocks/>
            </p:cNvGrpSpPr>
            <p:nvPr/>
          </p:nvGrpSpPr>
          <p:grpSpPr bwMode="auto">
            <a:xfrm rot="20023540" flipH="1">
              <a:off x="2540869" y="898628"/>
              <a:ext cx="1269365" cy="488714"/>
              <a:chOff x="2193" y="2696"/>
              <a:chExt cx="1599" cy="1968"/>
            </a:xfrm>
          </p:grpSpPr>
          <p:grpSp>
            <p:nvGrpSpPr>
              <p:cNvPr id="96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98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9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100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1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97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83"/>
            <p:cNvGrpSpPr>
              <a:grpSpLocks/>
            </p:cNvGrpSpPr>
            <p:nvPr/>
          </p:nvGrpSpPr>
          <p:grpSpPr bwMode="auto">
            <a:xfrm rot="20023540" flipH="1">
              <a:off x="2430429" y="802947"/>
              <a:ext cx="1204498" cy="680077"/>
              <a:chOff x="2193" y="2696"/>
              <a:chExt cx="1599" cy="1968"/>
            </a:xfrm>
          </p:grpSpPr>
          <p:grpSp>
            <p:nvGrpSpPr>
              <p:cNvPr id="89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91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2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93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4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5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90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" name="Group 83"/>
            <p:cNvGrpSpPr>
              <a:grpSpLocks/>
            </p:cNvGrpSpPr>
            <p:nvPr/>
          </p:nvGrpSpPr>
          <p:grpSpPr bwMode="auto">
            <a:xfrm rot="20023540" flipH="1">
              <a:off x="2332108" y="687765"/>
              <a:ext cx="1043949" cy="839004"/>
              <a:chOff x="2193" y="2696"/>
              <a:chExt cx="1599" cy="1968"/>
            </a:xfrm>
          </p:grpSpPr>
          <p:grpSp>
            <p:nvGrpSpPr>
              <p:cNvPr id="82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84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85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86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7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8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83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83"/>
            <p:cNvGrpSpPr>
              <a:grpSpLocks/>
            </p:cNvGrpSpPr>
            <p:nvPr/>
          </p:nvGrpSpPr>
          <p:grpSpPr bwMode="auto">
            <a:xfrm rot="20023540" flipH="1">
              <a:off x="2239205" y="626079"/>
              <a:ext cx="789093" cy="941104"/>
              <a:chOff x="2193" y="2696"/>
              <a:chExt cx="1599" cy="1968"/>
            </a:xfrm>
          </p:grpSpPr>
          <p:grpSp>
            <p:nvGrpSpPr>
              <p:cNvPr id="75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77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8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79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0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1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76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1" name="Group 83"/>
            <p:cNvGrpSpPr>
              <a:grpSpLocks/>
            </p:cNvGrpSpPr>
            <p:nvPr/>
          </p:nvGrpSpPr>
          <p:grpSpPr bwMode="auto">
            <a:xfrm rot="20023540" flipH="1">
              <a:off x="2382083" y="626080"/>
              <a:ext cx="789093" cy="941104"/>
              <a:chOff x="2193" y="2696"/>
              <a:chExt cx="1599" cy="1968"/>
            </a:xfrm>
          </p:grpSpPr>
          <p:grpSp>
            <p:nvGrpSpPr>
              <p:cNvPr id="68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70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71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72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3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4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69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" name="Group 83"/>
            <p:cNvGrpSpPr>
              <a:grpSpLocks/>
            </p:cNvGrpSpPr>
            <p:nvPr/>
          </p:nvGrpSpPr>
          <p:grpSpPr bwMode="auto">
            <a:xfrm rot="20023540" flipH="1">
              <a:off x="1239074" y="411766"/>
              <a:ext cx="789093" cy="941104"/>
              <a:chOff x="2193" y="2696"/>
              <a:chExt cx="1599" cy="1968"/>
            </a:xfrm>
          </p:grpSpPr>
          <p:grpSp>
            <p:nvGrpSpPr>
              <p:cNvPr id="61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63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4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65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6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7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62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83"/>
            <p:cNvGrpSpPr>
              <a:grpSpLocks/>
            </p:cNvGrpSpPr>
            <p:nvPr/>
          </p:nvGrpSpPr>
          <p:grpSpPr bwMode="auto">
            <a:xfrm rot="20023540" flipH="1">
              <a:off x="1178650" y="375850"/>
              <a:ext cx="662035" cy="1091990"/>
              <a:chOff x="2193" y="2696"/>
              <a:chExt cx="1599" cy="1968"/>
            </a:xfrm>
          </p:grpSpPr>
          <p:grpSp>
            <p:nvGrpSpPr>
              <p:cNvPr id="54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56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7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58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9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0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55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83"/>
            <p:cNvGrpSpPr>
              <a:grpSpLocks/>
            </p:cNvGrpSpPr>
            <p:nvPr/>
          </p:nvGrpSpPr>
          <p:grpSpPr bwMode="auto">
            <a:xfrm rot="18538495" flipH="1">
              <a:off x="953321" y="411766"/>
              <a:ext cx="789093" cy="941104"/>
              <a:chOff x="2193" y="2696"/>
              <a:chExt cx="1599" cy="1968"/>
            </a:xfrm>
          </p:grpSpPr>
          <p:grpSp>
            <p:nvGrpSpPr>
              <p:cNvPr id="47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49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50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51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8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83"/>
            <p:cNvGrpSpPr>
              <a:grpSpLocks/>
            </p:cNvGrpSpPr>
            <p:nvPr/>
          </p:nvGrpSpPr>
          <p:grpSpPr bwMode="auto">
            <a:xfrm rot="18213525" flipH="1">
              <a:off x="881883" y="483204"/>
              <a:ext cx="789093" cy="941104"/>
              <a:chOff x="2193" y="2696"/>
              <a:chExt cx="1599" cy="1968"/>
            </a:xfrm>
          </p:grpSpPr>
          <p:grpSp>
            <p:nvGrpSpPr>
              <p:cNvPr id="40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42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3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44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1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83"/>
            <p:cNvGrpSpPr>
              <a:grpSpLocks/>
            </p:cNvGrpSpPr>
            <p:nvPr/>
          </p:nvGrpSpPr>
          <p:grpSpPr bwMode="auto">
            <a:xfrm rot="16665852" flipH="1">
              <a:off x="666985" y="590399"/>
              <a:ext cx="789093" cy="941104"/>
              <a:chOff x="2193" y="2696"/>
              <a:chExt cx="1599" cy="1968"/>
            </a:xfrm>
          </p:grpSpPr>
          <p:grpSp>
            <p:nvGrpSpPr>
              <p:cNvPr id="33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35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6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37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34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83"/>
            <p:cNvGrpSpPr>
              <a:grpSpLocks/>
            </p:cNvGrpSpPr>
            <p:nvPr/>
          </p:nvGrpSpPr>
          <p:grpSpPr bwMode="auto">
            <a:xfrm rot="15245835" flipH="1">
              <a:off x="602547" y="834551"/>
              <a:ext cx="789093" cy="941104"/>
              <a:chOff x="2193" y="2696"/>
              <a:chExt cx="1599" cy="1968"/>
            </a:xfrm>
          </p:grpSpPr>
          <p:grpSp>
            <p:nvGrpSpPr>
              <p:cNvPr id="26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28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30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7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" name="Group 83"/>
            <p:cNvGrpSpPr>
              <a:grpSpLocks/>
            </p:cNvGrpSpPr>
            <p:nvPr/>
          </p:nvGrpSpPr>
          <p:grpSpPr bwMode="auto">
            <a:xfrm rot="14753418" flipH="1">
              <a:off x="488224" y="920315"/>
              <a:ext cx="789093" cy="941104"/>
              <a:chOff x="2193" y="2696"/>
              <a:chExt cx="1599" cy="1968"/>
            </a:xfrm>
          </p:grpSpPr>
          <p:grpSp>
            <p:nvGrpSpPr>
              <p:cNvPr id="19" name="Group 84"/>
              <p:cNvGrpSpPr>
                <a:grpSpLocks/>
              </p:cNvGrpSpPr>
              <p:nvPr/>
            </p:nvGrpSpPr>
            <p:grpSpPr bwMode="auto">
              <a:xfrm>
                <a:off x="2193" y="2696"/>
                <a:ext cx="822" cy="1096"/>
                <a:chOff x="2193" y="2696"/>
                <a:chExt cx="822" cy="1096"/>
              </a:xfrm>
            </p:grpSpPr>
            <p:sp>
              <p:nvSpPr>
                <p:cNvPr id="21" name="Freeform 85"/>
                <p:cNvSpPr>
                  <a:spLocks/>
                </p:cNvSpPr>
                <p:nvPr/>
              </p:nvSpPr>
              <p:spPr bwMode="auto">
                <a:xfrm>
                  <a:off x="2193" y="2696"/>
                  <a:ext cx="822" cy="1032"/>
                </a:xfrm>
                <a:custGeom>
                  <a:avLst/>
                  <a:gdLst>
                    <a:gd name="T0" fmla="*/ 286 w 822"/>
                    <a:gd name="T1" fmla="*/ 968 h 1032"/>
                    <a:gd name="T2" fmla="*/ 39 w 822"/>
                    <a:gd name="T3" fmla="*/ 680 h 1032"/>
                    <a:gd name="T4" fmla="*/ 54 w 822"/>
                    <a:gd name="T5" fmla="*/ 248 h 1032"/>
                    <a:gd name="T6" fmla="*/ 343 w 822"/>
                    <a:gd name="T7" fmla="*/ 8 h 1032"/>
                    <a:gd name="T8" fmla="*/ 711 w 822"/>
                    <a:gd name="T9" fmla="*/ 200 h 1032"/>
                    <a:gd name="T10" fmla="*/ 822 w 822"/>
                    <a:gd name="T11" fmla="*/ 584 h 1032"/>
                    <a:gd name="T12" fmla="*/ 711 w 822"/>
                    <a:gd name="T13" fmla="*/ 872 h 1032"/>
                    <a:gd name="T14" fmla="*/ 534 w 822"/>
                    <a:gd name="T15" fmla="*/ 1016 h 1032"/>
                    <a:gd name="T16" fmla="*/ 286 w 822"/>
                    <a:gd name="T17" fmla="*/ 968 h 103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22"/>
                    <a:gd name="T28" fmla="*/ 0 h 1032"/>
                    <a:gd name="T29" fmla="*/ 822 w 822"/>
                    <a:gd name="T30" fmla="*/ 1032 h 10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22" h="1032">
                      <a:moveTo>
                        <a:pt x="286" y="968"/>
                      </a:moveTo>
                      <a:cubicBezTo>
                        <a:pt x="203" y="912"/>
                        <a:pt x="78" y="800"/>
                        <a:pt x="39" y="680"/>
                      </a:cubicBezTo>
                      <a:cubicBezTo>
                        <a:pt x="0" y="560"/>
                        <a:pt x="3" y="360"/>
                        <a:pt x="54" y="248"/>
                      </a:cubicBezTo>
                      <a:cubicBezTo>
                        <a:pt x="105" y="136"/>
                        <a:pt x="234" y="16"/>
                        <a:pt x="343" y="8"/>
                      </a:cubicBezTo>
                      <a:cubicBezTo>
                        <a:pt x="452" y="0"/>
                        <a:pt x="631" y="104"/>
                        <a:pt x="711" y="200"/>
                      </a:cubicBezTo>
                      <a:cubicBezTo>
                        <a:pt x="791" y="296"/>
                        <a:pt x="822" y="472"/>
                        <a:pt x="822" y="584"/>
                      </a:cubicBezTo>
                      <a:cubicBezTo>
                        <a:pt x="822" y="696"/>
                        <a:pt x="759" y="800"/>
                        <a:pt x="711" y="872"/>
                      </a:cubicBezTo>
                      <a:cubicBezTo>
                        <a:pt x="663" y="944"/>
                        <a:pt x="605" y="1000"/>
                        <a:pt x="534" y="1016"/>
                      </a:cubicBezTo>
                      <a:cubicBezTo>
                        <a:pt x="463" y="1032"/>
                        <a:pt x="374" y="1024"/>
                        <a:pt x="286" y="968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2" name="Group 86"/>
                <p:cNvGrpSpPr>
                  <a:grpSpLocks/>
                </p:cNvGrpSpPr>
                <p:nvPr/>
              </p:nvGrpSpPr>
              <p:grpSpPr bwMode="auto">
                <a:xfrm>
                  <a:off x="2747" y="3648"/>
                  <a:ext cx="145" cy="144"/>
                  <a:chOff x="2640" y="3648"/>
                  <a:chExt cx="248" cy="240"/>
                </a:xfrm>
              </p:grpSpPr>
              <p:sp>
                <p:nvSpPr>
                  <p:cNvPr id="23" name="Freeform 87"/>
                  <p:cNvSpPr>
                    <a:spLocks/>
                  </p:cNvSpPr>
                  <p:nvPr/>
                </p:nvSpPr>
                <p:spPr bwMode="auto">
                  <a:xfrm>
                    <a:off x="2640" y="3648"/>
                    <a:ext cx="48" cy="240"/>
                  </a:xfrm>
                  <a:custGeom>
                    <a:avLst/>
                    <a:gdLst>
                      <a:gd name="T0" fmla="*/ 48 w 48"/>
                      <a:gd name="T1" fmla="*/ 0 h 240"/>
                      <a:gd name="T2" fmla="*/ 0 w 48"/>
                      <a:gd name="T3" fmla="*/ 240 h 240"/>
                      <a:gd name="T4" fmla="*/ 48 w 48"/>
                      <a:gd name="T5" fmla="*/ 240 h 240"/>
                      <a:gd name="T6" fmla="*/ 48 w 48"/>
                      <a:gd name="T7" fmla="*/ 96 h 240"/>
                      <a:gd name="T8" fmla="*/ 48 w 48"/>
                      <a:gd name="T9" fmla="*/ 0 h 24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8"/>
                      <a:gd name="T16" fmla="*/ 0 h 240"/>
                      <a:gd name="T17" fmla="*/ 48 w 48"/>
                      <a:gd name="T18" fmla="*/ 240 h 24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8" h="240">
                        <a:moveTo>
                          <a:pt x="48" y="0"/>
                        </a:moveTo>
                        <a:lnTo>
                          <a:pt x="0" y="240"/>
                        </a:lnTo>
                        <a:lnTo>
                          <a:pt x="48" y="240"/>
                        </a:lnTo>
                        <a:lnTo>
                          <a:pt x="48" y="96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" name="Freeform 88"/>
                  <p:cNvSpPr>
                    <a:spLocks/>
                  </p:cNvSpPr>
                  <p:nvPr/>
                </p:nvSpPr>
                <p:spPr bwMode="auto">
                  <a:xfrm>
                    <a:off x="2673" y="3681"/>
                    <a:ext cx="215" cy="173"/>
                  </a:xfrm>
                  <a:custGeom>
                    <a:avLst/>
                    <a:gdLst>
                      <a:gd name="T0" fmla="*/ 0 w 215"/>
                      <a:gd name="T1" fmla="*/ 0 h 173"/>
                      <a:gd name="T2" fmla="*/ 173 w 215"/>
                      <a:gd name="T3" fmla="*/ 173 h 173"/>
                      <a:gd name="T4" fmla="*/ 215 w 215"/>
                      <a:gd name="T5" fmla="*/ 79 h 173"/>
                      <a:gd name="T6" fmla="*/ 71 w 215"/>
                      <a:gd name="T7" fmla="*/ 15 h 173"/>
                      <a:gd name="T8" fmla="*/ 0 w 215"/>
                      <a:gd name="T9" fmla="*/ 0 h 17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15"/>
                      <a:gd name="T16" fmla="*/ 0 h 173"/>
                      <a:gd name="T17" fmla="*/ 215 w 215"/>
                      <a:gd name="T18" fmla="*/ 173 h 17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15" h="173">
                        <a:moveTo>
                          <a:pt x="0" y="0"/>
                        </a:moveTo>
                        <a:lnTo>
                          <a:pt x="173" y="173"/>
                        </a:lnTo>
                        <a:lnTo>
                          <a:pt x="215" y="79"/>
                        </a:lnTo>
                        <a:lnTo>
                          <a:pt x="71" y="1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89"/>
                  <p:cNvSpPr>
                    <a:spLocks/>
                  </p:cNvSpPr>
                  <p:nvPr/>
                </p:nvSpPr>
                <p:spPr bwMode="auto">
                  <a:xfrm>
                    <a:off x="2712" y="3680"/>
                    <a:ext cx="96" cy="208"/>
                  </a:xfrm>
                  <a:custGeom>
                    <a:avLst/>
                    <a:gdLst>
                      <a:gd name="T0" fmla="*/ 0 w 96"/>
                      <a:gd name="T1" fmla="*/ 0 h 208"/>
                      <a:gd name="T2" fmla="*/ 0 w 96"/>
                      <a:gd name="T3" fmla="*/ 208 h 208"/>
                      <a:gd name="T4" fmla="*/ 96 w 96"/>
                      <a:gd name="T5" fmla="*/ 192 h 208"/>
                      <a:gd name="T6" fmla="*/ 0 w 96"/>
                      <a:gd name="T7" fmla="*/ 0 h 208"/>
                      <a:gd name="T8" fmla="*/ 0 w 96"/>
                      <a:gd name="T9" fmla="*/ 0 h 2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96"/>
                      <a:gd name="T16" fmla="*/ 0 h 208"/>
                      <a:gd name="T17" fmla="*/ 96 w 96"/>
                      <a:gd name="T18" fmla="*/ 208 h 208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96" h="208">
                        <a:moveTo>
                          <a:pt x="0" y="0"/>
                        </a:moveTo>
                        <a:lnTo>
                          <a:pt x="0" y="208"/>
                        </a:lnTo>
                        <a:lnTo>
                          <a:pt x="96" y="19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0" name="Freeform 90"/>
              <p:cNvSpPr>
                <a:spLocks/>
              </p:cNvSpPr>
              <p:nvPr/>
            </p:nvSpPr>
            <p:spPr bwMode="auto">
              <a:xfrm>
                <a:off x="2784" y="3696"/>
                <a:ext cx="1008" cy="968"/>
              </a:xfrm>
              <a:custGeom>
                <a:avLst/>
                <a:gdLst>
                  <a:gd name="T0" fmla="*/ 0 w 1008"/>
                  <a:gd name="T1" fmla="*/ 0 h 968"/>
                  <a:gd name="T2" fmla="*/ 96 w 1008"/>
                  <a:gd name="T3" fmla="*/ 192 h 968"/>
                  <a:gd name="T4" fmla="*/ 144 w 1008"/>
                  <a:gd name="T5" fmla="*/ 528 h 968"/>
                  <a:gd name="T6" fmla="*/ 432 w 1008"/>
                  <a:gd name="T7" fmla="*/ 912 h 968"/>
                  <a:gd name="T8" fmla="*/ 1008 w 1008"/>
                  <a:gd name="T9" fmla="*/ 864 h 9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8"/>
                  <a:gd name="T16" fmla="*/ 0 h 968"/>
                  <a:gd name="T17" fmla="*/ 1008 w 1008"/>
                  <a:gd name="T18" fmla="*/ 968 h 9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8" h="968">
                    <a:moveTo>
                      <a:pt x="0" y="0"/>
                    </a:moveTo>
                    <a:cubicBezTo>
                      <a:pt x="36" y="52"/>
                      <a:pt x="72" y="104"/>
                      <a:pt x="96" y="192"/>
                    </a:cubicBezTo>
                    <a:cubicBezTo>
                      <a:pt x="120" y="280"/>
                      <a:pt x="88" y="408"/>
                      <a:pt x="144" y="528"/>
                    </a:cubicBezTo>
                    <a:cubicBezTo>
                      <a:pt x="200" y="648"/>
                      <a:pt x="288" y="856"/>
                      <a:pt x="432" y="912"/>
                    </a:cubicBezTo>
                    <a:cubicBezTo>
                      <a:pt x="576" y="968"/>
                      <a:pt x="792" y="916"/>
                      <a:pt x="1008" y="86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7" name="TextBox 116"/>
          <p:cNvSpPr txBox="1"/>
          <p:nvPr/>
        </p:nvSpPr>
        <p:spPr>
          <a:xfrm>
            <a:off x="1142976" y="285749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∙ 2 = 14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8" name="Группа 117"/>
          <p:cNvGrpSpPr/>
          <p:nvPr/>
        </p:nvGrpSpPr>
        <p:grpSpPr>
          <a:xfrm>
            <a:off x="5286380" y="1071546"/>
            <a:ext cx="3500462" cy="1643074"/>
            <a:chOff x="5214942" y="428604"/>
            <a:chExt cx="3500462" cy="1643074"/>
          </a:xfrm>
        </p:grpSpPr>
        <p:pic>
          <p:nvPicPr>
            <p:cNvPr id="119" name="Рисунок 118" descr="&amp;Mcy;&amp;icy;&amp;rcy; &amp;Vcy;&amp;yacy;&amp;zcy;&amp;acy;&amp;ncy;&amp;icy;&amp;yacy;: &amp;Mcy;&amp;acy;&amp;jcy; 2014"/>
            <p:cNvPicPr/>
            <p:nvPr/>
          </p:nvPicPr>
          <p:blipFill>
            <a:blip r:embed="rId4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942" y="428604"/>
              <a:ext cx="2214578" cy="16430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" name="Рисунок 119" descr="Days of the fishery. &amp;Kcy;&amp;ocy;&amp;mcy;&amp;mcy;&amp;iecy;&amp;ncy;&amp;tcy;&amp;acy;&amp;rcy;&amp;icy;&amp;icy; : &amp;Bcy;&amp;lcy;&amp;ocy;&amp;gcy;&amp;icy; &amp;ncy;&amp;acy; &amp;Kcy;&amp;Pcy;-&amp;Ucy;&amp;kcy;&amp;rcy;&amp;acy;&amp;icy;&amp;ncy;&amp;acy;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6578" y="428604"/>
              <a:ext cx="285752" cy="2857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" name="Рисунок 120" descr="Days of the fishery. &amp;Kcy;&amp;ocy;&amp;mcy;&amp;mcy;&amp;iecy;&amp;ncy;&amp;tcy;&amp;acy;&amp;rcy;&amp;icy;&amp;icy; : &amp;Bcy;&amp;lcy;&amp;ocy;&amp;gcy;&amp;icy; &amp;ncy;&amp;acy; &amp;Kcy;&amp;Pcy;-&amp;Ucy;&amp;kcy;&amp;rcy;&amp;acy;&amp;icy;&amp;ncy;&amp;acy;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8978" y="581004"/>
              <a:ext cx="285752" cy="2857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" name="Рисунок 121" descr="Days of the fishery. &amp;Kcy;&amp;ocy;&amp;mcy;&amp;mcy;&amp;iecy;&amp;ncy;&amp;tcy;&amp;acy;&amp;rcy;&amp;icy;&amp;icy; : &amp;Bcy;&amp;lcy;&amp;ocy;&amp;gcy;&amp;icy; &amp;ncy;&amp;acy; &amp;Kcy;&amp;Pcy;-&amp;Ucy;&amp;kcy;&amp;rcy;&amp;acy;&amp;icy;&amp;ncy;&amp;acy;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768" y="428604"/>
              <a:ext cx="285752" cy="2857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" name="Рисунок 122" descr="Days of the fishery. &amp;Kcy;&amp;ocy;&amp;mcy;&amp;mcy;&amp;iecy;&amp;ncy;&amp;tcy;&amp;acy;&amp;rcy;&amp;icy;&amp;icy; : &amp;Bcy;&amp;lcy;&amp;ocy;&amp;gcy;&amp;icy; &amp;ncy;&amp;acy; &amp;Kcy;&amp;Pcy;-&amp;Ucy;&amp;kcy;&amp;rcy;&amp;acy;&amp;icy;&amp;ncy;&amp;acy;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9520" y="428604"/>
              <a:ext cx="285752" cy="2857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" name="Рисунок 123" descr="Days of the fishery. &amp;Kcy;&amp;ocy;&amp;mcy;&amp;mcy;&amp;iecy;&amp;ncy;&amp;tcy;&amp;acy;&amp;rcy;&amp;icy;&amp;icy; : &amp;Bcy;&amp;lcy;&amp;ocy;&amp;gcy;&amp;icy; &amp;ncy;&amp;acy; &amp;Kcy;&amp;Pcy;-&amp;Ucy;&amp;kcy;&amp;rcy;&amp;acy;&amp;icy;&amp;ncy;&amp;acy;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6644" y="642918"/>
              <a:ext cx="285752" cy="2857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TextBox 124"/>
            <p:cNvSpPr txBox="1"/>
            <p:nvPr/>
          </p:nvSpPr>
          <p:spPr>
            <a:xfrm>
              <a:off x="6429388" y="1357298"/>
              <a:ext cx="22860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7 кофт </a:t>
              </a:r>
            </a:p>
            <a:p>
              <a:r>
                <a:rPr lang="ru-RU" sz="2000" b="1" dirty="0" smtClean="0">
                  <a:latin typeface="Times New Roman" pitchFamily="18" charset="0"/>
                  <a:cs typeface="Times New Roman" pitchFamily="18" charset="0"/>
                </a:rPr>
                <a:t>по 5 пуговиц</a:t>
              </a:r>
              <a:endParaRPr lang="ru-RU" sz="20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5500694" y="2786058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∙ 7 = 35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7" name="Группа 126"/>
          <p:cNvGrpSpPr/>
          <p:nvPr/>
        </p:nvGrpSpPr>
        <p:grpSpPr>
          <a:xfrm>
            <a:off x="428596" y="4000504"/>
            <a:ext cx="2890851" cy="1462091"/>
            <a:chOff x="214282" y="3000372"/>
            <a:chExt cx="2890851" cy="1462091"/>
          </a:xfrm>
        </p:grpSpPr>
        <p:pic>
          <p:nvPicPr>
            <p:cNvPr id="128" name="Рисунок 127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282" y="300037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Рисунок 128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662" y="300037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" name="Рисунок 129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371475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" name="Рисунок 130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3042" y="300037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" name="Рисунок 131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7422" y="300037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" name="Рисунок 132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852" y="371475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" name="Рисунок 133" descr="&amp;Vcy;&amp;ncy;&amp;icy;&amp;mcy;&amp;acy;&amp;ncy;&amp;icy;&amp;iecy;. &amp;Pcy;&amp;rcy;&amp;ocy;&amp;vcy;&amp;iecy;&amp;rcy;&amp;yacy;&amp;iecy;&amp;mcy; &amp;mcy;&amp;iecy;&amp;lcy;&amp;ocy;&amp;chcy;&amp;softcy;. &amp;Ucy; &amp;vcy;&amp;acy;&amp;scy; &amp;vcy; &amp;kcy;&amp;ocy;&amp;shcy;&amp;iecy;&amp;lcy;&amp;softcy;&amp;kcy;&amp;iecy; &amp;mcy;&amp;ocy;&amp;zhcy;&amp;iecy;&amp;tcy; &amp;bcy;&amp;ycy;&amp;tcy;&amp;softcy; &amp;ncy;&amp;iecy;&amp;scy;&amp;kcy;&amp;ocy;&amp;lcy;&amp;softcy;&amp;kcy;&amp;ocy; &amp;tcy;&amp;ycy;&amp;scy;&amp;yacy;&amp;chcy; &amp;bcy;&amp;acy;&amp;kcy;&amp;scy;&amp;ocy;&amp;vcy;. - &amp;Mcy;&amp;ocy;&amp;icy; &amp;scy;&amp;tcy;&amp;acy;&amp;tcy;&amp;softcy;&amp;icy; - &amp;Kcy;&amp;acy;&amp;tcy;&amp;acy;&amp;lcy;&amp;ocy;&amp;gcy; &amp;scy;&amp;tcy;&amp;acy;&amp;tcy;&amp;iecy;&amp;jcy; - &amp;Pcy;&amp;iecy;&amp;rcy;&amp;scy;&amp;ocy;&amp;ncy;&amp;acy;&amp;lcy;&amp;softcy;&amp;ncy;&amp;ycy;&amp;jcy; &amp;scy;&amp;acy;&amp;jcy;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0232" y="3714752"/>
              <a:ext cx="747711" cy="74771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5" name="TextBox 134"/>
          <p:cNvSpPr txBox="1"/>
          <p:nvPr/>
        </p:nvSpPr>
        <p:spPr>
          <a:xfrm>
            <a:off x="714348" y="5786454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∙ 7 = 14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6" name="Группа 135"/>
          <p:cNvGrpSpPr/>
          <p:nvPr/>
        </p:nvGrpSpPr>
        <p:grpSpPr>
          <a:xfrm>
            <a:off x="5857884" y="3643314"/>
            <a:ext cx="2286016" cy="2146529"/>
            <a:chOff x="5643570" y="3143248"/>
            <a:chExt cx="2286016" cy="2146529"/>
          </a:xfrm>
        </p:grpSpPr>
        <p:pic>
          <p:nvPicPr>
            <p:cNvPr id="137" name="Рисунок 136" descr="&amp;Vcy;&amp;icy;&amp;zcy;&amp;ucy;&amp;acy;&amp;lcy;&amp;softcy;&amp;ncy;&amp;ycy;&amp;iecy; &amp;mcy;&amp;acy;&amp;tcy;&amp;iecy;&amp;rcy;&amp;icy;&amp;acy;&amp;lcy;&amp;ycy;"/>
            <p:cNvPicPr/>
            <p:nvPr/>
          </p:nvPicPr>
          <p:blipFill>
            <a:blip r:embed="rId7">
              <a:extLst>
                <a:ext uri="{28A0092B-C50C-407E-A947-70E740481C1C}">
  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3570" y="3143248"/>
              <a:ext cx="2286016" cy="1428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8" name="TextBox 137"/>
            <p:cNvSpPr txBox="1"/>
            <p:nvPr/>
          </p:nvSpPr>
          <p:spPr>
            <a:xfrm>
              <a:off x="6000760" y="4643446"/>
              <a:ext cx="1785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latin typeface="Times New Roman" pitchFamily="18" charset="0"/>
                  <a:cs typeface="Times New Roman" pitchFamily="18" charset="0"/>
                </a:rPr>
                <a:t>7 купе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6000760" y="5929330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∙ 7 = 28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2786050" y="214290"/>
            <a:ext cx="32297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Блиц-турнир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  <p:bldP spid="126" grpId="0"/>
      <p:bldP spid="135" grpId="0"/>
      <p:bldP spid="1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Группа 131"/>
          <p:cNvGrpSpPr/>
          <p:nvPr/>
        </p:nvGrpSpPr>
        <p:grpSpPr>
          <a:xfrm>
            <a:off x="2500298" y="928670"/>
            <a:ext cx="3714776" cy="3214710"/>
            <a:chOff x="357158" y="214290"/>
            <a:chExt cx="3714776" cy="321471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28596" y="35716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142976" y="35716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07167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857356" y="28572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357422" y="21429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071802" y="857232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14744" y="57148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071802" y="35716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571736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2428860" y="1214422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857356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500166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71538" y="100010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28596" y="100010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714744" y="135729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928926" y="1571612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2886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857356" y="200024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357290" y="135729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57224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14348" y="200024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57158" y="164305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57158" y="235743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142976" y="214311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8662" y="307181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000100" y="257174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500166" y="292893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785918" y="242886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428596" y="285749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357422" y="242886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071670" y="2857496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857488" y="221455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714612" y="2786058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3643306" y="2000240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500430" y="3000372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857488" y="5143512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= 7 · 5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S = 35 см</a:t>
            </a:r>
            <a:r>
              <a:rPr lang="ru-RU" sz="36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3143240" y="1285860"/>
            <a:ext cx="2500330" cy="1785950"/>
            <a:chOff x="642910" y="428604"/>
            <a:chExt cx="2500330" cy="1785950"/>
          </a:xfrm>
        </p:grpSpPr>
        <p:sp>
          <p:nvSpPr>
            <p:cNvPr id="97" name="Прямоугольник 96"/>
            <p:cNvSpPr/>
            <p:nvPr/>
          </p:nvSpPr>
          <p:spPr>
            <a:xfrm>
              <a:off x="64291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100010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135729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171448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207167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242886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2786050" y="42860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278605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242886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207167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71448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35729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100010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642910" y="78579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278605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242886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207167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171448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135729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100010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642910" y="114298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4291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64291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100010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100010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135729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135729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171448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171448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207167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07167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242886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242886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2786050" y="150017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2786050" y="1857364"/>
              <a:ext cx="357190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5" name="Прямоугольник 74"/>
          <p:cNvSpPr/>
          <p:nvPr/>
        </p:nvSpPr>
        <p:spPr>
          <a:xfrm>
            <a:off x="1500166" y="214290"/>
            <a:ext cx="6158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Какая фигура рассыпалась?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71472" y="4286256"/>
            <a:ext cx="81710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найти площадь прямоугольника?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" name="Picture 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1500174"/>
            <a:ext cx="857256" cy="99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Группа 2"/>
          <p:cNvGrpSpPr/>
          <p:nvPr/>
        </p:nvGrpSpPr>
        <p:grpSpPr>
          <a:xfrm>
            <a:off x="3000364" y="1071546"/>
            <a:ext cx="2500330" cy="2500330"/>
            <a:chOff x="5214942" y="428604"/>
            <a:chExt cx="2500330" cy="250033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21494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57213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92932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28651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64370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00089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358082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21494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21494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21494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21494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21494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21494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35808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00089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64370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28651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92932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572132" y="78579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57213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92932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28651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64370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00089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7358082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57213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57213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57213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57213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92932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92932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592932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592932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28651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64370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700089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7358082" y="150017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628651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628651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628651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664370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700089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7358082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664370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664370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700089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00089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358082" y="221455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358082" y="257174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28926" y="5500702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= 7 · 7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S = 49 см</a:t>
            </a:r>
            <a:r>
              <a:rPr lang="ru-RU" sz="36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4" name="Группа 103"/>
          <p:cNvGrpSpPr/>
          <p:nvPr/>
        </p:nvGrpSpPr>
        <p:grpSpPr>
          <a:xfrm>
            <a:off x="1785918" y="714356"/>
            <a:ext cx="4714908" cy="4000528"/>
            <a:chOff x="357158" y="285728"/>
            <a:chExt cx="4714908" cy="4000528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1714480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2214546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2786050" y="50004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3500430" y="92867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4714876" y="92867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3929058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4643438" y="28572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142976" y="64291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642910" y="114298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1000100" y="200024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357158" y="214311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Прямоугольник 115"/>
            <p:cNvSpPr/>
            <p:nvPr/>
          </p:nvSpPr>
          <p:spPr>
            <a:xfrm>
              <a:off x="428596" y="271462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71472" y="335756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3929058" y="157161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3357554" y="164305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4214810" y="107154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3357554" y="42860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2428860" y="92867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1928794" y="100010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1214414" y="121442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2357422" y="142873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3000364" y="100010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2857488" y="164305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3000364" y="214311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3500430" y="214311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1000100" y="385762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928662" y="285749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1000100" y="242886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1571604" y="214311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4" name="Прямоугольник 133"/>
            <p:cNvSpPr/>
            <p:nvPr/>
          </p:nvSpPr>
          <p:spPr>
            <a:xfrm>
              <a:off x="1714480" y="157161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5" name="Прямоугольник 134"/>
            <p:cNvSpPr/>
            <p:nvPr/>
          </p:nvSpPr>
          <p:spPr>
            <a:xfrm>
              <a:off x="1785918" y="300037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>
              <a:off x="1357290" y="307181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1500166" y="357187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2071670" y="200024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Прямоугольник 138"/>
            <p:cNvSpPr/>
            <p:nvPr/>
          </p:nvSpPr>
          <p:spPr>
            <a:xfrm>
              <a:off x="2428860" y="235743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/>
            <p:cNvSpPr/>
            <p:nvPr/>
          </p:nvSpPr>
          <p:spPr>
            <a:xfrm>
              <a:off x="4071934" y="192880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2857488" y="264318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2071670" y="264318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2428860" y="307181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2000232" y="378619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5" name="Прямоугольник 144"/>
            <p:cNvSpPr/>
            <p:nvPr/>
          </p:nvSpPr>
          <p:spPr>
            <a:xfrm>
              <a:off x="3357554" y="271462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3929058" y="242886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7" name="Прямоугольник 146"/>
            <p:cNvSpPr/>
            <p:nvPr/>
          </p:nvSpPr>
          <p:spPr>
            <a:xfrm>
              <a:off x="4572000" y="1857364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8" name="Прямоугольник 147"/>
            <p:cNvSpPr/>
            <p:nvPr/>
          </p:nvSpPr>
          <p:spPr>
            <a:xfrm>
              <a:off x="3071802" y="314324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Прямоугольник 148"/>
            <p:cNvSpPr/>
            <p:nvPr/>
          </p:nvSpPr>
          <p:spPr>
            <a:xfrm>
              <a:off x="2643174" y="3929066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3786182" y="3000372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1" name="Прямоугольник 150"/>
            <p:cNvSpPr/>
            <p:nvPr/>
          </p:nvSpPr>
          <p:spPr>
            <a:xfrm>
              <a:off x="3357554" y="385762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2" name="Прямоугольник 151"/>
            <p:cNvSpPr/>
            <p:nvPr/>
          </p:nvSpPr>
          <p:spPr>
            <a:xfrm>
              <a:off x="4429124" y="2428868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3" name="Прямоугольник 152"/>
            <p:cNvSpPr/>
            <p:nvPr/>
          </p:nvSpPr>
          <p:spPr>
            <a:xfrm>
              <a:off x="4500562" y="3071810"/>
              <a:ext cx="357190" cy="357190"/>
            </a:xfrm>
            <a:prstGeom prst="rect">
              <a:avLst/>
            </a:prstGeom>
            <a:solidFill>
              <a:srgbClr val="00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4" name="Прямоугольник 153"/>
          <p:cNvSpPr/>
          <p:nvPr/>
        </p:nvSpPr>
        <p:spPr>
          <a:xfrm>
            <a:off x="1500166" y="0"/>
            <a:ext cx="6158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Какая фигура рассыпалась?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1142976" y="4786322"/>
            <a:ext cx="66163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найти площадь квадрата?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6" name="Picture 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071678"/>
            <a:ext cx="857256" cy="99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1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6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86050" y="731520"/>
          <a:ext cx="4548198" cy="6126480"/>
        </p:xfrm>
        <a:graphic>
          <a:graphicData uri="http://schemas.openxmlformats.org/drawingml/2006/table">
            <a:tbl>
              <a:tblPr/>
              <a:tblGrid>
                <a:gridCol w="4548198"/>
              </a:tblGrid>
              <a:tr h="47863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Гриб помножим на сосну,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Лист помножим на весну,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Тёплый ветер – на зерно,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Землянику – на звено.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Множим солнце на лучи,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Всех мальчишек – на мячи,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Всех девчонок – на «хи-хи»,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Всех поэтов – на стихи.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Множим крыши на людей,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А метро – на лошадей,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Голубей – на чердаки,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Поваров – на черпаки,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Выйдут тысячи чудес,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Выйдет лес до небес,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latin typeface="Times New Roman"/>
                        </a:rPr>
                        <a:t>Города, моря, поля, 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Выйдет целая земля!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34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2" y="1571612"/>
            <a:ext cx="742955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 smtClean="0">
                <a:solidFill>
                  <a:srgbClr val="0000FF"/>
                </a:solidFill>
                <a:latin typeface="Georgia" pitchFamily="18" charset="0"/>
              </a:rPr>
              <a:t>Ресурсы: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hlinkClick r:id="rId3"/>
              </a:rPr>
              <a:t>-http://images.google.ru/imghp?hl=ru&amp;tab=wi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картинки;</a:t>
            </a:r>
            <a:endParaRPr lang="ru-RU" sz="1600" b="1" dirty="0" smtClean="0">
              <a:solidFill>
                <a:srgbClr val="0070C0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  <a:hlinkClick r:id="rId4"/>
              </a:rPr>
              <a:t>-http://images.yandex.ru/</a:t>
            </a:r>
            <a:r>
              <a:rPr lang="ru-RU" sz="1600" b="1" dirty="0" smtClean="0">
                <a:solidFill>
                  <a:srgbClr val="0070C0"/>
                </a:solidFill>
                <a:latin typeface="Georgia" pitchFamily="18" charset="0"/>
              </a:rPr>
              <a:t> 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картинки;</a:t>
            </a:r>
          </a:p>
          <a:p>
            <a:pPr lvl="0">
              <a:defRPr/>
            </a:pPr>
            <a:r>
              <a:rPr lang="ru-RU" sz="1600" b="1" dirty="0" smtClean="0">
                <a:latin typeface="Georgia" pitchFamily="18" charset="0"/>
                <a:ea typeface="Times New Roman" pitchFamily="18" charset="0"/>
                <a:cs typeface="Arial" pitchFamily="34" charset="0"/>
                <a:hlinkClick r:id="rId5"/>
              </a:rPr>
              <a:t>-http://rebus.detsky-mir.com/2871/rebusy_po_matematike/</a:t>
            </a:r>
            <a:r>
              <a:rPr lang="ru-RU" sz="1600" b="1" dirty="0" smtClean="0">
                <a:latin typeface="Georgia" pitchFamily="18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lvl="0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 dirty="0" smtClean="0">
                <a:solidFill>
                  <a:srgbClr val="3333FF"/>
                </a:solidFill>
                <a:latin typeface="Georgia" pitchFamily="18" charset="0"/>
              </a:rPr>
              <a:t>http://znajka.net/</a:t>
            </a: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;</a:t>
            </a:r>
          </a:p>
          <a:p>
            <a:pPr lvl="0">
              <a:defRPr/>
            </a:pPr>
            <a:r>
              <a:rPr lang="ru-RU" sz="1600" b="1" dirty="0" smtClean="0">
                <a:solidFill>
                  <a:srgbClr val="3333FF"/>
                </a:solidFill>
                <a:latin typeface="Georgia" pitchFamily="18" charset="0"/>
              </a:rPr>
              <a:t>-</a:t>
            </a:r>
            <a:r>
              <a:rPr lang="en-US" sz="1600" b="1" dirty="0" smtClean="0">
                <a:solidFill>
                  <a:srgbClr val="3333FF"/>
                </a:solidFill>
                <a:latin typeface="Georgia" pitchFamily="18" charset="0"/>
              </a:rPr>
              <a:t>http://www.prozagadki.ru/</a:t>
            </a:r>
          </a:p>
          <a:p>
            <a:pPr>
              <a:buFontTx/>
              <a:buChar char="-"/>
            </a:pPr>
            <a:r>
              <a:rPr lang="en-US" sz="1600" b="1" dirty="0" smtClean="0">
                <a:solidFill>
                  <a:srgbClr val="0000FF"/>
                </a:solidFill>
                <a:latin typeface="Georgia" pitchFamily="18" charset="0"/>
              </a:rPr>
              <a:t>http://images.yandex.ru/yands</a:t>
            </a:r>
            <a:r>
              <a:rPr lang="en-US" sz="1600" b="1" dirty="0" smtClean="0">
                <a:solidFill>
                  <a:srgbClr val="3333FF"/>
                </a:solidFill>
                <a:latin typeface="Georgia" pitchFamily="18" charset="0"/>
              </a:rPr>
              <a:t>earch?e</a:t>
            </a:r>
            <a:r>
              <a:rPr lang="en-US" sz="1600" b="1" dirty="0" smtClean="0">
                <a:solidFill>
                  <a:srgbClr val="0000FF"/>
                </a:solidFill>
                <a:latin typeface="Georgia" pitchFamily="18" charset="0"/>
              </a:rPr>
              <a:t>d=1&amp;text=</a:t>
            </a:r>
            <a:r>
              <a:rPr lang="ru-RU" sz="1600" b="1" dirty="0" smtClean="0">
                <a:solidFill>
                  <a:srgbClr val="0000FF"/>
                </a:solidFill>
                <a:latin typeface="Georgia" pitchFamily="18" charset="0"/>
              </a:rPr>
              <a:t>детские  фоны</a:t>
            </a:r>
            <a:r>
              <a:rPr lang="ru-RU" sz="1600" b="1" dirty="0" smtClean="0">
                <a:solidFill>
                  <a:srgbClr val="0000FF"/>
                </a:solidFill>
                <a:latin typeface="Georgia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600" b="1" dirty="0" smtClean="0">
                <a:latin typeface="Georgia" pitchFamily="18" charset="0"/>
                <a:hlinkClick r:id="rId6"/>
              </a:rPr>
              <a:t>http://</a:t>
            </a:r>
            <a:r>
              <a:rPr lang="ru-RU" sz="1600" b="1" dirty="0" smtClean="0">
                <a:latin typeface="Georgia" pitchFamily="18" charset="0"/>
                <a:hlinkClick r:id="rId6"/>
              </a:rPr>
              <a:t>planetarium-kharkov.org/files/pictures/05_moon_meteorit_alh-81005.jpg</a:t>
            </a:r>
            <a:endParaRPr lang="ru-RU" sz="1600" b="1" dirty="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sz="1600" b="1" dirty="0" smtClean="0">
                <a:latin typeface="Georgia" pitchFamily="18" charset="0"/>
                <a:hlinkClick r:id="rId7"/>
              </a:rPr>
              <a:t>http://www.gifpark.ru/COSM</a:t>
            </a:r>
            <a:r>
              <a:rPr lang="ru-RU" sz="1600" b="1" dirty="0" smtClean="0">
                <a:latin typeface="Georgia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600" b="1" dirty="0" smtClean="0">
                <a:latin typeface="Georgia" pitchFamily="18" charset="0"/>
                <a:hlinkClick r:id="rId8"/>
              </a:rPr>
              <a:t>http://karaoke.yarsk.info/</a:t>
            </a:r>
            <a:r>
              <a:rPr lang="ru-RU" sz="1600" b="1" dirty="0" smtClean="0">
                <a:latin typeface="Georgia" pitchFamily="18" charset="0"/>
              </a:rPr>
              <a:t> </a:t>
            </a:r>
          </a:p>
          <a:p>
            <a:pPr>
              <a:buFontTx/>
              <a:buChar char="-"/>
            </a:pPr>
            <a:endParaRPr lang="ru-RU" sz="1600" dirty="0" smtClean="0"/>
          </a:p>
          <a:p>
            <a:endParaRPr lang="ru-RU" dirty="0"/>
          </a:p>
        </p:txBody>
      </p:sp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00034" y="4572008"/>
            <a:ext cx="65008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Автор презентации</a:t>
            </a:r>
          </a:p>
          <a:p>
            <a:r>
              <a:rPr lang="ru-RU" sz="2000" b="1" i="1" dirty="0" err="1" smtClean="0">
                <a:solidFill>
                  <a:srgbClr val="3333FF"/>
                </a:solidFill>
                <a:latin typeface="Georgia" pitchFamily="18" charset="0"/>
              </a:rPr>
              <a:t>Емелина</a:t>
            </a:r>
            <a:r>
              <a:rPr lang="ru-RU" sz="2000" b="1" i="1" dirty="0" smtClean="0">
                <a:solidFill>
                  <a:srgbClr val="3333FF"/>
                </a:solidFill>
                <a:latin typeface="Georgia" pitchFamily="18" charset="0"/>
              </a:rPr>
              <a:t> Елена Владимировна,</a:t>
            </a:r>
            <a:endParaRPr lang="ru-RU" sz="2000" b="1" i="1" dirty="0">
              <a:solidFill>
                <a:srgbClr val="3333FF"/>
              </a:solidFill>
              <a:latin typeface="Georgia" pitchFamily="18" charset="0"/>
            </a:endParaRPr>
          </a:p>
          <a:p>
            <a:r>
              <a:rPr lang="ru-RU" sz="2000" b="1" i="1" dirty="0">
                <a:solidFill>
                  <a:srgbClr val="3333FF"/>
                </a:solidFill>
                <a:latin typeface="Georgia" pitchFamily="18" charset="0"/>
              </a:rPr>
              <a:t>учитель начальных классов </a:t>
            </a:r>
          </a:p>
          <a:p>
            <a:r>
              <a:rPr lang="ru-RU" sz="2000" b="1" i="1" dirty="0" smtClean="0">
                <a:solidFill>
                  <a:srgbClr val="3333FF"/>
                </a:solidFill>
                <a:latin typeface="Georgia" pitchFamily="18" charset="0"/>
              </a:rPr>
              <a:t>МБОУ «СОШ № 18» г. Нижневартовска,</a:t>
            </a:r>
            <a:endParaRPr lang="ru-RU" sz="2000" b="1" i="1" dirty="0">
              <a:solidFill>
                <a:srgbClr val="3333FF"/>
              </a:solidFill>
              <a:latin typeface="Georgia" pitchFamily="18" charset="0"/>
            </a:endParaRPr>
          </a:p>
          <a:p>
            <a:r>
              <a:rPr lang="ru-RU" sz="2000" b="1" i="1" dirty="0" smtClean="0">
                <a:solidFill>
                  <a:srgbClr val="3333FF"/>
                </a:solidFill>
                <a:latin typeface="Georgia" pitchFamily="18" charset="0"/>
              </a:rPr>
              <a:t>Тюменской области, </a:t>
            </a:r>
            <a:r>
              <a:rPr lang="ru-RU" sz="2000" b="1" i="1" dirty="0" err="1" smtClean="0">
                <a:solidFill>
                  <a:srgbClr val="3333FF"/>
                </a:solidFill>
                <a:latin typeface="Georgia" pitchFamily="18" charset="0"/>
              </a:rPr>
              <a:t>ХМАО-Югры</a:t>
            </a:r>
            <a:endParaRPr lang="ru-RU" sz="2000" b="1" i="1" dirty="0">
              <a:solidFill>
                <a:srgbClr val="3333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571472" y="571480"/>
            <a:ext cx="2928958" cy="15716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85786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214414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643042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071670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500298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85786" y="171448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1214414" y="171448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1142976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71736" y="171448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2071670" y="171448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643042" y="171448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000232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571604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428860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857488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786446" y="207167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429256" y="207167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4357686" y="207167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4000496" y="207167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572264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215074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14942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4857752" y="1214422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215206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858016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857884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500694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4429124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071934" y="642918"/>
            <a:ext cx="357190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929058" y="571480"/>
            <a:ext cx="4000528" cy="21431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14282" y="3000372"/>
            <a:ext cx="235745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57158" y="314324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42910" y="314324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928662" y="314324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14414" y="314324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57158" y="4000504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214414" y="4000504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928662" y="4000504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42910" y="4000504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285852" y="350043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571604" y="350043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857356" y="350043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2143108" y="3500438"/>
            <a:ext cx="214314" cy="2143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2857488" y="3000372"/>
            <a:ext cx="2357454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928926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3214678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500430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286248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572000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4857752" y="3071810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2928926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4286248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4857752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572000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214678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500430" y="3500438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3357554" y="3929066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3929058" y="3929066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3643306" y="3929066"/>
            <a:ext cx="214314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5643570" y="3000372"/>
            <a:ext cx="2786082" cy="292895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Равнобедренный треугольник 78"/>
          <p:cNvSpPr/>
          <p:nvPr/>
        </p:nvSpPr>
        <p:spPr>
          <a:xfrm>
            <a:off x="5715008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Равнобедренный треугольник 79"/>
          <p:cNvSpPr/>
          <p:nvPr/>
        </p:nvSpPr>
        <p:spPr>
          <a:xfrm>
            <a:off x="600076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Равнобедренный треугольник 80"/>
          <p:cNvSpPr/>
          <p:nvPr/>
        </p:nvSpPr>
        <p:spPr>
          <a:xfrm>
            <a:off x="635795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Равнобедренный треугольник 81"/>
          <p:cNvSpPr/>
          <p:nvPr/>
        </p:nvSpPr>
        <p:spPr>
          <a:xfrm>
            <a:off x="671514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Равнобедренный треугольник 82"/>
          <p:cNvSpPr/>
          <p:nvPr/>
        </p:nvSpPr>
        <p:spPr>
          <a:xfrm>
            <a:off x="707233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Равнобедренный треугольник 83"/>
          <p:cNvSpPr/>
          <p:nvPr/>
        </p:nvSpPr>
        <p:spPr>
          <a:xfrm>
            <a:off x="742952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Равнобедренный треугольник 84"/>
          <p:cNvSpPr/>
          <p:nvPr/>
        </p:nvSpPr>
        <p:spPr>
          <a:xfrm>
            <a:off x="5715008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Равнобедренный треугольник 85"/>
          <p:cNvSpPr/>
          <p:nvPr/>
        </p:nvSpPr>
        <p:spPr>
          <a:xfrm>
            <a:off x="6072198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Равнобедренный треугольник 86"/>
          <p:cNvSpPr/>
          <p:nvPr/>
        </p:nvSpPr>
        <p:spPr>
          <a:xfrm>
            <a:off x="6357950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Равнобедренный треугольник 87"/>
          <p:cNvSpPr/>
          <p:nvPr/>
        </p:nvSpPr>
        <p:spPr>
          <a:xfrm>
            <a:off x="6715140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Равнобедренный треугольник 88"/>
          <p:cNvSpPr/>
          <p:nvPr/>
        </p:nvSpPr>
        <p:spPr>
          <a:xfrm>
            <a:off x="7072330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Равнобедренный треугольник 89"/>
          <p:cNvSpPr/>
          <p:nvPr/>
        </p:nvSpPr>
        <p:spPr>
          <a:xfrm>
            <a:off x="7500958" y="350043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Равнобедренный треугольник 90"/>
          <p:cNvSpPr/>
          <p:nvPr/>
        </p:nvSpPr>
        <p:spPr>
          <a:xfrm>
            <a:off x="607219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Равнобедренный треугольник 91"/>
          <p:cNvSpPr/>
          <p:nvPr/>
        </p:nvSpPr>
        <p:spPr>
          <a:xfrm>
            <a:off x="571500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Равнобедренный треугольник 92"/>
          <p:cNvSpPr/>
          <p:nvPr/>
        </p:nvSpPr>
        <p:spPr>
          <a:xfrm>
            <a:off x="678657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Равнобедренный треугольник 93"/>
          <p:cNvSpPr/>
          <p:nvPr/>
        </p:nvSpPr>
        <p:spPr>
          <a:xfrm>
            <a:off x="642938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Равнобедренный треугольник 94"/>
          <p:cNvSpPr/>
          <p:nvPr/>
        </p:nvSpPr>
        <p:spPr>
          <a:xfrm>
            <a:off x="750095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Равнобедренный треугольник 95"/>
          <p:cNvSpPr/>
          <p:nvPr/>
        </p:nvSpPr>
        <p:spPr>
          <a:xfrm>
            <a:off x="7143768" y="392906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TextBox 97"/>
          <p:cNvSpPr txBox="1"/>
          <p:nvPr/>
        </p:nvSpPr>
        <p:spPr>
          <a:xfrm>
            <a:off x="214282" y="600076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Х 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857356" y="607220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 Х 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571868" y="607220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Х 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214942" y="600076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Х 5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072330" y="600076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Х 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Равнобедренный треугольник 96"/>
          <p:cNvSpPr/>
          <p:nvPr/>
        </p:nvSpPr>
        <p:spPr>
          <a:xfrm>
            <a:off x="571500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Равнобедренный треугольник 102"/>
          <p:cNvSpPr/>
          <p:nvPr/>
        </p:nvSpPr>
        <p:spPr>
          <a:xfrm>
            <a:off x="750095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Равнобедренный треугольник 103"/>
          <p:cNvSpPr/>
          <p:nvPr/>
        </p:nvSpPr>
        <p:spPr>
          <a:xfrm>
            <a:off x="714376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Равнобедренный треугольник 104"/>
          <p:cNvSpPr/>
          <p:nvPr/>
        </p:nvSpPr>
        <p:spPr>
          <a:xfrm>
            <a:off x="678657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Равнобедренный треугольник 105"/>
          <p:cNvSpPr/>
          <p:nvPr/>
        </p:nvSpPr>
        <p:spPr>
          <a:xfrm>
            <a:off x="642938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Равнобедренный треугольник 106"/>
          <p:cNvSpPr/>
          <p:nvPr/>
        </p:nvSpPr>
        <p:spPr>
          <a:xfrm>
            <a:off x="6072198" y="428625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Равнобедренный треугольник 107"/>
          <p:cNvSpPr/>
          <p:nvPr/>
        </p:nvSpPr>
        <p:spPr>
          <a:xfrm>
            <a:off x="6072198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Равнобедренный треугольник 108"/>
          <p:cNvSpPr/>
          <p:nvPr/>
        </p:nvSpPr>
        <p:spPr>
          <a:xfrm>
            <a:off x="5715008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Равнобедренный треугольник 109"/>
          <p:cNvSpPr/>
          <p:nvPr/>
        </p:nvSpPr>
        <p:spPr>
          <a:xfrm>
            <a:off x="7572396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Равнобедренный треугольник 110"/>
          <p:cNvSpPr/>
          <p:nvPr/>
        </p:nvSpPr>
        <p:spPr>
          <a:xfrm>
            <a:off x="7143768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Равнобедренный треугольник 111"/>
          <p:cNvSpPr/>
          <p:nvPr/>
        </p:nvSpPr>
        <p:spPr>
          <a:xfrm>
            <a:off x="6786578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Равнобедренный треугольник 112"/>
          <p:cNvSpPr/>
          <p:nvPr/>
        </p:nvSpPr>
        <p:spPr>
          <a:xfrm>
            <a:off x="6429388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Равнобедренный треугольник 113"/>
          <p:cNvSpPr/>
          <p:nvPr/>
        </p:nvSpPr>
        <p:spPr>
          <a:xfrm>
            <a:off x="6072198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Равнобедренный треугольник 114"/>
          <p:cNvSpPr/>
          <p:nvPr/>
        </p:nvSpPr>
        <p:spPr>
          <a:xfrm>
            <a:off x="5715008" y="464344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Равнобедренный треугольник 115"/>
          <p:cNvSpPr/>
          <p:nvPr/>
        </p:nvSpPr>
        <p:spPr>
          <a:xfrm>
            <a:off x="6786578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Равнобедренный треугольник 116"/>
          <p:cNvSpPr/>
          <p:nvPr/>
        </p:nvSpPr>
        <p:spPr>
          <a:xfrm>
            <a:off x="6429388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Равнобедренный треугольник 117"/>
          <p:cNvSpPr/>
          <p:nvPr/>
        </p:nvSpPr>
        <p:spPr>
          <a:xfrm>
            <a:off x="6072198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Равнобедренный треугольник 118"/>
          <p:cNvSpPr/>
          <p:nvPr/>
        </p:nvSpPr>
        <p:spPr>
          <a:xfrm>
            <a:off x="5715008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Равнобедренный треугольник 119"/>
          <p:cNvSpPr/>
          <p:nvPr/>
        </p:nvSpPr>
        <p:spPr>
          <a:xfrm>
            <a:off x="7572396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Равнобедренный треугольник 120"/>
          <p:cNvSpPr/>
          <p:nvPr/>
        </p:nvSpPr>
        <p:spPr>
          <a:xfrm>
            <a:off x="7143768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Равнобедренный треугольник 121"/>
          <p:cNvSpPr/>
          <p:nvPr/>
        </p:nvSpPr>
        <p:spPr>
          <a:xfrm>
            <a:off x="6786578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Равнобедренный треугольник 122"/>
          <p:cNvSpPr/>
          <p:nvPr/>
        </p:nvSpPr>
        <p:spPr>
          <a:xfrm>
            <a:off x="6429388" y="500063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Равнобедренный треугольник 123"/>
          <p:cNvSpPr/>
          <p:nvPr/>
        </p:nvSpPr>
        <p:spPr>
          <a:xfrm>
            <a:off x="7858148" y="385762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Равнобедренный треугольник 124"/>
          <p:cNvSpPr/>
          <p:nvPr/>
        </p:nvSpPr>
        <p:spPr>
          <a:xfrm>
            <a:off x="7929586" y="421481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Равнобедренный треугольник 125"/>
          <p:cNvSpPr/>
          <p:nvPr/>
        </p:nvSpPr>
        <p:spPr>
          <a:xfrm>
            <a:off x="7929586" y="457200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Равнобедренный треугольник 126"/>
          <p:cNvSpPr/>
          <p:nvPr/>
        </p:nvSpPr>
        <p:spPr>
          <a:xfrm>
            <a:off x="7929586" y="4929198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Равнобедренный треугольник 127"/>
          <p:cNvSpPr/>
          <p:nvPr/>
        </p:nvSpPr>
        <p:spPr>
          <a:xfrm>
            <a:off x="7929586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Равнобедренный треугольник 128"/>
          <p:cNvSpPr/>
          <p:nvPr/>
        </p:nvSpPr>
        <p:spPr>
          <a:xfrm>
            <a:off x="7572396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Равнобедренный треугольник 129"/>
          <p:cNvSpPr/>
          <p:nvPr/>
        </p:nvSpPr>
        <p:spPr>
          <a:xfrm>
            <a:off x="7143768" y="5357826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Равнобедренный треугольник 130"/>
          <p:cNvSpPr/>
          <p:nvPr/>
        </p:nvSpPr>
        <p:spPr>
          <a:xfrm>
            <a:off x="7786710" y="307181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Равнобедренный треугольник 131"/>
          <p:cNvSpPr/>
          <p:nvPr/>
        </p:nvSpPr>
        <p:spPr>
          <a:xfrm>
            <a:off x="7858148" y="3429000"/>
            <a:ext cx="285752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16466E-6 L 0.0559 -0.578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2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6586E-6 L -0.1158 -0.26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6586E-6 L 0.09826 -0.190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16466E-6 L -0.19166 -0.25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16466E-6 L -0.07986 -0.599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1" grpId="0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 b="4166"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 430"/>
          <p:cNvGrpSpPr>
            <a:grpSpLocks/>
          </p:cNvGrpSpPr>
          <p:nvPr/>
        </p:nvGrpSpPr>
        <p:grpSpPr bwMode="auto">
          <a:xfrm>
            <a:off x="357158" y="857232"/>
            <a:ext cx="2571768" cy="2000264"/>
            <a:chOff x="80" y="557"/>
            <a:chExt cx="2440" cy="1915"/>
          </a:xfrm>
        </p:grpSpPr>
        <p:grpSp>
          <p:nvGrpSpPr>
            <p:cNvPr id="19" name="Group 431"/>
            <p:cNvGrpSpPr>
              <a:grpSpLocks/>
            </p:cNvGrpSpPr>
            <p:nvPr/>
          </p:nvGrpSpPr>
          <p:grpSpPr bwMode="auto">
            <a:xfrm>
              <a:off x="80" y="557"/>
              <a:ext cx="2440" cy="1915"/>
              <a:chOff x="2464" y="2413"/>
              <a:chExt cx="2440" cy="1915"/>
            </a:xfrm>
          </p:grpSpPr>
          <p:grpSp>
            <p:nvGrpSpPr>
              <p:cNvPr id="37" name="Group 432"/>
              <p:cNvGrpSpPr>
                <a:grpSpLocks/>
              </p:cNvGrpSpPr>
              <p:nvPr/>
            </p:nvGrpSpPr>
            <p:grpSpPr bwMode="auto">
              <a:xfrm>
                <a:off x="2464" y="2784"/>
                <a:ext cx="2440" cy="1544"/>
                <a:chOff x="192" y="2144"/>
                <a:chExt cx="2440" cy="1544"/>
              </a:xfrm>
            </p:grpSpPr>
            <p:sp>
              <p:nvSpPr>
                <p:cNvPr id="158" name="AutoShape 433" descr="Дуб"/>
                <p:cNvSpPr>
                  <a:spLocks noChangeArrowheads="1"/>
                </p:cNvSpPr>
                <p:nvPr/>
              </p:nvSpPr>
              <p:spPr bwMode="auto">
                <a:xfrm>
                  <a:off x="192" y="2144"/>
                  <a:ext cx="2440" cy="1544"/>
                </a:xfrm>
                <a:prstGeom prst="cube">
                  <a:avLst>
                    <a:gd name="adj" fmla="val 72667"/>
                  </a:avLst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28575">
                  <a:solidFill>
                    <a:srgbClr val="8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159" name="Freeform 434" descr="Дуб"/>
                <p:cNvSpPr>
                  <a:spLocks/>
                </p:cNvSpPr>
                <p:nvPr/>
              </p:nvSpPr>
              <p:spPr bwMode="auto">
                <a:xfrm>
                  <a:off x="1512" y="2160"/>
                  <a:ext cx="1120" cy="1520"/>
                </a:xfrm>
                <a:custGeom>
                  <a:avLst/>
                  <a:gdLst>
                    <a:gd name="T0" fmla="*/ 0 w 1120"/>
                    <a:gd name="T1" fmla="*/ 1520 h 1520"/>
                    <a:gd name="T2" fmla="*/ 1120 w 1120"/>
                    <a:gd name="T3" fmla="*/ 384 h 1520"/>
                    <a:gd name="T4" fmla="*/ 1120 w 1120"/>
                    <a:gd name="T5" fmla="*/ 0 h 1520"/>
                    <a:gd name="T6" fmla="*/ 0 w 1120"/>
                    <a:gd name="T7" fmla="*/ 1120 h 1520"/>
                    <a:gd name="T8" fmla="*/ 0 w 1120"/>
                    <a:gd name="T9" fmla="*/ 1520 h 15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0"/>
                    <a:gd name="T16" fmla="*/ 0 h 1520"/>
                    <a:gd name="T17" fmla="*/ 1120 w 1120"/>
                    <a:gd name="T18" fmla="*/ 1520 h 15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0" h="1520">
                      <a:moveTo>
                        <a:pt x="0" y="1520"/>
                      </a:moveTo>
                      <a:lnTo>
                        <a:pt x="1120" y="384"/>
                      </a:lnTo>
                      <a:lnTo>
                        <a:pt x="1120" y="0"/>
                      </a:lnTo>
                      <a:lnTo>
                        <a:pt x="0" y="1120"/>
                      </a:lnTo>
                      <a:lnTo>
                        <a:pt x="0" y="1520"/>
                      </a:ln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8" name="Group 435"/>
              <p:cNvGrpSpPr>
                <a:grpSpLocks/>
              </p:cNvGrpSpPr>
              <p:nvPr/>
            </p:nvGrpSpPr>
            <p:grpSpPr bwMode="auto">
              <a:xfrm>
                <a:off x="4291" y="2506"/>
                <a:ext cx="508" cy="501"/>
                <a:chOff x="3939" y="1946"/>
                <a:chExt cx="508" cy="501"/>
              </a:xfrm>
            </p:grpSpPr>
            <p:sp>
              <p:nvSpPr>
                <p:cNvPr id="149" name="Freeform 43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0" name="Freeform 43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1" name="Freeform 43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2" name="Group 43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154" name="Freeform 44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5" name="Group 44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156" name="Freeform 44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57" name="Freeform 44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53" name="Freeform 44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9" name="Group 445"/>
              <p:cNvGrpSpPr>
                <a:grpSpLocks/>
              </p:cNvGrpSpPr>
              <p:nvPr/>
            </p:nvGrpSpPr>
            <p:grpSpPr bwMode="auto">
              <a:xfrm>
                <a:off x="4099" y="2762"/>
                <a:ext cx="508" cy="501"/>
                <a:chOff x="3939" y="1946"/>
                <a:chExt cx="508" cy="501"/>
              </a:xfrm>
            </p:grpSpPr>
            <p:sp>
              <p:nvSpPr>
                <p:cNvPr id="140" name="Freeform 44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1" name="Freeform 44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2" name="Freeform 44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43" name="Group 44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145" name="Freeform 45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46" name="Group 45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147" name="Freeform 45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8" name="Freeform 45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44" name="Freeform 45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0" name="Group 455"/>
              <p:cNvGrpSpPr>
                <a:grpSpLocks/>
              </p:cNvGrpSpPr>
              <p:nvPr/>
            </p:nvGrpSpPr>
            <p:grpSpPr bwMode="auto">
              <a:xfrm>
                <a:off x="3859" y="2938"/>
                <a:ext cx="508" cy="501"/>
                <a:chOff x="3939" y="1946"/>
                <a:chExt cx="508" cy="501"/>
              </a:xfrm>
            </p:grpSpPr>
            <p:sp>
              <p:nvSpPr>
                <p:cNvPr id="131" name="Freeform 45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2" name="Freeform 45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" name="Freeform 45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34" name="Group 45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136" name="Freeform 46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37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138" name="Freeform 46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9" name="Freeform 46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35" name="Freeform 46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1" name="Group 465"/>
              <p:cNvGrpSpPr>
                <a:grpSpLocks/>
              </p:cNvGrpSpPr>
              <p:nvPr/>
            </p:nvGrpSpPr>
            <p:grpSpPr bwMode="auto">
              <a:xfrm>
                <a:off x="3587" y="3290"/>
                <a:ext cx="508" cy="501"/>
                <a:chOff x="3939" y="1946"/>
                <a:chExt cx="508" cy="501"/>
              </a:xfrm>
            </p:grpSpPr>
            <p:sp>
              <p:nvSpPr>
                <p:cNvPr id="122" name="Freeform 46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" name="Freeform 46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4" name="Freeform 46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25" name="Group 46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127" name="Freeform 47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28" name="Group 47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129" name="Freeform 47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30" name="Freeform 47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26" name="Freeform 47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" name="Group 475"/>
              <p:cNvGrpSpPr>
                <a:grpSpLocks/>
              </p:cNvGrpSpPr>
              <p:nvPr/>
            </p:nvGrpSpPr>
            <p:grpSpPr bwMode="auto">
              <a:xfrm rot="2490177">
                <a:off x="3604" y="2605"/>
                <a:ext cx="508" cy="509"/>
                <a:chOff x="4060" y="1421"/>
                <a:chExt cx="508" cy="509"/>
              </a:xfrm>
            </p:grpSpPr>
            <p:sp>
              <p:nvSpPr>
                <p:cNvPr id="115" name="Freeform 47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6" name="Freeform 47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7" name="Freeform 47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8" name="Freeform 47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9" name="Freeform 48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0" name="Freeform 48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1" name="Freeform 48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3" name="Group 483"/>
              <p:cNvGrpSpPr>
                <a:grpSpLocks/>
              </p:cNvGrpSpPr>
              <p:nvPr/>
            </p:nvGrpSpPr>
            <p:grpSpPr bwMode="auto">
              <a:xfrm rot="2490177">
                <a:off x="3380" y="2877"/>
                <a:ext cx="508" cy="509"/>
                <a:chOff x="4060" y="1421"/>
                <a:chExt cx="508" cy="509"/>
              </a:xfrm>
            </p:grpSpPr>
            <p:sp>
              <p:nvSpPr>
                <p:cNvPr id="108" name="Freeform 48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9" name="Freeform 48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" name="Freeform 48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1" name="Freeform 48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" name="Freeform 48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3" name="Freeform 48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4" name="Freeform 49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" name="Group 491"/>
              <p:cNvGrpSpPr>
                <a:grpSpLocks/>
              </p:cNvGrpSpPr>
              <p:nvPr/>
            </p:nvGrpSpPr>
            <p:grpSpPr bwMode="auto">
              <a:xfrm rot="2490177">
                <a:off x="3012" y="3005"/>
                <a:ext cx="508" cy="509"/>
                <a:chOff x="4060" y="1421"/>
                <a:chExt cx="508" cy="509"/>
              </a:xfrm>
            </p:grpSpPr>
            <p:sp>
              <p:nvSpPr>
                <p:cNvPr id="101" name="Freeform 49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" name="Freeform 49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" name="Freeform 49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" name="Freeform 49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5" name="Freeform 49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" name="Freeform 49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" name="Freeform 49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5" name="Group 499"/>
              <p:cNvGrpSpPr>
                <a:grpSpLocks/>
              </p:cNvGrpSpPr>
              <p:nvPr/>
            </p:nvGrpSpPr>
            <p:grpSpPr bwMode="auto">
              <a:xfrm rot="2490177">
                <a:off x="3589" y="2814"/>
                <a:ext cx="508" cy="509"/>
                <a:chOff x="4060" y="1421"/>
                <a:chExt cx="508" cy="509"/>
              </a:xfrm>
            </p:grpSpPr>
            <p:sp>
              <p:nvSpPr>
                <p:cNvPr id="94" name="Freeform 50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5" name="Freeform 50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6" name="Freeform 50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" name="Freeform 50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" name="Freeform 50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" name="Freeform 50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0" name="Freeform 50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6" name="Group 507"/>
              <p:cNvGrpSpPr>
                <a:grpSpLocks/>
              </p:cNvGrpSpPr>
              <p:nvPr/>
            </p:nvGrpSpPr>
            <p:grpSpPr bwMode="auto">
              <a:xfrm>
                <a:off x="3172" y="3405"/>
                <a:ext cx="508" cy="509"/>
                <a:chOff x="4060" y="1421"/>
                <a:chExt cx="508" cy="509"/>
              </a:xfrm>
            </p:grpSpPr>
            <p:sp>
              <p:nvSpPr>
                <p:cNvPr id="87" name="Freeform 50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8" name="Freeform 50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" name="Freeform 51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" name="Freeform 51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1" name="Freeform 51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" name="Freeform 51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3" name="Freeform 51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7" name="Group 515"/>
              <p:cNvGrpSpPr>
                <a:grpSpLocks/>
              </p:cNvGrpSpPr>
              <p:nvPr/>
            </p:nvGrpSpPr>
            <p:grpSpPr bwMode="auto">
              <a:xfrm rot="2490177">
                <a:off x="2517" y="3422"/>
                <a:ext cx="508" cy="509"/>
                <a:chOff x="4060" y="1421"/>
                <a:chExt cx="508" cy="509"/>
              </a:xfrm>
            </p:grpSpPr>
            <p:sp>
              <p:nvSpPr>
                <p:cNvPr id="80" name="Freeform 51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" name="Freeform 51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" name="Freeform 51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" name="Freeform 51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" name="Freeform 52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5" name="Freeform 52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6" name="Freeform 52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8" name="Group 523"/>
              <p:cNvGrpSpPr>
                <a:grpSpLocks/>
              </p:cNvGrpSpPr>
              <p:nvPr/>
            </p:nvGrpSpPr>
            <p:grpSpPr bwMode="auto">
              <a:xfrm rot="2490177">
                <a:off x="3940" y="2413"/>
                <a:ext cx="508" cy="509"/>
                <a:chOff x="4060" y="1421"/>
                <a:chExt cx="508" cy="509"/>
              </a:xfrm>
            </p:grpSpPr>
            <p:sp>
              <p:nvSpPr>
                <p:cNvPr id="73" name="Freeform 52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" name="Freeform 52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" name="Freeform 52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" name="Freeform 52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7" name="Freeform 52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" name="Freeform 52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" name="Freeform 53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9" name="Group 531"/>
              <p:cNvGrpSpPr>
                <a:grpSpLocks/>
              </p:cNvGrpSpPr>
              <p:nvPr/>
            </p:nvGrpSpPr>
            <p:grpSpPr bwMode="auto">
              <a:xfrm rot="2490177">
                <a:off x="2885" y="3358"/>
                <a:ext cx="508" cy="509"/>
                <a:chOff x="4060" y="1421"/>
                <a:chExt cx="508" cy="509"/>
              </a:xfrm>
            </p:grpSpPr>
            <p:sp>
              <p:nvSpPr>
                <p:cNvPr id="66" name="Freeform 53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Freeform 53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Freeform 53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Freeform 53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Freeform 53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Freeform 53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Freeform 53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0" name="Group 539"/>
              <p:cNvGrpSpPr>
                <a:grpSpLocks/>
              </p:cNvGrpSpPr>
              <p:nvPr/>
            </p:nvGrpSpPr>
            <p:grpSpPr bwMode="auto">
              <a:xfrm rot="2490177">
                <a:off x="3348" y="2605"/>
                <a:ext cx="508" cy="509"/>
                <a:chOff x="4060" y="1421"/>
                <a:chExt cx="508" cy="509"/>
              </a:xfrm>
            </p:grpSpPr>
            <p:sp>
              <p:nvSpPr>
                <p:cNvPr id="59" name="Freeform 54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Freeform 54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Freeform 54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Freeform 54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Freeform 54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4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Freeform 54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" name="Group 547"/>
              <p:cNvGrpSpPr>
                <a:grpSpLocks/>
              </p:cNvGrpSpPr>
              <p:nvPr/>
            </p:nvGrpSpPr>
            <p:grpSpPr bwMode="auto">
              <a:xfrm rot="2490177">
                <a:off x="3348" y="3133"/>
                <a:ext cx="508" cy="509"/>
                <a:chOff x="4060" y="1421"/>
                <a:chExt cx="508" cy="509"/>
              </a:xfrm>
            </p:grpSpPr>
            <p:sp>
              <p:nvSpPr>
                <p:cNvPr id="52" name="Freeform 54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Freeform 54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Freeform 55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Freeform 55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Freeform 55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Freeform 55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Freeform 55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0" name="Group 555"/>
            <p:cNvGrpSpPr>
              <a:grpSpLocks/>
            </p:cNvGrpSpPr>
            <p:nvPr/>
          </p:nvGrpSpPr>
          <p:grpSpPr bwMode="auto">
            <a:xfrm>
              <a:off x="90" y="1015"/>
              <a:ext cx="2430" cy="1407"/>
              <a:chOff x="90" y="1015"/>
              <a:chExt cx="2430" cy="1407"/>
            </a:xfrm>
          </p:grpSpPr>
          <p:sp>
            <p:nvSpPr>
              <p:cNvPr id="21" name="Freeform 556"/>
              <p:cNvSpPr>
                <a:spLocks/>
              </p:cNvSpPr>
              <p:nvPr/>
            </p:nvSpPr>
            <p:spPr bwMode="auto">
              <a:xfrm>
                <a:off x="90" y="2307"/>
                <a:ext cx="1302" cy="42"/>
              </a:xfrm>
              <a:custGeom>
                <a:avLst/>
                <a:gdLst>
                  <a:gd name="T0" fmla="*/ 3 w 1302"/>
                  <a:gd name="T1" fmla="*/ 0 h 42"/>
                  <a:gd name="T2" fmla="*/ 363 w 1302"/>
                  <a:gd name="T3" fmla="*/ 18 h 42"/>
                  <a:gd name="T4" fmla="*/ 1302 w 1302"/>
                  <a:gd name="T5" fmla="*/ 18 h 42"/>
                  <a:gd name="T6" fmla="*/ 1302 w 1302"/>
                  <a:gd name="T7" fmla="*/ 36 h 42"/>
                  <a:gd name="T8" fmla="*/ 219 w 1302"/>
                  <a:gd name="T9" fmla="*/ 42 h 42"/>
                  <a:gd name="T10" fmla="*/ 0 w 1302"/>
                  <a:gd name="T11" fmla="*/ 36 h 42"/>
                  <a:gd name="T12" fmla="*/ 3 w 1302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42"/>
                  <a:gd name="T23" fmla="*/ 1302 w 1302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42">
                    <a:moveTo>
                      <a:pt x="3" y="0"/>
                    </a:moveTo>
                    <a:lnTo>
                      <a:pt x="363" y="18"/>
                    </a:lnTo>
                    <a:lnTo>
                      <a:pt x="1302" y="18"/>
                    </a:lnTo>
                    <a:lnTo>
                      <a:pt x="1302" y="36"/>
                    </a:lnTo>
                    <a:lnTo>
                      <a:pt x="219" y="42"/>
                    </a:lnTo>
                    <a:lnTo>
                      <a:pt x="0" y="3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557"/>
              <p:cNvSpPr>
                <a:spLocks/>
              </p:cNvSpPr>
              <p:nvPr/>
            </p:nvSpPr>
            <p:spPr bwMode="auto">
              <a:xfrm>
                <a:off x="90" y="2175"/>
                <a:ext cx="1302" cy="30"/>
              </a:xfrm>
              <a:custGeom>
                <a:avLst/>
                <a:gdLst>
                  <a:gd name="T0" fmla="*/ 0 w 1302"/>
                  <a:gd name="T1" fmla="*/ 6 h 30"/>
                  <a:gd name="T2" fmla="*/ 1299 w 1302"/>
                  <a:gd name="T3" fmla="*/ 0 h 30"/>
                  <a:gd name="T4" fmla="*/ 1302 w 1302"/>
                  <a:gd name="T5" fmla="*/ 30 h 30"/>
                  <a:gd name="T6" fmla="*/ 0 w 1302"/>
                  <a:gd name="T7" fmla="*/ 30 h 30"/>
                  <a:gd name="T8" fmla="*/ 0 w 1302"/>
                  <a:gd name="T9" fmla="*/ 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30"/>
                  <a:gd name="T17" fmla="*/ 1302 w 1302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30">
                    <a:moveTo>
                      <a:pt x="0" y="6"/>
                    </a:moveTo>
                    <a:lnTo>
                      <a:pt x="1299" y="0"/>
                    </a:lnTo>
                    <a:lnTo>
                      <a:pt x="1302" y="30"/>
                    </a:lnTo>
                    <a:lnTo>
                      <a:pt x="0" y="3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558"/>
              <p:cNvSpPr>
                <a:spLocks/>
              </p:cNvSpPr>
              <p:nvPr/>
            </p:nvSpPr>
            <p:spPr bwMode="auto">
              <a:xfrm>
                <a:off x="1407" y="1047"/>
                <a:ext cx="1113" cy="1158"/>
              </a:xfrm>
              <a:custGeom>
                <a:avLst/>
                <a:gdLst>
                  <a:gd name="T0" fmla="*/ 0 w 1113"/>
                  <a:gd name="T1" fmla="*/ 1134 h 1158"/>
                  <a:gd name="T2" fmla="*/ 1113 w 1113"/>
                  <a:gd name="T3" fmla="*/ 0 h 1158"/>
                  <a:gd name="T4" fmla="*/ 1113 w 1113"/>
                  <a:gd name="T5" fmla="*/ 30 h 1158"/>
                  <a:gd name="T6" fmla="*/ 0 w 1113"/>
                  <a:gd name="T7" fmla="*/ 1158 h 1158"/>
                  <a:gd name="T8" fmla="*/ 0 w 1113"/>
                  <a:gd name="T9" fmla="*/ 1134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3"/>
                  <a:gd name="T16" fmla="*/ 0 h 1158"/>
                  <a:gd name="T17" fmla="*/ 1113 w 1113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3" h="1158">
                    <a:moveTo>
                      <a:pt x="0" y="1134"/>
                    </a:moveTo>
                    <a:lnTo>
                      <a:pt x="1113" y="0"/>
                    </a:lnTo>
                    <a:lnTo>
                      <a:pt x="1113" y="30"/>
                    </a:lnTo>
                    <a:lnTo>
                      <a:pt x="0" y="1158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Oval 559"/>
              <p:cNvSpPr>
                <a:spLocks noChangeArrowheads="1"/>
              </p:cNvSpPr>
              <p:nvPr/>
            </p:nvSpPr>
            <p:spPr bwMode="auto">
              <a:xfrm>
                <a:off x="114" y="211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25" name="Oval 560"/>
              <p:cNvSpPr>
                <a:spLocks noChangeArrowheads="1"/>
              </p:cNvSpPr>
              <p:nvPr/>
            </p:nvSpPr>
            <p:spPr bwMode="auto">
              <a:xfrm>
                <a:off x="1332" y="210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26" name="Oval 561"/>
              <p:cNvSpPr>
                <a:spLocks noChangeArrowheads="1"/>
              </p:cNvSpPr>
              <p:nvPr/>
            </p:nvSpPr>
            <p:spPr bwMode="auto">
              <a:xfrm>
                <a:off x="1338" y="225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27" name="Oval 562"/>
              <p:cNvSpPr>
                <a:spLocks noChangeArrowheads="1"/>
              </p:cNvSpPr>
              <p:nvPr/>
            </p:nvSpPr>
            <p:spPr bwMode="auto">
              <a:xfrm>
                <a:off x="1338" y="2383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28" name="Oval 563"/>
              <p:cNvSpPr>
                <a:spLocks noChangeArrowheads="1"/>
              </p:cNvSpPr>
              <p:nvPr/>
            </p:nvSpPr>
            <p:spPr bwMode="auto">
              <a:xfrm>
                <a:off x="113" y="2238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29" name="Oval 564"/>
              <p:cNvSpPr>
                <a:spLocks noChangeArrowheads="1"/>
              </p:cNvSpPr>
              <p:nvPr/>
            </p:nvSpPr>
            <p:spPr bwMode="auto">
              <a:xfrm>
                <a:off x="125" y="2394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0" name="Oval 565"/>
              <p:cNvSpPr>
                <a:spLocks noChangeArrowheads="1"/>
              </p:cNvSpPr>
              <p:nvPr/>
            </p:nvSpPr>
            <p:spPr bwMode="auto">
              <a:xfrm>
                <a:off x="1410" y="209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" name="Oval 566"/>
              <p:cNvSpPr>
                <a:spLocks noChangeArrowheads="1"/>
              </p:cNvSpPr>
              <p:nvPr/>
            </p:nvSpPr>
            <p:spPr bwMode="auto">
              <a:xfrm>
                <a:off x="1410" y="2257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2" name="Oval 567"/>
              <p:cNvSpPr>
                <a:spLocks noChangeArrowheads="1"/>
              </p:cNvSpPr>
              <p:nvPr/>
            </p:nvSpPr>
            <p:spPr bwMode="auto">
              <a:xfrm>
                <a:off x="1410" y="236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3" name="Oval 568"/>
              <p:cNvSpPr>
                <a:spLocks noChangeArrowheads="1"/>
              </p:cNvSpPr>
              <p:nvPr/>
            </p:nvSpPr>
            <p:spPr bwMode="auto">
              <a:xfrm>
                <a:off x="2484" y="127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4" name="Oval 569"/>
              <p:cNvSpPr>
                <a:spLocks noChangeArrowheads="1"/>
              </p:cNvSpPr>
              <p:nvPr/>
            </p:nvSpPr>
            <p:spPr bwMode="auto">
              <a:xfrm>
                <a:off x="2484" y="115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5" name="Oval 570"/>
              <p:cNvSpPr>
                <a:spLocks noChangeArrowheads="1"/>
              </p:cNvSpPr>
              <p:nvPr/>
            </p:nvSpPr>
            <p:spPr bwMode="auto">
              <a:xfrm>
                <a:off x="2484" y="101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6" name="Freeform 571"/>
              <p:cNvSpPr>
                <a:spLocks/>
              </p:cNvSpPr>
              <p:nvPr/>
            </p:nvSpPr>
            <p:spPr bwMode="auto">
              <a:xfrm>
                <a:off x="1404" y="1197"/>
                <a:ext cx="1116" cy="1152"/>
              </a:xfrm>
              <a:custGeom>
                <a:avLst/>
                <a:gdLst>
                  <a:gd name="T0" fmla="*/ 0 w 1116"/>
                  <a:gd name="T1" fmla="*/ 1116 h 1152"/>
                  <a:gd name="T2" fmla="*/ 1110 w 1116"/>
                  <a:gd name="T3" fmla="*/ 0 h 1152"/>
                  <a:gd name="T4" fmla="*/ 1116 w 1116"/>
                  <a:gd name="T5" fmla="*/ 24 h 1152"/>
                  <a:gd name="T6" fmla="*/ 3 w 1116"/>
                  <a:gd name="T7" fmla="*/ 1152 h 1152"/>
                  <a:gd name="T8" fmla="*/ 0 w 1116"/>
                  <a:gd name="T9" fmla="*/ 1116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1152"/>
                  <a:gd name="T17" fmla="*/ 1116 w 111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1152">
                    <a:moveTo>
                      <a:pt x="0" y="1116"/>
                    </a:moveTo>
                    <a:lnTo>
                      <a:pt x="1110" y="0"/>
                    </a:lnTo>
                    <a:lnTo>
                      <a:pt x="1116" y="24"/>
                    </a:lnTo>
                    <a:lnTo>
                      <a:pt x="3" y="1152"/>
                    </a:lnTo>
                    <a:lnTo>
                      <a:pt x="0" y="111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60" name="Group 430"/>
          <p:cNvGrpSpPr>
            <a:grpSpLocks/>
          </p:cNvGrpSpPr>
          <p:nvPr/>
        </p:nvGrpSpPr>
        <p:grpSpPr bwMode="auto">
          <a:xfrm>
            <a:off x="6072198" y="857232"/>
            <a:ext cx="2571768" cy="2000264"/>
            <a:chOff x="80" y="557"/>
            <a:chExt cx="2440" cy="1915"/>
          </a:xfrm>
        </p:grpSpPr>
        <p:grpSp>
          <p:nvGrpSpPr>
            <p:cNvPr id="161" name="Group 431"/>
            <p:cNvGrpSpPr>
              <a:grpSpLocks/>
            </p:cNvGrpSpPr>
            <p:nvPr/>
          </p:nvGrpSpPr>
          <p:grpSpPr bwMode="auto">
            <a:xfrm>
              <a:off x="80" y="557"/>
              <a:ext cx="2440" cy="1915"/>
              <a:chOff x="2464" y="2413"/>
              <a:chExt cx="2440" cy="1915"/>
            </a:xfrm>
          </p:grpSpPr>
          <p:grpSp>
            <p:nvGrpSpPr>
              <p:cNvPr id="179" name="Group 432"/>
              <p:cNvGrpSpPr>
                <a:grpSpLocks/>
              </p:cNvGrpSpPr>
              <p:nvPr/>
            </p:nvGrpSpPr>
            <p:grpSpPr bwMode="auto">
              <a:xfrm>
                <a:off x="2464" y="2784"/>
                <a:ext cx="2440" cy="1544"/>
                <a:chOff x="192" y="2144"/>
                <a:chExt cx="2440" cy="1544"/>
              </a:xfrm>
            </p:grpSpPr>
            <p:sp>
              <p:nvSpPr>
                <p:cNvPr id="300" name="AutoShape 433" descr="Дуб"/>
                <p:cNvSpPr>
                  <a:spLocks noChangeArrowheads="1"/>
                </p:cNvSpPr>
                <p:nvPr/>
              </p:nvSpPr>
              <p:spPr bwMode="auto">
                <a:xfrm>
                  <a:off x="192" y="2144"/>
                  <a:ext cx="2440" cy="1544"/>
                </a:xfrm>
                <a:prstGeom prst="cube">
                  <a:avLst>
                    <a:gd name="adj" fmla="val 72667"/>
                  </a:avLst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28575">
                  <a:solidFill>
                    <a:srgbClr val="8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1" name="Freeform 434" descr="Дуб"/>
                <p:cNvSpPr>
                  <a:spLocks/>
                </p:cNvSpPr>
                <p:nvPr/>
              </p:nvSpPr>
              <p:spPr bwMode="auto">
                <a:xfrm>
                  <a:off x="1512" y="2160"/>
                  <a:ext cx="1120" cy="1520"/>
                </a:xfrm>
                <a:custGeom>
                  <a:avLst/>
                  <a:gdLst>
                    <a:gd name="T0" fmla="*/ 0 w 1120"/>
                    <a:gd name="T1" fmla="*/ 1520 h 1520"/>
                    <a:gd name="T2" fmla="*/ 1120 w 1120"/>
                    <a:gd name="T3" fmla="*/ 384 h 1520"/>
                    <a:gd name="T4" fmla="*/ 1120 w 1120"/>
                    <a:gd name="T5" fmla="*/ 0 h 1520"/>
                    <a:gd name="T6" fmla="*/ 0 w 1120"/>
                    <a:gd name="T7" fmla="*/ 1120 h 1520"/>
                    <a:gd name="T8" fmla="*/ 0 w 1120"/>
                    <a:gd name="T9" fmla="*/ 1520 h 15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0"/>
                    <a:gd name="T16" fmla="*/ 0 h 1520"/>
                    <a:gd name="T17" fmla="*/ 1120 w 1120"/>
                    <a:gd name="T18" fmla="*/ 1520 h 15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0" h="1520">
                      <a:moveTo>
                        <a:pt x="0" y="1520"/>
                      </a:moveTo>
                      <a:lnTo>
                        <a:pt x="1120" y="384"/>
                      </a:lnTo>
                      <a:lnTo>
                        <a:pt x="1120" y="0"/>
                      </a:lnTo>
                      <a:lnTo>
                        <a:pt x="0" y="1120"/>
                      </a:lnTo>
                      <a:lnTo>
                        <a:pt x="0" y="1520"/>
                      </a:ln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0" name="Group 435"/>
              <p:cNvGrpSpPr>
                <a:grpSpLocks/>
              </p:cNvGrpSpPr>
              <p:nvPr/>
            </p:nvGrpSpPr>
            <p:grpSpPr bwMode="auto">
              <a:xfrm>
                <a:off x="4291" y="2506"/>
                <a:ext cx="508" cy="501"/>
                <a:chOff x="3939" y="1946"/>
                <a:chExt cx="508" cy="501"/>
              </a:xfrm>
            </p:grpSpPr>
            <p:sp>
              <p:nvSpPr>
                <p:cNvPr id="291" name="Freeform 43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2" name="Freeform 43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3" name="Freeform 43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4" name="Group 43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296" name="Freeform 44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97" name="Group 44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298" name="Freeform 44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9" name="Freeform 44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95" name="Freeform 44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1" name="Group 445"/>
              <p:cNvGrpSpPr>
                <a:grpSpLocks/>
              </p:cNvGrpSpPr>
              <p:nvPr/>
            </p:nvGrpSpPr>
            <p:grpSpPr bwMode="auto">
              <a:xfrm>
                <a:off x="4099" y="2762"/>
                <a:ext cx="508" cy="501"/>
                <a:chOff x="3939" y="1946"/>
                <a:chExt cx="508" cy="501"/>
              </a:xfrm>
            </p:grpSpPr>
            <p:sp>
              <p:nvSpPr>
                <p:cNvPr id="282" name="Freeform 44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3" name="Freeform 44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4" name="Freeform 44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85" name="Group 44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287" name="Freeform 45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88" name="Group 45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289" name="Freeform 45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90" name="Freeform 45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86" name="Freeform 45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2" name="Group 455"/>
              <p:cNvGrpSpPr>
                <a:grpSpLocks/>
              </p:cNvGrpSpPr>
              <p:nvPr/>
            </p:nvGrpSpPr>
            <p:grpSpPr bwMode="auto">
              <a:xfrm>
                <a:off x="3859" y="2938"/>
                <a:ext cx="508" cy="501"/>
                <a:chOff x="3939" y="1946"/>
                <a:chExt cx="508" cy="501"/>
              </a:xfrm>
            </p:grpSpPr>
            <p:sp>
              <p:nvSpPr>
                <p:cNvPr id="273" name="Freeform 45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4" name="Freeform 45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5" name="Freeform 45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76" name="Group 45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278" name="Freeform 46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79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280" name="Freeform 46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1" name="Freeform 46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77" name="Freeform 46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3" name="Group 465"/>
              <p:cNvGrpSpPr>
                <a:grpSpLocks/>
              </p:cNvGrpSpPr>
              <p:nvPr/>
            </p:nvGrpSpPr>
            <p:grpSpPr bwMode="auto">
              <a:xfrm>
                <a:off x="3587" y="3290"/>
                <a:ext cx="508" cy="501"/>
                <a:chOff x="3939" y="1946"/>
                <a:chExt cx="508" cy="501"/>
              </a:xfrm>
            </p:grpSpPr>
            <p:sp>
              <p:nvSpPr>
                <p:cNvPr id="264" name="Freeform 46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5" name="Freeform 46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6" name="Freeform 46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7" name="Group 46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269" name="Freeform 47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70" name="Group 47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271" name="Freeform 47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2" name="Freeform 47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68" name="Freeform 47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4" name="Group 475"/>
              <p:cNvGrpSpPr>
                <a:grpSpLocks/>
              </p:cNvGrpSpPr>
              <p:nvPr/>
            </p:nvGrpSpPr>
            <p:grpSpPr bwMode="auto">
              <a:xfrm rot="2490177">
                <a:off x="3604" y="2605"/>
                <a:ext cx="508" cy="509"/>
                <a:chOff x="4060" y="1421"/>
                <a:chExt cx="508" cy="509"/>
              </a:xfrm>
            </p:grpSpPr>
            <p:sp>
              <p:nvSpPr>
                <p:cNvPr id="257" name="Freeform 47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" name="Freeform 47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9" name="Freeform 47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" name="Freeform 47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" name="Freeform 48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" name="Freeform 48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3" name="Freeform 48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5" name="Group 483"/>
              <p:cNvGrpSpPr>
                <a:grpSpLocks/>
              </p:cNvGrpSpPr>
              <p:nvPr/>
            </p:nvGrpSpPr>
            <p:grpSpPr bwMode="auto">
              <a:xfrm rot="2490177">
                <a:off x="3380" y="2877"/>
                <a:ext cx="508" cy="509"/>
                <a:chOff x="4060" y="1421"/>
                <a:chExt cx="508" cy="509"/>
              </a:xfrm>
            </p:grpSpPr>
            <p:sp>
              <p:nvSpPr>
                <p:cNvPr id="250" name="Freeform 48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1" name="Freeform 48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2" name="Freeform 48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3" name="Freeform 48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4" name="Freeform 48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5" name="Freeform 48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6" name="Freeform 49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6" name="Group 491"/>
              <p:cNvGrpSpPr>
                <a:grpSpLocks/>
              </p:cNvGrpSpPr>
              <p:nvPr/>
            </p:nvGrpSpPr>
            <p:grpSpPr bwMode="auto">
              <a:xfrm rot="2490177">
                <a:off x="3012" y="3005"/>
                <a:ext cx="508" cy="509"/>
                <a:chOff x="4060" y="1421"/>
                <a:chExt cx="508" cy="509"/>
              </a:xfrm>
            </p:grpSpPr>
            <p:sp>
              <p:nvSpPr>
                <p:cNvPr id="243" name="Freeform 49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4" name="Freeform 49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5" name="Freeform 49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6" name="Freeform 49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7" name="Freeform 49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8" name="Freeform 49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9" name="Freeform 49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7" name="Group 499"/>
              <p:cNvGrpSpPr>
                <a:grpSpLocks/>
              </p:cNvGrpSpPr>
              <p:nvPr/>
            </p:nvGrpSpPr>
            <p:grpSpPr bwMode="auto">
              <a:xfrm rot="2490177">
                <a:off x="3589" y="2814"/>
                <a:ext cx="508" cy="509"/>
                <a:chOff x="4060" y="1421"/>
                <a:chExt cx="508" cy="509"/>
              </a:xfrm>
            </p:grpSpPr>
            <p:sp>
              <p:nvSpPr>
                <p:cNvPr id="236" name="Freeform 50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7" name="Freeform 50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" name="Freeform 50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" name="Freeform 50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0" name="Freeform 50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1" name="Freeform 50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2" name="Freeform 50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8" name="Group 507"/>
              <p:cNvGrpSpPr>
                <a:grpSpLocks/>
              </p:cNvGrpSpPr>
              <p:nvPr/>
            </p:nvGrpSpPr>
            <p:grpSpPr bwMode="auto">
              <a:xfrm>
                <a:off x="3172" y="3405"/>
                <a:ext cx="508" cy="509"/>
                <a:chOff x="4060" y="1421"/>
                <a:chExt cx="508" cy="509"/>
              </a:xfrm>
            </p:grpSpPr>
            <p:sp>
              <p:nvSpPr>
                <p:cNvPr id="229" name="Freeform 50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0" name="Freeform 50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1" name="Freeform 51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2" name="Freeform 51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3" name="Freeform 51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4" name="Freeform 51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5" name="Freeform 51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9" name="Group 515"/>
              <p:cNvGrpSpPr>
                <a:grpSpLocks/>
              </p:cNvGrpSpPr>
              <p:nvPr/>
            </p:nvGrpSpPr>
            <p:grpSpPr bwMode="auto">
              <a:xfrm rot="2490177">
                <a:off x="2517" y="3422"/>
                <a:ext cx="508" cy="509"/>
                <a:chOff x="4060" y="1421"/>
                <a:chExt cx="508" cy="509"/>
              </a:xfrm>
            </p:grpSpPr>
            <p:sp>
              <p:nvSpPr>
                <p:cNvPr id="222" name="Freeform 51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3" name="Freeform 51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4" name="Freeform 51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" name="Freeform 51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6" name="Freeform 52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7" name="Freeform 52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8" name="Freeform 52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0" name="Group 523"/>
              <p:cNvGrpSpPr>
                <a:grpSpLocks/>
              </p:cNvGrpSpPr>
              <p:nvPr/>
            </p:nvGrpSpPr>
            <p:grpSpPr bwMode="auto">
              <a:xfrm rot="2490177">
                <a:off x="3940" y="2413"/>
                <a:ext cx="508" cy="509"/>
                <a:chOff x="4060" y="1421"/>
                <a:chExt cx="508" cy="509"/>
              </a:xfrm>
            </p:grpSpPr>
            <p:sp>
              <p:nvSpPr>
                <p:cNvPr id="215" name="Freeform 52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" name="Freeform 52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" name="Freeform 52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" name="Freeform 52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" name="Freeform 52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" name="Freeform 52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1" name="Freeform 53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1" name="Group 531"/>
              <p:cNvGrpSpPr>
                <a:grpSpLocks/>
              </p:cNvGrpSpPr>
              <p:nvPr/>
            </p:nvGrpSpPr>
            <p:grpSpPr bwMode="auto">
              <a:xfrm rot="2490177">
                <a:off x="2885" y="3358"/>
                <a:ext cx="508" cy="509"/>
                <a:chOff x="4060" y="1421"/>
                <a:chExt cx="508" cy="509"/>
              </a:xfrm>
            </p:grpSpPr>
            <p:sp>
              <p:nvSpPr>
                <p:cNvPr id="208" name="Freeform 53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9" name="Freeform 53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0" name="Freeform 53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1" name="Freeform 53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2" name="Freeform 53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3" name="Freeform 53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4" name="Freeform 53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2" name="Group 539"/>
              <p:cNvGrpSpPr>
                <a:grpSpLocks/>
              </p:cNvGrpSpPr>
              <p:nvPr/>
            </p:nvGrpSpPr>
            <p:grpSpPr bwMode="auto">
              <a:xfrm rot="2490177">
                <a:off x="3348" y="2605"/>
                <a:ext cx="508" cy="509"/>
                <a:chOff x="4060" y="1421"/>
                <a:chExt cx="508" cy="509"/>
              </a:xfrm>
            </p:grpSpPr>
            <p:sp>
              <p:nvSpPr>
                <p:cNvPr id="201" name="Freeform 54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2" name="Freeform 54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3" name="Freeform 54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4" name="Freeform 54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5" name="Freeform 54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" name="Freeform 54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7" name="Freeform 54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3" name="Group 547"/>
              <p:cNvGrpSpPr>
                <a:grpSpLocks/>
              </p:cNvGrpSpPr>
              <p:nvPr/>
            </p:nvGrpSpPr>
            <p:grpSpPr bwMode="auto">
              <a:xfrm rot="2490177">
                <a:off x="3348" y="3133"/>
                <a:ext cx="508" cy="509"/>
                <a:chOff x="4060" y="1421"/>
                <a:chExt cx="508" cy="509"/>
              </a:xfrm>
            </p:grpSpPr>
            <p:sp>
              <p:nvSpPr>
                <p:cNvPr id="194" name="Freeform 54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" name="Freeform 54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6" name="Freeform 55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7" name="Freeform 55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8" name="Freeform 55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9" name="Freeform 55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0" name="Freeform 55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62" name="Group 555"/>
            <p:cNvGrpSpPr>
              <a:grpSpLocks/>
            </p:cNvGrpSpPr>
            <p:nvPr/>
          </p:nvGrpSpPr>
          <p:grpSpPr bwMode="auto">
            <a:xfrm>
              <a:off x="90" y="1015"/>
              <a:ext cx="2430" cy="1407"/>
              <a:chOff x="90" y="1015"/>
              <a:chExt cx="2430" cy="1407"/>
            </a:xfrm>
          </p:grpSpPr>
          <p:sp>
            <p:nvSpPr>
              <p:cNvPr id="163" name="Freeform 556"/>
              <p:cNvSpPr>
                <a:spLocks/>
              </p:cNvSpPr>
              <p:nvPr/>
            </p:nvSpPr>
            <p:spPr bwMode="auto">
              <a:xfrm>
                <a:off x="90" y="2307"/>
                <a:ext cx="1302" cy="42"/>
              </a:xfrm>
              <a:custGeom>
                <a:avLst/>
                <a:gdLst>
                  <a:gd name="T0" fmla="*/ 3 w 1302"/>
                  <a:gd name="T1" fmla="*/ 0 h 42"/>
                  <a:gd name="T2" fmla="*/ 363 w 1302"/>
                  <a:gd name="T3" fmla="*/ 18 h 42"/>
                  <a:gd name="T4" fmla="*/ 1302 w 1302"/>
                  <a:gd name="T5" fmla="*/ 18 h 42"/>
                  <a:gd name="T6" fmla="*/ 1302 w 1302"/>
                  <a:gd name="T7" fmla="*/ 36 h 42"/>
                  <a:gd name="T8" fmla="*/ 219 w 1302"/>
                  <a:gd name="T9" fmla="*/ 42 h 42"/>
                  <a:gd name="T10" fmla="*/ 0 w 1302"/>
                  <a:gd name="T11" fmla="*/ 36 h 42"/>
                  <a:gd name="T12" fmla="*/ 3 w 1302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42"/>
                  <a:gd name="T23" fmla="*/ 1302 w 1302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42">
                    <a:moveTo>
                      <a:pt x="3" y="0"/>
                    </a:moveTo>
                    <a:lnTo>
                      <a:pt x="363" y="18"/>
                    </a:lnTo>
                    <a:lnTo>
                      <a:pt x="1302" y="18"/>
                    </a:lnTo>
                    <a:lnTo>
                      <a:pt x="1302" y="36"/>
                    </a:lnTo>
                    <a:lnTo>
                      <a:pt x="219" y="42"/>
                    </a:lnTo>
                    <a:lnTo>
                      <a:pt x="0" y="3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557"/>
              <p:cNvSpPr>
                <a:spLocks/>
              </p:cNvSpPr>
              <p:nvPr/>
            </p:nvSpPr>
            <p:spPr bwMode="auto">
              <a:xfrm>
                <a:off x="90" y="2175"/>
                <a:ext cx="1302" cy="30"/>
              </a:xfrm>
              <a:custGeom>
                <a:avLst/>
                <a:gdLst>
                  <a:gd name="T0" fmla="*/ 0 w 1302"/>
                  <a:gd name="T1" fmla="*/ 6 h 30"/>
                  <a:gd name="T2" fmla="*/ 1299 w 1302"/>
                  <a:gd name="T3" fmla="*/ 0 h 30"/>
                  <a:gd name="T4" fmla="*/ 1302 w 1302"/>
                  <a:gd name="T5" fmla="*/ 30 h 30"/>
                  <a:gd name="T6" fmla="*/ 0 w 1302"/>
                  <a:gd name="T7" fmla="*/ 30 h 30"/>
                  <a:gd name="T8" fmla="*/ 0 w 1302"/>
                  <a:gd name="T9" fmla="*/ 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30"/>
                  <a:gd name="T17" fmla="*/ 1302 w 1302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30">
                    <a:moveTo>
                      <a:pt x="0" y="6"/>
                    </a:moveTo>
                    <a:lnTo>
                      <a:pt x="1299" y="0"/>
                    </a:lnTo>
                    <a:lnTo>
                      <a:pt x="1302" y="30"/>
                    </a:lnTo>
                    <a:lnTo>
                      <a:pt x="0" y="3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558"/>
              <p:cNvSpPr>
                <a:spLocks/>
              </p:cNvSpPr>
              <p:nvPr/>
            </p:nvSpPr>
            <p:spPr bwMode="auto">
              <a:xfrm>
                <a:off x="1407" y="1047"/>
                <a:ext cx="1113" cy="1158"/>
              </a:xfrm>
              <a:custGeom>
                <a:avLst/>
                <a:gdLst>
                  <a:gd name="T0" fmla="*/ 0 w 1113"/>
                  <a:gd name="T1" fmla="*/ 1134 h 1158"/>
                  <a:gd name="T2" fmla="*/ 1113 w 1113"/>
                  <a:gd name="T3" fmla="*/ 0 h 1158"/>
                  <a:gd name="T4" fmla="*/ 1113 w 1113"/>
                  <a:gd name="T5" fmla="*/ 30 h 1158"/>
                  <a:gd name="T6" fmla="*/ 0 w 1113"/>
                  <a:gd name="T7" fmla="*/ 1158 h 1158"/>
                  <a:gd name="T8" fmla="*/ 0 w 1113"/>
                  <a:gd name="T9" fmla="*/ 1134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3"/>
                  <a:gd name="T16" fmla="*/ 0 h 1158"/>
                  <a:gd name="T17" fmla="*/ 1113 w 1113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3" h="1158">
                    <a:moveTo>
                      <a:pt x="0" y="1134"/>
                    </a:moveTo>
                    <a:lnTo>
                      <a:pt x="1113" y="0"/>
                    </a:lnTo>
                    <a:lnTo>
                      <a:pt x="1113" y="30"/>
                    </a:lnTo>
                    <a:lnTo>
                      <a:pt x="0" y="1158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Oval 559"/>
              <p:cNvSpPr>
                <a:spLocks noChangeArrowheads="1"/>
              </p:cNvSpPr>
              <p:nvPr/>
            </p:nvSpPr>
            <p:spPr bwMode="auto">
              <a:xfrm>
                <a:off x="114" y="211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67" name="Oval 560"/>
              <p:cNvSpPr>
                <a:spLocks noChangeArrowheads="1"/>
              </p:cNvSpPr>
              <p:nvPr/>
            </p:nvSpPr>
            <p:spPr bwMode="auto">
              <a:xfrm>
                <a:off x="1332" y="210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68" name="Oval 561"/>
              <p:cNvSpPr>
                <a:spLocks noChangeArrowheads="1"/>
              </p:cNvSpPr>
              <p:nvPr/>
            </p:nvSpPr>
            <p:spPr bwMode="auto">
              <a:xfrm>
                <a:off x="1338" y="225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69" name="Oval 562"/>
              <p:cNvSpPr>
                <a:spLocks noChangeArrowheads="1"/>
              </p:cNvSpPr>
              <p:nvPr/>
            </p:nvSpPr>
            <p:spPr bwMode="auto">
              <a:xfrm>
                <a:off x="1338" y="2383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0" name="Oval 563"/>
              <p:cNvSpPr>
                <a:spLocks noChangeArrowheads="1"/>
              </p:cNvSpPr>
              <p:nvPr/>
            </p:nvSpPr>
            <p:spPr bwMode="auto">
              <a:xfrm>
                <a:off x="113" y="2238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1" name="Oval 564"/>
              <p:cNvSpPr>
                <a:spLocks noChangeArrowheads="1"/>
              </p:cNvSpPr>
              <p:nvPr/>
            </p:nvSpPr>
            <p:spPr bwMode="auto">
              <a:xfrm>
                <a:off x="125" y="2394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2" name="Oval 565"/>
              <p:cNvSpPr>
                <a:spLocks noChangeArrowheads="1"/>
              </p:cNvSpPr>
              <p:nvPr/>
            </p:nvSpPr>
            <p:spPr bwMode="auto">
              <a:xfrm>
                <a:off x="1410" y="209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3" name="Oval 566"/>
              <p:cNvSpPr>
                <a:spLocks noChangeArrowheads="1"/>
              </p:cNvSpPr>
              <p:nvPr/>
            </p:nvSpPr>
            <p:spPr bwMode="auto">
              <a:xfrm>
                <a:off x="1410" y="2257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4" name="Oval 567"/>
              <p:cNvSpPr>
                <a:spLocks noChangeArrowheads="1"/>
              </p:cNvSpPr>
              <p:nvPr/>
            </p:nvSpPr>
            <p:spPr bwMode="auto">
              <a:xfrm>
                <a:off x="1410" y="236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5" name="Oval 568"/>
              <p:cNvSpPr>
                <a:spLocks noChangeArrowheads="1"/>
              </p:cNvSpPr>
              <p:nvPr/>
            </p:nvSpPr>
            <p:spPr bwMode="auto">
              <a:xfrm>
                <a:off x="2484" y="127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6" name="Oval 569"/>
              <p:cNvSpPr>
                <a:spLocks noChangeArrowheads="1"/>
              </p:cNvSpPr>
              <p:nvPr/>
            </p:nvSpPr>
            <p:spPr bwMode="auto">
              <a:xfrm>
                <a:off x="2484" y="115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7" name="Oval 570"/>
              <p:cNvSpPr>
                <a:spLocks noChangeArrowheads="1"/>
              </p:cNvSpPr>
              <p:nvPr/>
            </p:nvSpPr>
            <p:spPr bwMode="auto">
              <a:xfrm>
                <a:off x="2484" y="101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178" name="Freeform 571"/>
              <p:cNvSpPr>
                <a:spLocks/>
              </p:cNvSpPr>
              <p:nvPr/>
            </p:nvSpPr>
            <p:spPr bwMode="auto">
              <a:xfrm>
                <a:off x="1404" y="1197"/>
                <a:ext cx="1116" cy="1152"/>
              </a:xfrm>
              <a:custGeom>
                <a:avLst/>
                <a:gdLst>
                  <a:gd name="T0" fmla="*/ 0 w 1116"/>
                  <a:gd name="T1" fmla="*/ 1116 h 1152"/>
                  <a:gd name="T2" fmla="*/ 1110 w 1116"/>
                  <a:gd name="T3" fmla="*/ 0 h 1152"/>
                  <a:gd name="T4" fmla="*/ 1116 w 1116"/>
                  <a:gd name="T5" fmla="*/ 24 h 1152"/>
                  <a:gd name="T6" fmla="*/ 3 w 1116"/>
                  <a:gd name="T7" fmla="*/ 1152 h 1152"/>
                  <a:gd name="T8" fmla="*/ 0 w 1116"/>
                  <a:gd name="T9" fmla="*/ 1116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1152"/>
                  <a:gd name="T17" fmla="*/ 1116 w 111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1152">
                    <a:moveTo>
                      <a:pt x="0" y="1116"/>
                    </a:moveTo>
                    <a:lnTo>
                      <a:pt x="1110" y="0"/>
                    </a:lnTo>
                    <a:lnTo>
                      <a:pt x="1116" y="24"/>
                    </a:lnTo>
                    <a:lnTo>
                      <a:pt x="3" y="1152"/>
                    </a:lnTo>
                    <a:lnTo>
                      <a:pt x="0" y="111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302" name="Group 430"/>
          <p:cNvGrpSpPr>
            <a:grpSpLocks/>
          </p:cNvGrpSpPr>
          <p:nvPr/>
        </p:nvGrpSpPr>
        <p:grpSpPr bwMode="auto">
          <a:xfrm>
            <a:off x="3286116" y="928670"/>
            <a:ext cx="2571768" cy="2000264"/>
            <a:chOff x="80" y="557"/>
            <a:chExt cx="2440" cy="1915"/>
          </a:xfrm>
        </p:grpSpPr>
        <p:grpSp>
          <p:nvGrpSpPr>
            <p:cNvPr id="303" name="Group 431"/>
            <p:cNvGrpSpPr>
              <a:grpSpLocks/>
            </p:cNvGrpSpPr>
            <p:nvPr/>
          </p:nvGrpSpPr>
          <p:grpSpPr bwMode="auto">
            <a:xfrm>
              <a:off x="80" y="557"/>
              <a:ext cx="2440" cy="1915"/>
              <a:chOff x="2464" y="2413"/>
              <a:chExt cx="2440" cy="1915"/>
            </a:xfrm>
          </p:grpSpPr>
          <p:grpSp>
            <p:nvGrpSpPr>
              <p:cNvPr id="321" name="Group 432"/>
              <p:cNvGrpSpPr>
                <a:grpSpLocks/>
              </p:cNvGrpSpPr>
              <p:nvPr/>
            </p:nvGrpSpPr>
            <p:grpSpPr bwMode="auto">
              <a:xfrm>
                <a:off x="2464" y="2784"/>
                <a:ext cx="2440" cy="1544"/>
                <a:chOff x="192" y="2144"/>
                <a:chExt cx="2440" cy="1544"/>
              </a:xfrm>
            </p:grpSpPr>
            <p:sp>
              <p:nvSpPr>
                <p:cNvPr id="442" name="AutoShape 433" descr="Дуб"/>
                <p:cNvSpPr>
                  <a:spLocks noChangeArrowheads="1"/>
                </p:cNvSpPr>
                <p:nvPr/>
              </p:nvSpPr>
              <p:spPr bwMode="auto">
                <a:xfrm>
                  <a:off x="192" y="2144"/>
                  <a:ext cx="2440" cy="1544"/>
                </a:xfrm>
                <a:prstGeom prst="cube">
                  <a:avLst>
                    <a:gd name="adj" fmla="val 72667"/>
                  </a:avLst>
                </a:prstGeom>
                <a:blipFill dpi="0" rotWithShape="1">
                  <a:blip r:embed="rId3"/>
                  <a:srcRect/>
                  <a:tile tx="0" ty="0" sx="100000" sy="100000" flip="none" algn="tl"/>
                </a:blipFill>
                <a:ln w="28575">
                  <a:solidFill>
                    <a:srgbClr val="8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443" name="Freeform 434" descr="Дуб"/>
                <p:cNvSpPr>
                  <a:spLocks/>
                </p:cNvSpPr>
                <p:nvPr/>
              </p:nvSpPr>
              <p:spPr bwMode="auto">
                <a:xfrm>
                  <a:off x="1512" y="2160"/>
                  <a:ext cx="1120" cy="1520"/>
                </a:xfrm>
                <a:custGeom>
                  <a:avLst/>
                  <a:gdLst>
                    <a:gd name="T0" fmla="*/ 0 w 1120"/>
                    <a:gd name="T1" fmla="*/ 1520 h 1520"/>
                    <a:gd name="T2" fmla="*/ 1120 w 1120"/>
                    <a:gd name="T3" fmla="*/ 384 h 1520"/>
                    <a:gd name="T4" fmla="*/ 1120 w 1120"/>
                    <a:gd name="T5" fmla="*/ 0 h 1520"/>
                    <a:gd name="T6" fmla="*/ 0 w 1120"/>
                    <a:gd name="T7" fmla="*/ 1120 h 1520"/>
                    <a:gd name="T8" fmla="*/ 0 w 1120"/>
                    <a:gd name="T9" fmla="*/ 1520 h 15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0"/>
                    <a:gd name="T16" fmla="*/ 0 h 1520"/>
                    <a:gd name="T17" fmla="*/ 1120 w 1120"/>
                    <a:gd name="T18" fmla="*/ 1520 h 15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0" h="1520">
                      <a:moveTo>
                        <a:pt x="0" y="1520"/>
                      </a:moveTo>
                      <a:lnTo>
                        <a:pt x="1120" y="384"/>
                      </a:lnTo>
                      <a:lnTo>
                        <a:pt x="1120" y="0"/>
                      </a:lnTo>
                      <a:lnTo>
                        <a:pt x="0" y="1120"/>
                      </a:lnTo>
                      <a:lnTo>
                        <a:pt x="0" y="1520"/>
                      </a:ln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2" name="Group 435"/>
              <p:cNvGrpSpPr>
                <a:grpSpLocks/>
              </p:cNvGrpSpPr>
              <p:nvPr/>
            </p:nvGrpSpPr>
            <p:grpSpPr bwMode="auto">
              <a:xfrm>
                <a:off x="4291" y="2506"/>
                <a:ext cx="508" cy="501"/>
                <a:chOff x="3939" y="1946"/>
                <a:chExt cx="508" cy="501"/>
              </a:xfrm>
            </p:grpSpPr>
            <p:sp>
              <p:nvSpPr>
                <p:cNvPr id="433" name="Freeform 43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4" name="Freeform 43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5" name="Freeform 43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36" name="Group 43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438" name="Freeform 44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39" name="Group 44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440" name="Freeform 44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1" name="Freeform 44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437" name="Freeform 44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3" name="Group 445"/>
              <p:cNvGrpSpPr>
                <a:grpSpLocks/>
              </p:cNvGrpSpPr>
              <p:nvPr/>
            </p:nvGrpSpPr>
            <p:grpSpPr bwMode="auto">
              <a:xfrm>
                <a:off x="4099" y="2762"/>
                <a:ext cx="508" cy="501"/>
                <a:chOff x="3939" y="1946"/>
                <a:chExt cx="508" cy="501"/>
              </a:xfrm>
            </p:grpSpPr>
            <p:sp>
              <p:nvSpPr>
                <p:cNvPr id="424" name="Freeform 44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5" name="Freeform 44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6" name="Freeform 44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27" name="Group 44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429" name="Freeform 45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30" name="Group 45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431" name="Freeform 45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2" name="Freeform 45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428" name="Freeform 45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4" name="Group 455"/>
              <p:cNvGrpSpPr>
                <a:grpSpLocks/>
              </p:cNvGrpSpPr>
              <p:nvPr/>
            </p:nvGrpSpPr>
            <p:grpSpPr bwMode="auto">
              <a:xfrm>
                <a:off x="3859" y="2938"/>
                <a:ext cx="508" cy="501"/>
                <a:chOff x="3939" y="1946"/>
                <a:chExt cx="508" cy="501"/>
              </a:xfrm>
            </p:grpSpPr>
            <p:sp>
              <p:nvSpPr>
                <p:cNvPr id="415" name="Freeform 45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" name="Freeform 45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7" name="Freeform 45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18" name="Group 45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420" name="Freeform 46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21" name="Group 46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422" name="Freeform 46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23" name="Freeform 46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419" name="Freeform 46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5" name="Group 465"/>
              <p:cNvGrpSpPr>
                <a:grpSpLocks/>
              </p:cNvGrpSpPr>
              <p:nvPr/>
            </p:nvGrpSpPr>
            <p:grpSpPr bwMode="auto">
              <a:xfrm>
                <a:off x="3587" y="3290"/>
                <a:ext cx="508" cy="501"/>
                <a:chOff x="3939" y="1946"/>
                <a:chExt cx="508" cy="501"/>
              </a:xfrm>
            </p:grpSpPr>
            <p:sp>
              <p:nvSpPr>
                <p:cNvPr id="406" name="Freeform 466"/>
                <p:cNvSpPr>
                  <a:spLocks/>
                </p:cNvSpPr>
                <p:nvPr/>
              </p:nvSpPr>
              <p:spPr bwMode="auto">
                <a:xfrm rot="19109823" flipH="1">
                  <a:off x="3939" y="2031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7" name="Freeform 467"/>
                <p:cNvSpPr>
                  <a:spLocks/>
                </p:cNvSpPr>
                <p:nvPr/>
              </p:nvSpPr>
              <p:spPr bwMode="auto">
                <a:xfrm rot="19109823" flipH="1">
                  <a:off x="4073" y="2052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8" name="Freeform 468"/>
                <p:cNvSpPr>
                  <a:spLocks/>
                </p:cNvSpPr>
                <p:nvPr/>
              </p:nvSpPr>
              <p:spPr bwMode="auto">
                <a:xfrm rot="19109823" flipH="1">
                  <a:off x="4052" y="1983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409" name="Group 469"/>
                <p:cNvGrpSpPr>
                  <a:grpSpLocks/>
                </p:cNvGrpSpPr>
                <p:nvPr/>
              </p:nvGrpSpPr>
              <p:grpSpPr bwMode="auto">
                <a:xfrm>
                  <a:off x="4014" y="1946"/>
                  <a:ext cx="149" cy="178"/>
                  <a:chOff x="4014" y="1946"/>
                  <a:chExt cx="149" cy="178"/>
                </a:xfrm>
              </p:grpSpPr>
              <p:sp>
                <p:nvSpPr>
                  <p:cNvPr id="411" name="Freeform 470"/>
                  <p:cNvSpPr>
                    <a:spLocks/>
                  </p:cNvSpPr>
                  <p:nvPr/>
                </p:nvSpPr>
                <p:spPr bwMode="auto">
                  <a:xfrm rot="19109823" flipH="1">
                    <a:off x="4067" y="1946"/>
                    <a:ext cx="37" cy="127"/>
                  </a:xfrm>
                  <a:custGeom>
                    <a:avLst/>
                    <a:gdLst>
                      <a:gd name="T0" fmla="*/ 37 w 37"/>
                      <a:gd name="T1" fmla="*/ 127 h 127"/>
                      <a:gd name="T2" fmla="*/ 0 w 37"/>
                      <a:gd name="T3" fmla="*/ 46 h 127"/>
                      <a:gd name="T4" fmla="*/ 16 w 37"/>
                      <a:gd name="T5" fmla="*/ 0 h 127"/>
                      <a:gd name="T6" fmla="*/ 19 w 37"/>
                      <a:gd name="T7" fmla="*/ 32 h 127"/>
                      <a:gd name="T8" fmla="*/ 37 w 37"/>
                      <a:gd name="T9" fmla="*/ 127 h 12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7"/>
                      <a:gd name="T16" fmla="*/ 0 h 127"/>
                      <a:gd name="T17" fmla="*/ 37 w 37"/>
                      <a:gd name="T18" fmla="*/ 127 h 12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7" h="127">
                        <a:moveTo>
                          <a:pt x="37" y="127"/>
                        </a:moveTo>
                        <a:lnTo>
                          <a:pt x="0" y="46"/>
                        </a:lnTo>
                        <a:lnTo>
                          <a:pt x="16" y="0"/>
                        </a:lnTo>
                        <a:lnTo>
                          <a:pt x="19" y="32"/>
                        </a:lnTo>
                        <a:lnTo>
                          <a:pt x="37" y="127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003B00"/>
                      </a:gs>
                      <a:gs pos="50000">
                        <a:srgbClr val="008000"/>
                      </a:gs>
                      <a:gs pos="100000">
                        <a:srgbClr val="003B00"/>
                      </a:gs>
                    </a:gsLst>
                    <a:lin ang="5400000" scaled="1"/>
                  </a:gra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412" name="Group 471"/>
                  <p:cNvGrpSpPr>
                    <a:grpSpLocks/>
                  </p:cNvGrpSpPr>
                  <p:nvPr/>
                </p:nvGrpSpPr>
                <p:grpSpPr bwMode="auto">
                  <a:xfrm>
                    <a:off x="4014" y="1965"/>
                    <a:ext cx="149" cy="159"/>
                    <a:chOff x="4014" y="1965"/>
                    <a:chExt cx="149" cy="159"/>
                  </a:xfrm>
                </p:grpSpPr>
                <p:sp>
                  <p:nvSpPr>
                    <p:cNvPr id="413" name="Freeform 472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85" y="1965"/>
                      <a:ext cx="78" cy="102"/>
                    </a:xfrm>
                    <a:custGeom>
                      <a:avLst/>
                      <a:gdLst>
                        <a:gd name="T0" fmla="*/ 78 w 78"/>
                        <a:gd name="T1" fmla="*/ 102 h 102"/>
                        <a:gd name="T2" fmla="*/ 3 w 78"/>
                        <a:gd name="T3" fmla="*/ 63 h 102"/>
                        <a:gd name="T4" fmla="*/ 0 w 78"/>
                        <a:gd name="T5" fmla="*/ 0 h 102"/>
                        <a:gd name="T6" fmla="*/ 60 w 78"/>
                        <a:gd name="T7" fmla="*/ 45 h 102"/>
                        <a:gd name="T8" fmla="*/ 78 w 78"/>
                        <a:gd name="T9" fmla="*/ 102 h 10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8"/>
                        <a:gd name="T16" fmla="*/ 0 h 102"/>
                        <a:gd name="T17" fmla="*/ 78 w 78"/>
                        <a:gd name="T18" fmla="*/ 102 h 10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8" h="102">
                          <a:moveTo>
                            <a:pt x="78" y="102"/>
                          </a:moveTo>
                          <a:lnTo>
                            <a:pt x="3" y="63"/>
                          </a:lnTo>
                          <a:lnTo>
                            <a:pt x="0" y="0"/>
                          </a:lnTo>
                          <a:lnTo>
                            <a:pt x="60" y="45"/>
                          </a:lnTo>
                          <a:lnTo>
                            <a:pt x="78" y="102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14" name="Freeform 473"/>
                    <p:cNvSpPr>
                      <a:spLocks/>
                    </p:cNvSpPr>
                    <p:nvPr/>
                  </p:nvSpPr>
                  <p:spPr bwMode="auto">
                    <a:xfrm rot="19109823" flipH="1">
                      <a:off x="4014" y="2008"/>
                      <a:ext cx="84" cy="116"/>
                    </a:xfrm>
                    <a:custGeom>
                      <a:avLst/>
                      <a:gdLst>
                        <a:gd name="T0" fmla="*/ 0 w 84"/>
                        <a:gd name="T1" fmla="*/ 116 h 116"/>
                        <a:gd name="T2" fmla="*/ 40 w 84"/>
                        <a:gd name="T3" fmla="*/ 27 h 116"/>
                        <a:gd name="T4" fmla="*/ 78 w 84"/>
                        <a:gd name="T5" fmla="*/ 0 h 116"/>
                        <a:gd name="T6" fmla="*/ 84 w 84"/>
                        <a:gd name="T7" fmla="*/ 49 h 116"/>
                        <a:gd name="T8" fmla="*/ 0 w 84"/>
                        <a:gd name="T9" fmla="*/ 116 h 11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"/>
                        <a:gd name="T16" fmla="*/ 0 h 116"/>
                        <a:gd name="T17" fmla="*/ 84 w 84"/>
                        <a:gd name="T18" fmla="*/ 116 h 11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" h="116">
                          <a:moveTo>
                            <a:pt x="0" y="116"/>
                          </a:moveTo>
                          <a:lnTo>
                            <a:pt x="40" y="27"/>
                          </a:lnTo>
                          <a:lnTo>
                            <a:pt x="78" y="0"/>
                          </a:lnTo>
                          <a:lnTo>
                            <a:pt x="84" y="49"/>
                          </a:lnTo>
                          <a:lnTo>
                            <a:pt x="0" y="116"/>
                          </a:lnTo>
                          <a:close/>
                        </a:path>
                      </a:pathLst>
                    </a:custGeom>
                    <a:gradFill rotWithShape="1">
                      <a:gsLst>
                        <a:gs pos="0">
                          <a:srgbClr val="003B00"/>
                        </a:gs>
                        <a:gs pos="50000">
                          <a:srgbClr val="008000"/>
                        </a:gs>
                        <a:gs pos="100000">
                          <a:srgbClr val="003B00"/>
                        </a:gs>
                      </a:gsLst>
                      <a:lin ang="5400000" scaled="1"/>
                    </a:gradFill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410" name="Freeform 474"/>
                <p:cNvSpPr>
                  <a:spLocks/>
                </p:cNvSpPr>
                <p:nvPr/>
              </p:nvSpPr>
              <p:spPr bwMode="auto">
                <a:xfrm rot="19109823" flipH="1">
                  <a:off x="4251" y="2379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6" name="Group 475"/>
              <p:cNvGrpSpPr>
                <a:grpSpLocks/>
              </p:cNvGrpSpPr>
              <p:nvPr/>
            </p:nvGrpSpPr>
            <p:grpSpPr bwMode="auto">
              <a:xfrm rot="2490177">
                <a:off x="3604" y="2605"/>
                <a:ext cx="508" cy="509"/>
                <a:chOff x="4060" y="1421"/>
                <a:chExt cx="508" cy="509"/>
              </a:xfrm>
            </p:grpSpPr>
            <p:sp>
              <p:nvSpPr>
                <p:cNvPr id="399" name="Freeform 47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" name="Freeform 47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1" name="Freeform 47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2" name="Freeform 47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3" name="Freeform 48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4" name="Freeform 48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5" name="Freeform 48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7" name="Group 483"/>
              <p:cNvGrpSpPr>
                <a:grpSpLocks/>
              </p:cNvGrpSpPr>
              <p:nvPr/>
            </p:nvGrpSpPr>
            <p:grpSpPr bwMode="auto">
              <a:xfrm rot="2490177">
                <a:off x="3380" y="2877"/>
                <a:ext cx="508" cy="509"/>
                <a:chOff x="4060" y="1421"/>
                <a:chExt cx="508" cy="509"/>
              </a:xfrm>
            </p:grpSpPr>
            <p:sp>
              <p:nvSpPr>
                <p:cNvPr id="392" name="Freeform 48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3" name="Freeform 48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4" name="Freeform 48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5" name="Freeform 48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6" name="Freeform 48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7" name="Freeform 48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8" name="Freeform 49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8" name="Group 491"/>
              <p:cNvGrpSpPr>
                <a:grpSpLocks/>
              </p:cNvGrpSpPr>
              <p:nvPr/>
            </p:nvGrpSpPr>
            <p:grpSpPr bwMode="auto">
              <a:xfrm rot="2490177">
                <a:off x="3012" y="3005"/>
                <a:ext cx="508" cy="509"/>
                <a:chOff x="4060" y="1421"/>
                <a:chExt cx="508" cy="509"/>
              </a:xfrm>
            </p:grpSpPr>
            <p:sp>
              <p:nvSpPr>
                <p:cNvPr id="385" name="Freeform 49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6" name="Freeform 49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7" name="Freeform 49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8" name="Freeform 49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9" name="Freeform 49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0" name="Freeform 49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1" name="Freeform 49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29" name="Group 499"/>
              <p:cNvGrpSpPr>
                <a:grpSpLocks/>
              </p:cNvGrpSpPr>
              <p:nvPr/>
            </p:nvGrpSpPr>
            <p:grpSpPr bwMode="auto">
              <a:xfrm rot="2490177">
                <a:off x="3589" y="2814"/>
                <a:ext cx="508" cy="509"/>
                <a:chOff x="4060" y="1421"/>
                <a:chExt cx="508" cy="509"/>
              </a:xfrm>
            </p:grpSpPr>
            <p:sp>
              <p:nvSpPr>
                <p:cNvPr id="378" name="Freeform 50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" name="Freeform 50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0" name="Freeform 50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1" name="Freeform 50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2" name="Freeform 50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3" name="Freeform 50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4" name="Freeform 50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0" name="Group 507"/>
              <p:cNvGrpSpPr>
                <a:grpSpLocks/>
              </p:cNvGrpSpPr>
              <p:nvPr/>
            </p:nvGrpSpPr>
            <p:grpSpPr bwMode="auto">
              <a:xfrm>
                <a:off x="3172" y="3405"/>
                <a:ext cx="508" cy="509"/>
                <a:chOff x="4060" y="1421"/>
                <a:chExt cx="508" cy="509"/>
              </a:xfrm>
            </p:grpSpPr>
            <p:sp>
              <p:nvSpPr>
                <p:cNvPr id="371" name="Freeform 50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2" name="Freeform 50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3" name="Freeform 51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4" name="Freeform 51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5" name="Freeform 51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6" name="Freeform 51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7" name="Freeform 51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1" name="Group 515"/>
              <p:cNvGrpSpPr>
                <a:grpSpLocks/>
              </p:cNvGrpSpPr>
              <p:nvPr/>
            </p:nvGrpSpPr>
            <p:grpSpPr bwMode="auto">
              <a:xfrm rot="2490177">
                <a:off x="2517" y="3422"/>
                <a:ext cx="508" cy="509"/>
                <a:chOff x="4060" y="1421"/>
                <a:chExt cx="508" cy="509"/>
              </a:xfrm>
            </p:grpSpPr>
            <p:sp>
              <p:nvSpPr>
                <p:cNvPr id="364" name="Freeform 516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7C8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5" name="Freeform 517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6" name="Freeform 518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7" name="Freeform 519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8" name="Freeform 520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" name="Freeform 521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0" name="Freeform 522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2" name="Group 523"/>
              <p:cNvGrpSpPr>
                <a:grpSpLocks/>
              </p:cNvGrpSpPr>
              <p:nvPr/>
            </p:nvGrpSpPr>
            <p:grpSpPr bwMode="auto">
              <a:xfrm rot="2490177">
                <a:off x="3940" y="2413"/>
                <a:ext cx="508" cy="509"/>
                <a:chOff x="4060" y="1421"/>
                <a:chExt cx="508" cy="509"/>
              </a:xfrm>
            </p:grpSpPr>
            <p:sp>
              <p:nvSpPr>
                <p:cNvPr id="357" name="Freeform 524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8" name="Freeform 525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" name="Freeform 526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0" name="Freeform 527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1" name="Freeform 528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2" name="Freeform 529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3" name="Freeform 530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3" name="Group 531"/>
              <p:cNvGrpSpPr>
                <a:grpSpLocks/>
              </p:cNvGrpSpPr>
              <p:nvPr/>
            </p:nvGrpSpPr>
            <p:grpSpPr bwMode="auto">
              <a:xfrm rot="2490177">
                <a:off x="2885" y="3358"/>
                <a:ext cx="508" cy="509"/>
                <a:chOff x="4060" y="1421"/>
                <a:chExt cx="508" cy="509"/>
              </a:xfrm>
            </p:grpSpPr>
            <p:sp>
              <p:nvSpPr>
                <p:cNvPr id="350" name="Freeform 532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1" name="Freeform 533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2" name="Freeform 534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3" name="Freeform 535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4" name="Freeform 536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5" name="Freeform 537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6" name="Freeform 538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4" name="Group 539"/>
              <p:cNvGrpSpPr>
                <a:grpSpLocks/>
              </p:cNvGrpSpPr>
              <p:nvPr/>
            </p:nvGrpSpPr>
            <p:grpSpPr bwMode="auto">
              <a:xfrm rot="2490177">
                <a:off x="3348" y="2605"/>
                <a:ext cx="508" cy="509"/>
                <a:chOff x="4060" y="1421"/>
                <a:chExt cx="508" cy="509"/>
              </a:xfrm>
            </p:grpSpPr>
            <p:sp>
              <p:nvSpPr>
                <p:cNvPr id="343" name="Freeform 540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4" name="Freeform 541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FF00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5" name="Freeform 542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6" name="Freeform 543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7" name="Freeform 544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" name="Freeform 545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9" name="Freeform 546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35" name="Group 547"/>
              <p:cNvGrpSpPr>
                <a:grpSpLocks/>
              </p:cNvGrpSpPr>
              <p:nvPr/>
            </p:nvGrpSpPr>
            <p:grpSpPr bwMode="auto">
              <a:xfrm rot="2490177">
                <a:off x="3348" y="3133"/>
                <a:ext cx="508" cy="509"/>
                <a:chOff x="4060" y="1421"/>
                <a:chExt cx="508" cy="509"/>
              </a:xfrm>
            </p:grpSpPr>
            <p:sp>
              <p:nvSpPr>
                <p:cNvPr id="336" name="Freeform 548"/>
                <p:cNvSpPr>
                  <a:spLocks/>
                </p:cNvSpPr>
                <p:nvPr/>
              </p:nvSpPr>
              <p:spPr bwMode="auto">
                <a:xfrm>
                  <a:off x="4060" y="1514"/>
                  <a:ext cx="508" cy="416"/>
                </a:xfrm>
                <a:custGeom>
                  <a:avLst/>
                  <a:gdLst>
                    <a:gd name="T0" fmla="*/ 17 w 508"/>
                    <a:gd name="T1" fmla="*/ 112 h 416"/>
                    <a:gd name="T2" fmla="*/ 35 w 508"/>
                    <a:gd name="T3" fmla="*/ 265 h 416"/>
                    <a:gd name="T4" fmla="*/ 227 w 508"/>
                    <a:gd name="T5" fmla="*/ 400 h 416"/>
                    <a:gd name="T6" fmla="*/ 293 w 508"/>
                    <a:gd name="T7" fmla="*/ 361 h 416"/>
                    <a:gd name="T8" fmla="*/ 404 w 508"/>
                    <a:gd name="T9" fmla="*/ 358 h 416"/>
                    <a:gd name="T10" fmla="*/ 508 w 508"/>
                    <a:gd name="T11" fmla="*/ 140 h 416"/>
                    <a:gd name="T12" fmla="*/ 407 w 508"/>
                    <a:gd name="T13" fmla="*/ 22 h 416"/>
                    <a:gd name="T14" fmla="*/ 281 w 508"/>
                    <a:gd name="T15" fmla="*/ 10 h 416"/>
                    <a:gd name="T16" fmla="*/ 206 w 508"/>
                    <a:gd name="T17" fmla="*/ 43 h 416"/>
                    <a:gd name="T18" fmla="*/ 110 w 508"/>
                    <a:gd name="T19" fmla="*/ 19 h 416"/>
                    <a:gd name="T20" fmla="*/ 17 w 508"/>
                    <a:gd name="T21" fmla="*/ 112 h 41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8"/>
                    <a:gd name="T34" fmla="*/ 0 h 416"/>
                    <a:gd name="T35" fmla="*/ 508 w 508"/>
                    <a:gd name="T36" fmla="*/ 416 h 41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8" h="416">
                      <a:moveTo>
                        <a:pt x="17" y="112"/>
                      </a:moveTo>
                      <a:cubicBezTo>
                        <a:pt x="5" y="153"/>
                        <a:pt x="0" y="217"/>
                        <a:pt x="35" y="265"/>
                      </a:cubicBezTo>
                      <a:cubicBezTo>
                        <a:pt x="70" y="313"/>
                        <a:pt x="184" y="384"/>
                        <a:pt x="227" y="400"/>
                      </a:cubicBezTo>
                      <a:cubicBezTo>
                        <a:pt x="270" y="416"/>
                        <a:pt x="264" y="368"/>
                        <a:pt x="293" y="361"/>
                      </a:cubicBezTo>
                      <a:cubicBezTo>
                        <a:pt x="322" y="354"/>
                        <a:pt x="368" y="395"/>
                        <a:pt x="404" y="358"/>
                      </a:cubicBezTo>
                      <a:cubicBezTo>
                        <a:pt x="440" y="321"/>
                        <a:pt x="508" y="196"/>
                        <a:pt x="508" y="140"/>
                      </a:cubicBezTo>
                      <a:cubicBezTo>
                        <a:pt x="508" y="84"/>
                        <a:pt x="445" y="44"/>
                        <a:pt x="407" y="22"/>
                      </a:cubicBezTo>
                      <a:cubicBezTo>
                        <a:pt x="369" y="0"/>
                        <a:pt x="314" y="7"/>
                        <a:pt x="281" y="10"/>
                      </a:cubicBezTo>
                      <a:cubicBezTo>
                        <a:pt x="248" y="13"/>
                        <a:pt x="234" y="42"/>
                        <a:pt x="206" y="43"/>
                      </a:cubicBezTo>
                      <a:cubicBezTo>
                        <a:pt x="178" y="44"/>
                        <a:pt x="142" y="7"/>
                        <a:pt x="110" y="19"/>
                      </a:cubicBezTo>
                      <a:cubicBezTo>
                        <a:pt x="78" y="31"/>
                        <a:pt x="31" y="70"/>
                        <a:pt x="17" y="1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7" name="Freeform 549"/>
                <p:cNvSpPr>
                  <a:spLocks/>
                </p:cNvSpPr>
                <p:nvPr/>
              </p:nvSpPr>
              <p:spPr bwMode="auto">
                <a:xfrm>
                  <a:off x="4084" y="1567"/>
                  <a:ext cx="296" cy="258"/>
                </a:xfrm>
                <a:custGeom>
                  <a:avLst/>
                  <a:gdLst>
                    <a:gd name="T0" fmla="*/ 209 w 288"/>
                    <a:gd name="T1" fmla="*/ 82 h 218"/>
                    <a:gd name="T2" fmla="*/ 48 w 288"/>
                    <a:gd name="T3" fmla="*/ 18 h 218"/>
                    <a:gd name="T4" fmla="*/ 4 w 288"/>
                    <a:gd name="T5" fmla="*/ 191 h 218"/>
                    <a:gd name="T6" fmla="*/ 76 w 288"/>
                    <a:gd name="T7" fmla="*/ 379 h 218"/>
                    <a:gd name="T8" fmla="*/ 281 w 288"/>
                    <a:gd name="T9" fmla="*/ 409 h 218"/>
                    <a:gd name="T10" fmla="*/ 317 w 288"/>
                    <a:gd name="T11" fmla="*/ 269 h 218"/>
                    <a:gd name="T12" fmla="*/ 209 w 288"/>
                    <a:gd name="T13" fmla="*/ 82 h 2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8"/>
                    <a:gd name="T22" fmla="*/ 0 h 218"/>
                    <a:gd name="T23" fmla="*/ 288 w 288"/>
                    <a:gd name="T24" fmla="*/ 218 h 21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8" h="218">
                      <a:moveTo>
                        <a:pt x="188" y="41"/>
                      </a:moveTo>
                      <a:cubicBezTo>
                        <a:pt x="148" y="20"/>
                        <a:pt x="75" y="0"/>
                        <a:pt x="44" y="9"/>
                      </a:cubicBezTo>
                      <a:cubicBezTo>
                        <a:pt x="13" y="18"/>
                        <a:pt x="0" y="66"/>
                        <a:pt x="4" y="97"/>
                      </a:cubicBezTo>
                      <a:cubicBezTo>
                        <a:pt x="8" y="128"/>
                        <a:pt x="27" y="174"/>
                        <a:pt x="68" y="193"/>
                      </a:cubicBezTo>
                      <a:cubicBezTo>
                        <a:pt x="109" y="212"/>
                        <a:pt x="216" y="218"/>
                        <a:pt x="252" y="209"/>
                      </a:cubicBezTo>
                      <a:cubicBezTo>
                        <a:pt x="288" y="200"/>
                        <a:pt x="288" y="162"/>
                        <a:pt x="284" y="137"/>
                      </a:cubicBezTo>
                      <a:cubicBezTo>
                        <a:pt x="280" y="112"/>
                        <a:pt x="228" y="62"/>
                        <a:pt x="188" y="4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100000">
                      <a:srgbClr val="FF33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" name="Freeform 550"/>
                <p:cNvSpPr>
                  <a:spLocks/>
                </p:cNvSpPr>
                <p:nvPr/>
              </p:nvSpPr>
              <p:spPr bwMode="auto">
                <a:xfrm>
                  <a:off x="4179" y="1458"/>
                  <a:ext cx="78" cy="102"/>
                </a:xfrm>
                <a:custGeom>
                  <a:avLst/>
                  <a:gdLst>
                    <a:gd name="T0" fmla="*/ 78 w 78"/>
                    <a:gd name="T1" fmla="*/ 102 h 102"/>
                    <a:gd name="T2" fmla="*/ 3 w 78"/>
                    <a:gd name="T3" fmla="*/ 63 h 102"/>
                    <a:gd name="T4" fmla="*/ 0 w 78"/>
                    <a:gd name="T5" fmla="*/ 0 h 102"/>
                    <a:gd name="T6" fmla="*/ 60 w 78"/>
                    <a:gd name="T7" fmla="*/ 45 h 102"/>
                    <a:gd name="T8" fmla="*/ 78 w 78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02"/>
                    <a:gd name="T17" fmla="*/ 78 w 7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02">
                      <a:moveTo>
                        <a:pt x="78" y="102"/>
                      </a:moveTo>
                      <a:lnTo>
                        <a:pt x="3" y="63"/>
                      </a:lnTo>
                      <a:lnTo>
                        <a:pt x="0" y="0"/>
                      </a:lnTo>
                      <a:lnTo>
                        <a:pt x="60" y="45"/>
                      </a:lnTo>
                      <a:lnTo>
                        <a:pt x="78" y="10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9" name="Freeform 551"/>
                <p:cNvSpPr>
                  <a:spLocks/>
                </p:cNvSpPr>
                <p:nvPr/>
              </p:nvSpPr>
              <p:spPr bwMode="auto">
                <a:xfrm>
                  <a:off x="4218" y="1421"/>
                  <a:ext cx="37" cy="127"/>
                </a:xfrm>
                <a:custGeom>
                  <a:avLst/>
                  <a:gdLst>
                    <a:gd name="T0" fmla="*/ 37 w 37"/>
                    <a:gd name="T1" fmla="*/ 127 h 127"/>
                    <a:gd name="T2" fmla="*/ 0 w 37"/>
                    <a:gd name="T3" fmla="*/ 46 h 127"/>
                    <a:gd name="T4" fmla="*/ 16 w 37"/>
                    <a:gd name="T5" fmla="*/ 0 h 127"/>
                    <a:gd name="T6" fmla="*/ 19 w 37"/>
                    <a:gd name="T7" fmla="*/ 32 h 127"/>
                    <a:gd name="T8" fmla="*/ 37 w 37"/>
                    <a:gd name="T9" fmla="*/ 127 h 1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"/>
                    <a:gd name="T16" fmla="*/ 0 h 127"/>
                    <a:gd name="T17" fmla="*/ 37 w 37"/>
                    <a:gd name="T18" fmla="*/ 127 h 1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" h="127">
                      <a:moveTo>
                        <a:pt x="37" y="127"/>
                      </a:moveTo>
                      <a:lnTo>
                        <a:pt x="0" y="46"/>
                      </a:lnTo>
                      <a:lnTo>
                        <a:pt x="16" y="0"/>
                      </a:lnTo>
                      <a:lnTo>
                        <a:pt x="19" y="32"/>
                      </a:lnTo>
                      <a:lnTo>
                        <a:pt x="37" y="12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0" name="Freeform 552"/>
                <p:cNvSpPr>
                  <a:spLocks/>
                </p:cNvSpPr>
                <p:nvPr/>
              </p:nvSpPr>
              <p:spPr bwMode="auto">
                <a:xfrm>
                  <a:off x="4257" y="1435"/>
                  <a:ext cx="39" cy="123"/>
                </a:xfrm>
                <a:custGeom>
                  <a:avLst/>
                  <a:gdLst>
                    <a:gd name="T0" fmla="*/ 0 w 39"/>
                    <a:gd name="T1" fmla="*/ 123 h 123"/>
                    <a:gd name="T2" fmla="*/ 12 w 39"/>
                    <a:gd name="T3" fmla="*/ 28 h 123"/>
                    <a:gd name="T4" fmla="*/ 35 w 39"/>
                    <a:gd name="T5" fmla="*/ 0 h 123"/>
                    <a:gd name="T6" fmla="*/ 39 w 39"/>
                    <a:gd name="T7" fmla="*/ 50 h 123"/>
                    <a:gd name="T8" fmla="*/ 0 w 39"/>
                    <a:gd name="T9" fmla="*/ 123 h 12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"/>
                    <a:gd name="T16" fmla="*/ 0 h 123"/>
                    <a:gd name="T17" fmla="*/ 39 w 39"/>
                    <a:gd name="T18" fmla="*/ 123 h 12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" h="123">
                      <a:moveTo>
                        <a:pt x="0" y="123"/>
                      </a:moveTo>
                      <a:lnTo>
                        <a:pt x="12" y="28"/>
                      </a:lnTo>
                      <a:lnTo>
                        <a:pt x="35" y="0"/>
                      </a:lnTo>
                      <a:lnTo>
                        <a:pt x="39" y="50"/>
                      </a:lnTo>
                      <a:lnTo>
                        <a:pt x="0" y="123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1" name="Freeform 553"/>
                <p:cNvSpPr>
                  <a:spLocks/>
                </p:cNvSpPr>
                <p:nvPr/>
              </p:nvSpPr>
              <p:spPr bwMode="auto">
                <a:xfrm>
                  <a:off x="4260" y="1444"/>
                  <a:ext cx="84" cy="116"/>
                </a:xfrm>
                <a:custGeom>
                  <a:avLst/>
                  <a:gdLst>
                    <a:gd name="T0" fmla="*/ 0 w 84"/>
                    <a:gd name="T1" fmla="*/ 116 h 116"/>
                    <a:gd name="T2" fmla="*/ 40 w 84"/>
                    <a:gd name="T3" fmla="*/ 27 h 116"/>
                    <a:gd name="T4" fmla="*/ 78 w 84"/>
                    <a:gd name="T5" fmla="*/ 0 h 116"/>
                    <a:gd name="T6" fmla="*/ 84 w 84"/>
                    <a:gd name="T7" fmla="*/ 49 h 116"/>
                    <a:gd name="T8" fmla="*/ 0 w 84"/>
                    <a:gd name="T9" fmla="*/ 116 h 1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16"/>
                    <a:gd name="T17" fmla="*/ 84 w 84"/>
                    <a:gd name="T18" fmla="*/ 116 h 1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16">
                      <a:moveTo>
                        <a:pt x="0" y="116"/>
                      </a:moveTo>
                      <a:lnTo>
                        <a:pt x="40" y="27"/>
                      </a:lnTo>
                      <a:lnTo>
                        <a:pt x="78" y="0"/>
                      </a:lnTo>
                      <a:lnTo>
                        <a:pt x="84" y="49"/>
                      </a:lnTo>
                      <a:lnTo>
                        <a:pt x="0" y="11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3B00"/>
                    </a:gs>
                    <a:gs pos="50000">
                      <a:srgbClr val="008000"/>
                    </a:gs>
                    <a:gs pos="100000">
                      <a:srgbClr val="003B00"/>
                    </a:gs>
                  </a:gsLst>
                  <a:lin ang="5400000" scaled="1"/>
                </a:gra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2" name="Freeform 554"/>
                <p:cNvSpPr>
                  <a:spLocks/>
                </p:cNvSpPr>
                <p:nvPr/>
              </p:nvSpPr>
              <p:spPr bwMode="auto">
                <a:xfrm>
                  <a:off x="4338" y="1875"/>
                  <a:ext cx="36" cy="18"/>
                </a:xfrm>
                <a:custGeom>
                  <a:avLst/>
                  <a:gdLst>
                    <a:gd name="T0" fmla="*/ 0 w 36"/>
                    <a:gd name="T1" fmla="*/ 9 h 18"/>
                    <a:gd name="T2" fmla="*/ 21 w 36"/>
                    <a:gd name="T3" fmla="*/ 18 h 18"/>
                    <a:gd name="T4" fmla="*/ 36 w 36"/>
                    <a:gd name="T5" fmla="*/ 0 h 18"/>
                    <a:gd name="T6" fmla="*/ 0 w 36"/>
                    <a:gd name="T7" fmla="*/ 9 h 1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6"/>
                    <a:gd name="T13" fmla="*/ 0 h 18"/>
                    <a:gd name="T14" fmla="*/ 36 w 36"/>
                    <a:gd name="T15" fmla="*/ 18 h 1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6" h="18">
                      <a:moveTo>
                        <a:pt x="0" y="9"/>
                      </a:moveTo>
                      <a:lnTo>
                        <a:pt x="21" y="18"/>
                      </a:lnTo>
                      <a:lnTo>
                        <a:pt x="36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304" name="Group 555"/>
            <p:cNvGrpSpPr>
              <a:grpSpLocks/>
            </p:cNvGrpSpPr>
            <p:nvPr/>
          </p:nvGrpSpPr>
          <p:grpSpPr bwMode="auto">
            <a:xfrm>
              <a:off x="90" y="1015"/>
              <a:ext cx="2430" cy="1407"/>
              <a:chOff x="90" y="1015"/>
              <a:chExt cx="2430" cy="1407"/>
            </a:xfrm>
          </p:grpSpPr>
          <p:sp>
            <p:nvSpPr>
              <p:cNvPr id="305" name="Freeform 556"/>
              <p:cNvSpPr>
                <a:spLocks/>
              </p:cNvSpPr>
              <p:nvPr/>
            </p:nvSpPr>
            <p:spPr bwMode="auto">
              <a:xfrm>
                <a:off x="90" y="2307"/>
                <a:ext cx="1302" cy="42"/>
              </a:xfrm>
              <a:custGeom>
                <a:avLst/>
                <a:gdLst>
                  <a:gd name="T0" fmla="*/ 3 w 1302"/>
                  <a:gd name="T1" fmla="*/ 0 h 42"/>
                  <a:gd name="T2" fmla="*/ 363 w 1302"/>
                  <a:gd name="T3" fmla="*/ 18 h 42"/>
                  <a:gd name="T4" fmla="*/ 1302 w 1302"/>
                  <a:gd name="T5" fmla="*/ 18 h 42"/>
                  <a:gd name="T6" fmla="*/ 1302 w 1302"/>
                  <a:gd name="T7" fmla="*/ 36 h 42"/>
                  <a:gd name="T8" fmla="*/ 219 w 1302"/>
                  <a:gd name="T9" fmla="*/ 42 h 42"/>
                  <a:gd name="T10" fmla="*/ 0 w 1302"/>
                  <a:gd name="T11" fmla="*/ 36 h 42"/>
                  <a:gd name="T12" fmla="*/ 3 w 1302"/>
                  <a:gd name="T13" fmla="*/ 0 h 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42"/>
                  <a:gd name="T23" fmla="*/ 1302 w 1302"/>
                  <a:gd name="T24" fmla="*/ 42 h 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42">
                    <a:moveTo>
                      <a:pt x="3" y="0"/>
                    </a:moveTo>
                    <a:lnTo>
                      <a:pt x="363" y="18"/>
                    </a:lnTo>
                    <a:lnTo>
                      <a:pt x="1302" y="18"/>
                    </a:lnTo>
                    <a:lnTo>
                      <a:pt x="1302" y="36"/>
                    </a:lnTo>
                    <a:lnTo>
                      <a:pt x="219" y="42"/>
                    </a:lnTo>
                    <a:lnTo>
                      <a:pt x="0" y="3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6" name="Freeform 557"/>
              <p:cNvSpPr>
                <a:spLocks/>
              </p:cNvSpPr>
              <p:nvPr/>
            </p:nvSpPr>
            <p:spPr bwMode="auto">
              <a:xfrm>
                <a:off x="90" y="2175"/>
                <a:ext cx="1302" cy="30"/>
              </a:xfrm>
              <a:custGeom>
                <a:avLst/>
                <a:gdLst>
                  <a:gd name="T0" fmla="*/ 0 w 1302"/>
                  <a:gd name="T1" fmla="*/ 6 h 30"/>
                  <a:gd name="T2" fmla="*/ 1299 w 1302"/>
                  <a:gd name="T3" fmla="*/ 0 h 30"/>
                  <a:gd name="T4" fmla="*/ 1302 w 1302"/>
                  <a:gd name="T5" fmla="*/ 30 h 30"/>
                  <a:gd name="T6" fmla="*/ 0 w 1302"/>
                  <a:gd name="T7" fmla="*/ 30 h 30"/>
                  <a:gd name="T8" fmla="*/ 0 w 1302"/>
                  <a:gd name="T9" fmla="*/ 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30"/>
                  <a:gd name="T17" fmla="*/ 1302 w 1302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30">
                    <a:moveTo>
                      <a:pt x="0" y="6"/>
                    </a:moveTo>
                    <a:lnTo>
                      <a:pt x="1299" y="0"/>
                    </a:lnTo>
                    <a:lnTo>
                      <a:pt x="1302" y="30"/>
                    </a:lnTo>
                    <a:lnTo>
                      <a:pt x="0" y="3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" name="Freeform 558"/>
              <p:cNvSpPr>
                <a:spLocks/>
              </p:cNvSpPr>
              <p:nvPr/>
            </p:nvSpPr>
            <p:spPr bwMode="auto">
              <a:xfrm>
                <a:off x="1407" y="1047"/>
                <a:ext cx="1113" cy="1158"/>
              </a:xfrm>
              <a:custGeom>
                <a:avLst/>
                <a:gdLst>
                  <a:gd name="T0" fmla="*/ 0 w 1113"/>
                  <a:gd name="T1" fmla="*/ 1134 h 1158"/>
                  <a:gd name="T2" fmla="*/ 1113 w 1113"/>
                  <a:gd name="T3" fmla="*/ 0 h 1158"/>
                  <a:gd name="T4" fmla="*/ 1113 w 1113"/>
                  <a:gd name="T5" fmla="*/ 30 h 1158"/>
                  <a:gd name="T6" fmla="*/ 0 w 1113"/>
                  <a:gd name="T7" fmla="*/ 1158 h 1158"/>
                  <a:gd name="T8" fmla="*/ 0 w 1113"/>
                  <a:gd name="T9" fmla="*/ 1134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3"/>
                  <a:gd name="T16" fmla="*/ 0 h 1158"/>
                  <a:gd name="T17" fmla="*/ 1113 w 1113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3" h="1158">
                    <a:moveTo>
                      <a:pt x="0" y="1134"/>
                    </a:moveTo>
                    <a:lnTo>
                      <a:pt x="1113" y="0"/>
                    </a:lnTo>
                    <a:lnTo>
                      <a:pt x="1113" y="30"/>
                    </a:lnTo>
                    <a:lnTo>
                      <a:pt x="0" y="1158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8" name="Oval 559"/>
              <p:cNvSpPr>
                <a:spLocks noChangeArrowheads="1"/>
              </p:cNvSpPr>
              <p:nvPr/>
            </p:nvSpPr>
            <p:spPr bwMode="auto">
              <a:xfrm>
                <a:off x="114" y="211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09" name="Oval 560"/>
              <p:cNvSpPr>
                <a:spLocks noChangeArrowheads="1"/>
              </p:cNvSpPr>
              <p:nvPr/>
            </p:nvSpPr>
            <p:spPr bwMode="auto">
              <a:xfrm>
                <a:off x="1332" y="210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0" name="Oval 561"/>
              <p:cNvSpPr>
                <a:spLocks noChangeArrowheads="1"/>
              </p:cNvSpPr>
              <p:nvPr/>
            </p:nvSpPr>
            <p:spPr bwMode="auto">
              <a:xfrm>
                <a:off x="1338" y="2251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1" name="Oval 562"/>
              <p:cNvSpPr>
                <a:spLocks noChangeArrowheads="1"/>
              </p:cNvSpPr>
              <p:nvPr/>
            </p:nvSpPr>
            <p:spPr bwMode="auto">
              <a:xfrm>
                <a:off x="1338" y="2383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2" name="Oval 563"/>
              <p:cNvSpPr>
                <a:spLocks noChangeArrowheads="1"/>
              </p:cNvSpPr>
              <p:nvPr/>
            </p:nvSpPr>
            <p:spPr bwMode="auto">
              <a:xfrm>
                <a:off x="113" y="2238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3" name="Oval 564"/>
              <p:cNvSpPr>
                <a:spLocks noChangeArrowheads="1"/>
              </p:cNvSpPr>
              <p:nvPr/>
            </p:nvSpPr>
            <p:spPr bwMode="auto">
              <a:xfrm>
                <a:off x="125" y="2394"/>
                <a:ext cx="27" cy="28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4" name="Oval 565"/>
              <p:cNvSpPr>
                <a:spLocks noChangeArrowheads="1"/>
              </p:cNvSpPr>
              <p:nvPr/>
            </p:nvSpPr>
            <p:spPr bwMode="auto">
              <a:xfrm>
                <a:off x="1410" y="209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5" name="Oval 566"/>
              <p:cNvSpPr>
                <a:spLocks noChangeArrowheads="1"/>
              </p:cNvSpPr>
              <p:nvPr/>
            </p:nvSpPr>
            <p:spPr bwMode="auto">
              <a:xfrm>
                <a:off x="1410" y="2257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6" name="Oval 567"/>
              <p:cNvSpPr>
                <a:spLocks noChangeArrowheads="1"/>
              </p:cNvSpPr>
              <p:nvPr/>
            </p:nvSpPr>
            <p:spPr bwMode="auto">
              <a:xfrm>
                <a:off x="1410" y="236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7" name="Oval 568"/>
              <p:cNvSpPr>
                <a:spLocks noChangeArrowheads="1"/>
              </p:cNvSpPr>
              <p:nvPr/>
            </p:nvSpPr>
            <p:spPr bwMode="auto">
              <a:xfrm>
                <a:off x="2484" y="127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8" name="Oval 569"/>
              <p:cNvSpPr>
                <a:spLocks noChangeArrowheads="1"/>
              </p:cNvSpPr>
              <p:nvPr/>
            </p:nvSpPr>
            <p:spPr bwMode="auto">
              <a:xfrm>
                <a:off x="2484" y="1159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19" name="Oval 570"/>
              <p:cNvSpPr>
                <a:spLocks noChangeArrowheads="1"/>
              </p:cNvSpPr>
              <p:nvPr/>
            </p:nvSpPr>
            <p:spPr bwMode="auto">
              <a:xfrm>
                <a:off x="2484" y="1015"/>
                <a:ext cx="27" cy="27"/>
              </a:xfrm>
              <a:prstGeom prst="ellipse">
                <a:avLst/>
              </a:prstGeom>
              <a:solidFill>
                <a:srgbClr val="000000"/>
              </a:solidFill>
              <a:ln w="9525" algn="ctr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anchor="ctr"/>
              <a:lstStyle/>
              <a:p>
                <a:endParaRPr lang="ru-RU"/>
              </a:p>
            </p:txBody>
          </p:sp>
          <p:sp>
            <p:nvSpPr>
              <p:cNvPr id="320" name="Freeform 571"/>
              <p:cNvSpPr>
                <a:spLocks/>
              </p:cNvSpPr>
              <p:nvPr/>
            </p:nvSpPr>
            <p:spPr bwMode="auto">
              <a:xfrm>
                <a:off x="1404" y="1197"/>
                <a:ext cx="1116" cy="1152"/>
              </a:xfrm>
              <a:custGeom>
                <a:avLst/>
                <a:gdLst>
                  <a:gd name="T0" fmla="*/ 0 w 1116"/>
                  <a:gd name="T1" fmla="*/ 1116 h 1152"/>
                  <a:gd name="T2" fmla="*/ 1110 w 1116"/>
                  <a:gd name="T3" fmla="*/ 0 h 1152"/>
                  <a:gd name="T4" fmla="*/ 1116 w 1116"/>
                  <a:gd name="T5" fmla="*/ 24 h 1152"/>
                  <a:gd name="T6" fmla="*/ 3 w 1116"/>
                  <a:gd name="T7" fmla="*/ 1152 h 1152"/>
                  <a:gd name="T8" fmla="*/ 0 w 1116"/>
                  <a:gd name="T9" fmla="*/ 1116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6"/>
                  <a:gd name="T16" fmla="*/ 0 h 1152"/>
                  <a:gd name="T17" fmla="*/ 1116 w 1116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6" h="1152">
                    <a:moveTo>
                      <a:pt x="0" y="1116"/>
                    </a:moveTo>
                    <a:lnTo>
                      <a:pt x="1110" y="0"/>
                    </a:lnTo>
                    <a:lnTo>
                      <a:pt x="1116" y="24"/>
                    </a:lnTo>
                    <a:lnTo>
                      <a:pt x="3" y="1152"/>
                    </a:lnTo>
                    <a:lnTo>
                      <a:pt x="0" y="1116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CC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44" name="TextBox 443"/>
          <p:cNvSpPr txBox="1"/>
          <p:nvPr/>
        </p:nvSpPr>
        <p:spPr>
          <a:xfrm>
            <a:off x="642910" y="285749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кг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5" name="TextBox 444"/>
          <p:cNvSpPr txBox="1"/>
          <p:nvPr/>
        </p:nvSpPr>
        <p:spPr>
          <a:xfrm>
            <a:off x="6286512" y="2786058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кг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6" name="TextBox 445"/>
          <p:cNvSpPr txBox="1"/>
          <p:nvPr/>
        </p:nvSpPr>
        <p:spPr>
          <a:xfrm>
            <a:off x="3500430" y="2857496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кг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7" name="Picture 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4286256"/>
            <a:ext cx="857256" cy="99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2844" y="3500438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можно вычислить массу яблок в трех ящиках?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8" name="TextBox 447"/>
          <p:cNvSpPr txBox="1"/>
          <p:nvPr/>
        </p:nvSpPr>
        <p:spPr>
          <a:xfrm>
            <a:off x="2928926" y="528638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+ 7 + 7 = 21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9" name="TextBox 448"/>
          <p:cNvSpPr txBox="1"/>
          <p:nvPr/>
        </p:nvSpPr>
        <p:spPr>
          <a:xfrm>
            <a:off x="3357554" y="592933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3 = 21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" name="Прямоугольник 449"/>
          <p:cNvSpPr/>
          <p:nvPr/>
        </p:nvSpPr>
        <p:spPr>
          <a:xfrm>
            <a:off x="2500298" y="0"/>
            <a:ext cx="4599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Составляем задачу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448" grpId="0"/>
      <p:bldP spid="4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 b="6593"/>
          <a:stretch>
            <a:fillRect/>
          </a:stretch>
        </p:blipFill>
        <p:spPr bwMode="auto">
          <a:xfrm>
            <a:off x="0" y="-857280"/>
            <a:ext cx="9232566" cy="77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642910" y="571480"/>
            <a:ext cx="5653088" cy="3960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пригорке возле ёлок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Ёжик яблоки считал: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Семь под ёлкой, семь за ёлкой,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Семь в мешке за тем пригорком,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Семь в избе на третьей полке,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Семь под лавкою в саду.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Сколько яблок, как понять?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Ёж не может разобрать.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4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684213" y="4724400"/>
            <a:ext cx="1439862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50000"/>
                </a:schemeClr>
              </a:gs>
              <a:gs pos="100000">
                <a:srgbClr val="FFFFCC">
                  <a:alpha val="50000"/>
                </a:srgbClr>
              </a:gs>
            </a:gsLst>
            <a:lin ang="5400000" scaled="1"/>
          </a:gradFill>
          <a:ln w="38100" cmpd="dbl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/>
            <a:r>
              <a:rPr lang="ru-RU" sz="2800">
                <a:solidFill>
                  <a:schemeClr val="tx2"/>
                </a:solidFill>
                <a:cs typeface="Arial" charset="0"/>
              </a:rPr>
              <a:t>5 • 7</a:t>
            </a:r>
          </a:p>
        </p:txBody>
      </p:sp>
      <p:sp>
        <p:nvSpPr>
          <p:cNvPr id="13" name="Скругленный прямоугольник 12">
            <a:hlinkClick r:id="" action="ppaction://macro?name=DA"/>
          </p:cNvPr>
          <p:cNvSpPr>
            <a:spLocks noChangeArrowheads="1"/>
          </p:cNvSpPr>
          <p:nvPr/>
        </p:nvSpPr>
        <p:spPr bwMode="auto">
          <a:xfrm>
            <a:off x="3203575" y="4724400"/>
            <a:ext cx="136842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50000"/>
                </a:schemeClr>
              </a:gs>
              <a:gs pos="100000">
                <a:srgbClr val="FFFFCC">
                  <a:alpha val="50000"/>
                </a:srgbClr>
              </a:gs>
            </a:gsLst>
            <a:lin ang="5400000" scaled="1"/>
          </a:gradFill>
          <a:ln w="38100" cmpd="dbl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/>
            <a:r>
              <a:rPr lang="ru-RU" sz="2800" dirty="0">
                <a:solidFill>
                  <a:schemeClr val="tx2"/>
                </a:solidFill>
                <a:cs typeface="Arial" charset="0"/>
              </a:rPr>
              <a:t>7 • 5</a:t>
            </a:r>
          </a:p>
        </p:txBody>
      </p:sp>
      <p:sp>
        <p:nvSpPr>
          <p:cNvPr id="14" name="Скругленный прямоугольник 13">
            <a:hlinkClick r:id="" action="ppaction://macro?name=NET"/>
          </p:cNvPr>
          <p:cNvSpPr>
            <a:spLocks noChangeArrowheads="1"/>
          </p:cNvSpPr>
          <p:nvPr/>
        </p:nvSpPr>
        <p:spPr bwMode="auto">
          <a:xfrm>
            <a:off x="1979613" y="5805488"/>
            <a:ext cx="1368425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50000"/>
                </a:schemeClr>
              </a:gs>
              <a:gs pos="100000">
                <a:srgbClr val="FFFFCC">
                  <a:alpha val="50000"/>
                </a:srgbClr>
              </a:gs>
            </a:gsLst>
            <a:lin ang="5400000" scaled="1"/>
          </a:gradFill>
          <a:ln w="38100" cmpd="dbl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/>
            <a:r>
              <a:rPr lang="ru-RU" sz="2800">
                <a:solidFill>
                  <a:schemeClr val="tx2"/>
                </a:solidFill>
                <a:cs typeface="Arial" charset="0"/>
              </a:rPr>
              <a:t>7 • 4</a:t>
            </a:r>
          </a:p>
        </p:txBody>
      </p:sp>
      <p:pic>
        <p:nvPicPr>
          <p:cNvPr id="15" name="Picture 32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6215074" y="1000108"/>
            <a:ext cx="2571768" cy="171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3933825"/>
            <a:ext cx="35512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1285852" y="-323166"/>
            <a:ext cx="76463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Выбераем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правильное решение.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2239E-6 C -0.03229 -0.07655 -0.0632 -0.1531 -0.08542 -0.13344 C -0.10729 -0.11355 -0.12622 0.07539 -0.13386 0.11772 C -0.13386 0.11957 2.22222E-6 -1.82239E-6 2.22222E-6 0.00139 Z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785918" y="0"/>
            <a:ext cx="6643734" cy="207170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091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Умножение семи и 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214942" y="2786058"/>
            <a:ext cx="2286016" cy="150019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</a:t>
            </a:r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а 7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Picture 1" descr="2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214818"/>
            <a:ext cx="1000132" cy="1000132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мама\Мои рисунки\анимации\rul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30683">
            <a:off x="7874129" y="3732365"/>
            <a:ext cx="500034" cy="2075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&amp;Dcy;&amp;ncy;&amp;iecy;&amp;vcy;&amp;ncy;&amp;icy;&amp;kcy; Larisik : LiveInternet - &amp;Rcy;&amp;ocy;&amp;scy;&amp;scy;&amp;icy;&amp;jcy;&amp;scy;&amp;kcy;&amp;icy;&amp;jcy; &amp;Scy;&amp;iecy;&amp;rcy;&amp;vcy;&amp;icy;&amp;scy; &amp;Ocy;&amp;ncy;&amp;lcy;&amp;acy;&amp;jcy;&amp;ncy;-&amp;Dcy;&amp;ncy;…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786050" y="3714752"/>
            <a:ext cx="135732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+ 7 = 14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 + 7 = 21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+ 7 = 28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2857496"/>
            <a:ext cx="1214446" cy="258532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1 = 7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2 = 17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3 = 21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∙ 4 = 28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5 = 35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6 = 42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7 = 49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8 = 56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 ∙ 9 = 63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6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571736" y="21429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2910" y="1071546"/>
            <a:ext cx="3071834" cy="485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7х1= 7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7х2= 14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7х3= 21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7х4= 28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7х5= 35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0694" y="1142984"/>
            <a:ext cx="34290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7х6= 42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7х7= 49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7х8= 56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7х9= 63</a:t>
            </a:r>
          </a:p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7х10=70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post-56918-1250505756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flipH="1">
            <a:off x="3357554" y="3000372"/>
            <a:ext cx="2233849" cy="3348000"/>
          </a:xfrm>
          <a:prstGeom prst="rect">
            <a:avLst/>
          </a:prstGeom>
        </p:spPr>
      </p:pic>
      <p:pic>
        <p:nvPicPr>
          <p:cNvPr id="21" name="Рисунок 20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14546" y="1142984"/>
            <a:ext cx="914400" cy="914400"/>
          </a:xfrm>
          <a:prstGeom prst="rect">
            <a:avLst/>
          </a:prstGeom>
        </p:spPr>
      </p:pic>
      <p:pic>
        <p:nvPicPr>
          <p:cNvPr id="22" name="Рисунок 21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8860" y="4786322"/>
            <a:ext cx="914400" cy="914400"/>
          </a:xfrm>
          <a:prstGeom prst="rect">
            <a:avLst/>
          </a:prstGeom>
        </p:spPr>
      </p:pic>
      <p:pic>
        <p:nvPicPr>
          <p:cNvPr id="23" name="Рисунок 22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1214422"/>
            <a:ext cx="914400" cy="914400"/>
          </a:xfrm>
          <a:prstGeom prst="rect">
            <a:avLst/>
          </a:prstGeom>
        </p:spPr>
      </p:pic>
      <p:pic>
        <p:nvPicPr>
          <p:cNvPr id="24" name="Рисунок 23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2143116"/>
            <a:ext cx="914400" cy="914400"/>
          </a:xfrm>
          <a:prstGeom prst="rect">
            <a:avLst/>
          </a:prstGeom>
        </p:spPr>
      </p:pic>
      <p:pic>
        <p:nvPicPr>
          <p:cNvPr id="25" name="Рисунок 24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3000372"/>
            <a:ext cx="914400" cy="914400"/>
          </a:xfrm>
          <a:prstGeom prst="rect">
            <a:avLst/>
          </a:prstGeom>
        </p:spPr>
      </p:pic>
      <p:pic>
        <p:nvPicPr>
          <p:cNvPr id="26" name="Рисунок 25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86644" y="4000504"/>
            <a:ext cx="914400" cy="914400"/>
          </a:xfrm>
          <a:prstGeom prst="rect">
            <a:avLst/>
          </a:prstGeom>
        </p:spPr>
      </p:pic>
      <p:pic>
        <p:nvPicPr>
          <p:cNvPr id="27" name="Рисунок 26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500958" y="4857760"/>
            <a:ext cx="914400" cy="914400"/>
          </a:xfrm>
          <a:prstGeom prst="rect">
            <a:avLst/>
          </a:prstGeom>
        </p:spPr>
      </p:pic>
      <p:pic>
        <p:nvPicPr>
          <p:cNvPr id="28" name="Рисунок 27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8860" y="2071678"/>
            <a:ext cx="914400" cy="914400"/>
          </a:xfrm>
          <a:prstGeom prst="rect">
            <a:avLst/>
          </a:prstGeom>
        </p:spPr>
      </p:pic>
      <p:pic>
        <p:nvPicPr>
          <p:cNvPr id="29" name="Рисунок 28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357422" y="3000372"/>
            <a:ext cx="914400" cy="914400"/>
          </a:xfrm>
          <a:prstGeom prst="rect">
            <a:avLst/>
          </a:prstGeom>
        </p:spPr>
      </p:pic>
      <p:pic>
        <p:nvPicPr>
          <p:cNvPr id="30" name="Рисунок 29" descr="26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28860" y="3929066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571472" y="4714884"/>
            <a:ext cx="37147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 ∙ 4 = 28 (шт.)</a:t>
            </a:r>
          </a:p>
          <a:p>
            <a:pPr marL="342900" indent="-342900">
              <a:buAutoNum type="arabicParenR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28 + 12 = 40 (шт.)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4876" y="5000636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 ∙ 4 + 12 = 40 (шт.)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00298" y="35716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Решаем задачу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7" descr="C:\Users\viki\AppData\Local\Microsoft\Windows\Temporary Internet Files\Content.IE5\6NZXK4SD\MCj04382310000[1].wmf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20" y="214290"/>
            <a:ext cx="125730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00034" y="2000240"/>
          <a:ext cx="8001057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9"/>
                <a:gridCol w="2667019"/>
                <a:gridCol w="26670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бананов в 1 грозди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гроздей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бананов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гр.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?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гр.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 шт.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Правая фигурная скобка 24"/>
          <p:cNvSpPr/>
          <p:nvPr/>
        </p:nvSpPr>
        <p:spPr>
          <a:xfrm>
            <a:off x="7215206" y="2714620"/>
            <a:ext cx="357190" cy="1143008"/>
          </a:xfrm>
          <a:prstGeom prst="righ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7715272" y="2786058"/>
            <a:ext cx="4924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557588"/>
          </a:xfrm>
          <a:prstGeom prst="rect">
            <a:avLst/>
          </a:prstGeom>
          <a:noFill/>
        </p:spPr>
      </p:pic>
      <p:pic>
        <p:nvPicPr>
          <p:cNvPr id="9222" name="Picture 6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0"/>
            <a:ext cx="4787900" cy="3557588"/>
          </a:xfrm>
          <a:prstGeom prst="rect">
            <a:avLst/>
          </a:prstGeom>
          <a:noFill/>
        </p:spPr>
      </p:pic>
      <p:pic>
        <p:nvPicPr>
          <p:cNvPr id="9223" name="Picture 7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00413"/>
            <a:ext cx="4572000" cy="3557587"/>
          </a:xfrm>
          <a:prstGeom prst="rect">
            <a:avLst/>
          </a:prstGeom>
          <a:noFill/>
        </p:spPr>
      </p:pic>
      <p:pic>
        <p:nvPicPr>
          <p:cNvPr id="9224" name="Picture 8" descr="black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300413"/>
            <a:ext cx="4787900" cy="3557587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 rot="-2453948">
            <a:off x="2987675" y="1989138"/>
            <a:ext cx="3384550" cy="3314700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rgbClr val="990099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3276600" y="2060575"/>
            <a:ext cx="2736850" cy="2954338"/>
          </a:xfrm>
          <a:prstGeom prst="star4">
            <a:avLst>
              <a:gd name="adj" fmla="val 11542"/>
            </a:avLst>
          </a:prstGeom>
          <a:gradFill rotWithShape="1">
            <a:gsLst>
              <a:gs pos="0">
                <a:schemeClr val="accent1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 rot="-1728264">
            <a:off x="6084888" y="765175"/>
            <a:ext cx="1795462" cy="1603375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219" name="Picture 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20838" y="0"/>
            <a:ext cx="1404938" cy="1038225"/>
          </a:xfrm>
          <a:prstGeom prst="rect">
            <a:avLst/>
          </a:prstGeom>
          <a:noFill/>
        </p:spPr>
      </p:pic>
      <p:pic>
        <p:nvPicPr>
          <p:cNvPr id="9229" name="Picture 13" descr="05_moon_meteorit_alh-810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324975" y="0"/>
            <a:ext cx="1404938" cy="908050"/>
          </a:xfrm>
          <a:prstGeom prst="rect">
            <a:avLst/>
          </a:prstGeom>
          <a:noFill/>
        </p:spPr>
      </p:pic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1042988" y="4797425"/>
            <a:ext cx="936625" cy="863600"/>
          </a:xfrm>
          <a:prstGeom prst="star5">
            <a:avLst/>
          </a:prstGeom>
          <a:gradFill rotWithShape="1">
            <a:gsLst>
              <a:gs pos="0">
                <a:srgbClr val="6699FF"/>
              </a:gs>
              <a:gs pos="100000">
                <a:srgbClr val="00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3635375" y="549275"/>
            <a:ext cx="1223963" cy="1079500"/>
          </a:xfrm>
          <a:prstGeom prst="star5">
            <a:avLst/>
          </a:prstGeom>
          <a:gradFill rotWithShape="1">
            <a:gsLst>
              <a:gs pos="0">
                <a:srgbClr val="FFFF66"/>
              </a:gs>
              <a:gs pos="100000">
                <a:srgbClr val="00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 rot="-1624394">
            <a:off x="6283325" y="3414713"/>
            <a:ext cx="1731963" cy="1655762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 rot="-1624394">
            <a:off x="779463" y="1011238"/>
            <a:ext cx="1587500" cy="1511300"/>
          </a:xfrm>
          <a:prstGeom prst="star5">
            <a:avLst/>
          </a:prstGeom>
          <a:gradFill rotWithShape="1">
            <a:gsLst>
              <a:gs pos="0">
                <a:srgbClr val="990099"/>
              </a:gs>
              <a:gs pos="100000">
                <a:srgbClr val="FF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 rot="-1624394">
            <a:off x="3567113" y="4805363"/>
            <a:ext cx="1873250" cy="1736725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pic>
        <p:nvPicPr>
          <p:cNvPr id="9237" name="Picture 21" descr="earth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4076700"/>
            <a:ext cx="1511300" cy="1511300"/>
          </a:xfrm>
          <a:prstGeom prst="rect">
            <a:avLst/>
          </a:prstGeom>
          <a:noFill/>
        </p:spPr>
      </p:pic>
      <p:pic>
        <p:nvPicPr>
          <p:cNvPr id="9238" name="Picture 22" descr="4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3860800"/>
            <a:ext cx="792163" cy="792163"/>
          </a:xfrm>
          <a:prstGeom prst="rect">
            <a:avLst/>
          </a:prstGeom>
          <a:noFill/>
        </p:spPr>
      </p:pic>
      <p:pic>
        <p:nvPicPr>
          <p:cNvPr id="9239" name="Picture 23" descr="mar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71775" y="2205038"/>
            <a:ext cx="863600" cy="863600"/>
          </a:xfrm>
          <a:prstGeom prst="rect">
            <a:avLst/>
          </a:prstGeom>
          <a:noFill/>
        </p:spPr>
      </p:pic>
      <p:pic>
        <p:nvPicPr>
          <p:cNvPr id="9240" name="Picture 24" descr="112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35825" y="3213100"/>
            <a:ext cx="1079500" cy="1079500"/>
          </a:xfrm>
          <a:prstGeom prst="rect">
            <a:avLst/>
          </a:prstGeom>
          <a:noFill/>
        </p:spPr>
      </p:pic>
      <p:pic>
        <p:nvPicPr>
          <p:cNvPr id="9241" name="Picture 25" descr="upiter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24075" y="708025"/>
            <a:ext cx="935038" cy="498475"/>
          </a:xfrm>
          <a:prstGeom prst="rect">
            <a:avLst/>
          </a:prstGeom>
          <a:noFill/>
        </p:spPr>
      </p:pic>
      <p:pic>
        <p:nvPicPr>
          <p:cNvPr id="9242" name="Picture 26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6200000">
            <a:off x="-33337" y="5857875"/>
            <a:ext cx="1428750" cy="571500"/>
          </a:xfrm>
          <a:prstGeom prst="rect">
            <a:avLst/>
          </a:prstGeom>
          <a:noFill/>
        </p:spPr>
      </p:pic>
      <p:pic>
        <p:nvPicPr>
          <p:cNvPr id="9245" name="Picture 29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5288" y="188913"/>
            <a:ext cx="1428750" cy="571500"/>
          </a:xfrm>
          <a:prstGeom prst="rect">
            <a:avLst/>
          </a:prstGeom>
          <a:noFill/>
        </p:spPr>
      </p:pic>
      <p:pic>
        <p:nvPicPr>
          <p:cNvPr id="9246" name="Picture 30" descr="r4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400000">
            <a:off x="7888288" y="617538"/>
            <a:ext cx="1428750" cy="571500"/>
          </a:xfrm>
          <a:prstGeom prst="rect">
            <a:avLst/>
          </a:prstGeom>
          <a:noFill/>
        </p:spPr>
      </p:pic>
      <p:pic>
        <p:nvPicPr>
          <p:cNvPr id="9248" name="Picture 32" descr="r7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23696382">
            <a:off x="4211638" y="1700213"/>
            <a:ext cx="1657350" cy="1104900"/>
          </a:xfrm>
          <a:prstGeom prst="rect">
            <a:avLst/>
          </a:prstGeom>
          <a:noFill/>
        </p:spPr>
      </p:pic>
      <p:pic>
        <p:nvPicPr>
          <p:cNvPr id="9249" name="Picture 33" descr="56r2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1371600" y="0"/>
            <a:ext cx="1371600" cy="495300"/>
          </a:xfrm>
          <a:prstGeom prst="rect">
            <a:avLst/>
          </a:prstGeom>
          <a:noFill/>
        </p:spPr>
      </p:pic>
      <p:pic>
        <p:nvPicPr>
          <p:cNvPr id="9250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596188" y="62372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2" dur="3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3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500"/>
                            </p:stCondLst>
                            <p:childTnLst>
                              <p:par>
                                <p:cTn id="39" presetID="10" presetClass="entr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500"/>
                            </p:stCondLst>
                            <p:childTnLst>
                              <p:par>
                                <p:cTn id="4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5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0"/>
                            </p:stCondLst>
                            <p:childTnLst>
                              <p:par>
                                <p:cTn id="57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000"/>
                            </p:stCondLst>
                            <p:childTnLst>
                              <p:par>
                                <p:cTn id="6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9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0"/>
                            </p:stCondLst>
                            <p:childTnLst>
                              <p:par>
                                <p:cTn id="7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1500"/>
                            </p:stCondLst>
                            <p:childTnLst>
                              <p:par>
                                <p:cTn id="8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3000"/>
                            </p:stCondLst>
                            <p:childTnLst>
                              <p:par>
                                <p:cTn id="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5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0035 -0.80532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0.80382 -0.01018 " pathEditMode="relative" rAng="0" ptsTypes="AA">
                                      <p:cBhvr>
                                        <p:cTn id="115" dur="3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3000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4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5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4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991 C 0.02951 0.0875 -0.01042 0.2169 -0.09566 0.26829 C -0.1809 0.32084 -0.28021 0.27384 -0.31649 0.16667 C -0.35295 0.05926 -0.31319 -0.06944 -0.2276 -0.12106 C -0.14236 -0.17245 -0.0434 -0.12731 -0.00677 -0.01991 Z " pathEditMode="relative" rAng="3942850" ptsTypes="fffff">
                                      <p:cBhvr>
                                        <p:cTn id="136" dur="3000" spd="-100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7500"/>
                            </p:stCondLst>
                            <p:childTnLst>
                              <p:par>
                                <p:cTn id="1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9500"/>
                            </p:stCondLst>
                            <p:childTnLst>
                              <p:par>
                                <p:cTn id="1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60500"/>
                            </p:stCondLst>
                            <p:childTnLst>
                              <p:par>
                                <p:cTn id="15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3500"/>
                            </p:stCondLst>
                            <p:childTnLst>
                              <p:par>
                                <p:cTn id="1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-0.13385 0.30463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9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15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2" dur="3000" fill="hold"/>
                                        <p:tgtEl>
                                          <p:spTgt spid="924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6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92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15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72500"/>
                            </p:stCondLst>
                            <p:childTnLst>
                              <p:par>
                                <p:cTn id="1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3500"/>
                            </p:stCondLst>
                            <p:childTnLst>
                              <p:par>
                                <p:cTn id="18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74000"/>
                            </p:stCondLst>
                            <p:childTnLst>
                              <p:par>
                                <p:cTn id="18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2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50"/>
                </p:tgtEl>
              </p:cMediaNode>
            </p:audio>
          </p:childTnLst>
        </p:cTn>
      </p:par>
    </p:tnLst>
    <p:bldLst>
      <p:bldP spid="9226" grpId="0" animBg="1"/>
      <p:bldP spid="9226" grpId="1" animBg="1"/>
      <p:bldP spid="9226" grpId="2" animBg="1"/>
      <p:bldP spid="9225" grpId="0" animBg="1"/>
      <p:bldP spid="9225" grpId="1" animBg="1"/>
      <p:bldP spid="9225" grpId="2" animBg="1"/>
      <p:bldP spid="9227" grpId="0" animBg="1"/>
      <p:bldP spid="9227" grpId="1" animBg="1"/>
      <p:bldP spid="9227" grpId="2" animBg="1"/>
      <p:bldP spid="9231" grpId="0" animBg="1"/>
      <p:bldP spid="9231" grpId="1" animBg="1"/>
      <p:bldP spid="9233" grpId="0" animBg="1"/>
      <p:bldP spid="9233" grpId="1" animBg="1"/>
      <p:bldP spid="9234" grpId="0" animBg="1"/>
      <p:bldP spid="9234" grpId="1" animBg="1"/>
      <p:bldP spid="9235" grpId="0" animBg="1"/>
      <p:bldP spid="9235" grpId="1" animBg="1"/>
      <p:bldP spid="9236" grpId="0" animBg="1"/>
      <p:bldP spid="923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555</Words>
  <Application>Microsoft Office PowerPoint</Application>
  <PresentationFormat>Экран (4:3)</PresentationFormat>
  <Paragraphs>128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User</cp:lastModifiedBy>
  <cp:revision>107</cp:revision>
  <dcterms:created xsi:type="dcterms:W3CDTF">2008-02-28T18:54:09Z</dcterms:created>
  <dcterms:modified xsi:type="dcterms:W3CDTF">2015-01-29T18:54:21Z</dcterms:modified>
</cp:coreProperties>
</file>