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handoutMaster" Target="handoutMasters/handoutMaster1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 Light" panose="020F0302020204030204" pitchFamily="34" charset="0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1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/>
              <a:t>Second level 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3750945"/>
            <a:ext cx="9843135" cy="811530"/>
          </a:xfrm>
        </p:spPr>
        <p:txBody>
          <a:bodyPr anchor="b">
            <a:no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 smtClean="0">
              <a:sym typeface="+mn-e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kumimoji="0" lang="en-US" sz="2800" b="0" i="0" u="none" strike="noStrike" kern="1200" cap="none" spc="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  <a:endParaRPr lang="en-US" dirty="0"/>
          </a:p>
          <a:p>
            <a:pPr lvl="3"/>
            <a:r>
              <a:rPr lang="en-US" dirty="0" smtClean="0"/>
              <a:t>Fourth level</a:t>
            </a:r>
            <a:endParaRPr lang="en-US" dirty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defRPr sz="2800" b="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file:///C:\Users\&#1040;&#1083;&#1105;&#1085;&#1072;\AppData\Local\Temp\wps\INetCache\95d38d3daf20b7bb929b9837a1e4926e" TargetMode="Externa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Изображение 99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63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5046345" cy="3155950"/>
          </a:xfrm>
          <a:solidFill>
            <a:srgbClr val="FFFF00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>
            <a:normAutofit fontScale="90000"/>
          </a:bodyPr>
          <a:lstStyle/>
          <a:p>
            <a:r>
              <a:rPr lang="ru-RU" altLang="en-US" sz="8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Профессия </a:t>
            </a:r>
            <a:r>
              <a:rPr lang="ru-RU" altLang="en-US" sz="80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орнитолог</a:t>
            </a:r>
            <a:endParaRPr lang="ru-RU" altLang="en-US" sz="80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8641080" y="5935980"/>
            <a:ext cx="3551555" cy="9220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p>
            <a:r>
              <a:rPr lang="ru-RU" altLang="en-US"/>
              <a:t>Власова Алёна Олеговна, </a:t>
            </a:r>
            <a:endParaRPr lang="ru-RU" altLang="en-US"/>
          </a:p>
          <a:p>
            <a:r>
              <a:rPr lang="ru-RU" altLang="en-US"/>
              <a:t>педагог дополнительного образования</a:t>
            </a:r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pPr marL="571500" indent="-571500">
              <a:buFont typeface="Wingdings" panose="05000000000000000000" charset="0"/>
              <a:buChar char="v"/>
            </a:pPr>
            <a:r>
              <a:rPr lang="ru-RU" altLang="en-US"/>
              <a:t>Занимаются мечением птиц (кольцевание, установка радиопередатчиков), чтобы выяснить пути миграций птиц, их возраст.</a:t>
            </a:r>
            <a:endParaRPr lang="ru-RU" altLang="en-US"/>
          </a:p>
        </p:txBody>
      </p:sp>
      <p:pic>
        <p:nvPicPr>
          <p:cNvPr id="4" name="Замещающее содержимое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35" y="1808480"/>
            <a:ext cx="12192000" cy="50495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pPr marL="571500" indent="-571500">
              <a:buFont typeface="Wingdings" panose="05000000000000000000" charset="0"/>
              <a:buChar char="v"/>
            </a:pPr>
            <a:r>
              <a:rPr lang="ru-RU" altLang="en-US"/>
              <a:t>Контролирует орнитолоческую обстановку в аэропортах (чтобы птицы не попадали в двигатели и фюзеляжи самолетов)</a:t>
            </a:r>
            <a:endParaRPr lang="ru-RU" altLang="en-US"/>
          </a:p>
        </p:txBody>
      </p:sp>
      <p:pic>
        <p:nvPicPr>
          <p:cNvPr id="111" name="Замещающее содержимое 110"/>
          <p:cNvPicPr/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096135" y="1825625"/>
            <a:ext cx="7567930" cy="5032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pPr marL="571500" indent="-571500">
              <a:buFont typeface="Wingdings" panose="05000000000000000000" charset="0"/>
              <a:buChar char="v"/>
            </a:pPr>
            <a:r>
              <a:rPr lang="ru-RU" altLang="en-US"/>
              <a:t>Спасает жизни птиц, работая ветеринаром - орнитологом в ветеринарной клинике или центре спасения диких животных.</a:t>
            </a:r>
            <a:endParaRPr lang="ru-RU" altLang="en-US"/>
          </a:p>
        </p:txBody>
      </p:sp>
      <p:pic>
        <p:nvPicPr>
          <p:cNvPr id="4" name="Замещающее содержимое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065020" y="1750060"/>
            <a:ext cx="7680960" cy="51079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pPr marL="571500" indent="-571500">
              <a:buFont typeface="Wingdings" panose="05000000000000000000" charset="0"/>
              <a:buChar char="v"/>
            </a:pPr>
            <a:r>
              <a:rPr lang="ru-RU" altLang="en-US"/>
              <a:t>Выращивают в неволе и возращают в дикую природу редкие виды птиц.</a:t>
            </a:r>
            <a:endParaRPr lang="ru-RU" altLang="en-US"/>
          </a:p>
        </p:txBody>
      </p:sp>
      <p:pic>
        <p:nvPicPr>
          <p:cNvPr id="4" name="Замещающее содержимое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038475" y="1584960"/>
            <a:ext cx="5733415" cy="52730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ru-RU" altLang="en-US"/>
              <a:t>ВУЗы России, готовящие орнитологов: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sz="2400"/>
              <a:t>Аграрный университет им. Тимирязева.</a:t>
            </a:r>
            <a:endParaRPr lang="ru-RU" altLang="en-US" sz="240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sz="2400"/>
              <a:t>МГУ им. Ломоносова.</a:t>
            </a:r>
            <a:endParaRPr lang="ru-RU" altLang="en-US" sz="240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sz="2400"/>
              <a:t>СПбГУ.</a:t>
            </a:r>
            <a:endParaRPr lang="ru-RU" altLang="en-US" sz="240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sz="2400"/>
              <a:t>Казанский федеральный университет.</a:t>
            </a:r>
            <a:endParaRPr lang="ru-RU" altLang="en-US" sz="240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sz="2400"/>
              <a:t>Кубанский государственный университет.</a:t>
            </a:r>
            <a:endParaRPr lang="ru-RU" altLang="en-US" sz="2400"/>
          </a:p>
        </p:txBody>
      </p:sp>
      <p:pic>
        <p:nvPicPr>
          <p:cNvPr id="5" name="Замещающее содержимое 4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5829300" y="1583690"/>
            <a:ext cx="6179185" cy="45935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ru-RU" altLang="en-US"/>
              <a:t>Какими личностными качествами нужно обладать?</a:t>
            </a:r>
            <a:endParaRPr lang="ru-RU" altLang="en-US"/>
          </a:p>
        </p:txBody>
      </p:sp>
      <p:sp>
        <p:nvSpPr>
          <p:cNvPr id="4" name="Замещающее содержимое 3"/>
          <p:cNvSpPr>
            <a:spLocks noGrp="1"/>
          </p:cNvSpPr>
          <p:nvPr>
            <p:ph sz="half" idx="1"/>
          </p:nvPr>
        </p:nvSpPr>
        <p:spPr>
          <a:xfrm>
            <a:off x="113665" y="1825625"/>
            <a:ext cx="5715635" cy="5032375"/>
          </a:xfrm>
        </p:spPr>
        <p:txBody>
          <a:bodyPr>
            <a:normAutofit/>
          </a:bodyPr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sz="3200"/>
              <a:t>Интеллектуальное развитие</a:t>
            </a:r>
            <a:endParaRPr lang="ru-RU" altLang="en-US" sz="320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sz="3200"/>
              <a:t>Терпение</a:t>
            </a:r>
            <a:endParaRPr lang="ru-RU" altLang="en-US" sz="320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sz="3200"/>
              <a:t>Хорошая физическая подготовка</a:t>
            </a:r>
            <a:endParaRPr lang="ru-RU" altLang="en-US" sz="320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sz="3200"/>
              <a:t>Внимательность</a:t>
            </a:r>
            <a:endParaRPr lang="ru-RU" altLang="en-US" sz="320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sz="3200"/>
              <a:t>Любовь к науке и птицам</a:t>
            </a:r>
            <a:endParaRPr lang="ru-RU" altLang="en-US" sz="320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altLang="en-US" sz="3200"/>
          </a:p>
        </p:txBody>
      </p:sp>
      <p:pic>
        <p:nvPicPr>
          <p:cNvPr id="6" name="Замещающее содержимое 5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5829935" y="1825625"/>
            <a:ext cx="6362065" cy="48831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41320" y="0"/>
            <a:ext cx="6308725" cy="1325880"/>
          </a:xfrm>
        </p:spPr>
        <p:txBody>
          <a:bodyPr/>
          <a:p>
            <a:r>
              <a:rPr lang="ru-RU" altLang="en-US"/>
              <a:t>Где работает орнитолог?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0" y="1256665"/>
            <a:ext cx="5829300" cy="5600700"/>
          </a:xfrm>
        </p:spPr>
        <p:txBody>
          <a:bodyPr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sz="2400"/>
              <a:t>Научно-исследовательские институты;</a:t>
            </a:r>
            <a:endParaRPr lang="ru-RU" altLang="en-US" sz="240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sz="2400"/>
              <a:t>Университеты, институты;</a:t>
            </a:r>
            <a:endParaRPr lang="ru-RU" altLang="en-US" sz="240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sz="2400"/>
              <a:t>Заповедники и национальные парки;</a:t>
            </a:r>
            <a:endParaRPr lang="ru-RU" altLang="en-US" sz="240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sz="2400"/>
              <a:t>Системы дополнительного образования;</a:t>
            </a:r>
            <a:endParaRPr lang="ru-RU" altLang="en-US" sz="240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sz="2400"/>
              <a:t>Орнитологические службы аэропортов;</a:t>
            </a:r>
            <a:endParaRPr lang="ru-RU" altLang="en-US" sz="240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sz="2400"/>
              <a:t>Ветеринарные клиники;</a:t>
            </a:r>
            <a:endParaRPr lang="ru-RU" altLang="en-US" sz="240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sz="2400"/>
              <a:t>Сельскохозяйственные предприятия;</a:t>
            </a:r>
            <a:endParaRPr lang="ru-RU" altLang="en-US" sz="240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sz="2400"/>
              <a:t>Зоопарки и питомники.</a:t>
            </a:r>
            <a:endParaRPr lang="ru-RU" altLang="en-US" sz="240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altLang="en-US" sz="2400"/>
          </a:p>
        </p:txBody>
      </p:sp>
      <p:pic>
        <p:nvPicPr>
          <p:cNvPr id="5" name="Замещающее содержимое 4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5829300" y="1524000"/>
            <a:ext cx="6210300" cy="50660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6845" y="295910"/>
            <a:ext cx="9756775" cy="1325880"/>
          </a:xfrm>
        </p:spPr>
        <p:txBody>
          <a:bodyPr/>
          <a:p>
            <a:r>
              <a:rPr lang="ru-RU" altLang="en-US"/>
              <a:t>Плюсы и минусы профессии орнитолог</a:t>
            </a:r>
            <a:endParaRPr lang="ru-RU" altLang="en-US"/>
          </a:p>
        </p:txBody>
      </p:sp>
      <p:sp>
        <p:nvSpPr>
          <p:cNvPr id="5" name="Замещающий текст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p>
            <a:pPr algn="ctr"/>
            <a:r>
              <a:rPr lang="ru-RU" altLang="en-US" sz="5400">
                <a:solidFill>
                  <a:srgbClr val="00B050"/>
                </a:solidFill>
              </a:rPr>
              <a:t>Плюсы</a:t>
            </a:r>
            <a:endParaRPr lang="ru-RU" altLang="en-US" sz="5400">
              <a:solidFill>
                <a:srgbClr val="00B050"/>
              </a:solidFill>
            </a:endParaRPr>
          </a:p>
        </p:txBody>
      </p:sp>
      <p:sp>
        <p:nvSpPr>
          <p:cNvPr id="6" name="Замещающее содержимое 5"/>
          <p:cNvSpPr>
            <a:spLocks noGrp="1"/>
          </p:cNvSpPr>
          <p:nvPr>
            <p:ph sz="half" idx="2"/>
          </p:nvPr>
        </p:nvSpPr>
        <p:spPr>
          <a:xfrm>
            <a:off x="635" y="2460625"/>
            <a:ext cx="5996940" cy="4391025"/>
          </a:xfrm>
        </p:spPr>
        <p:txBody>
          <a:bodyPr>
            <a:normAutofit/>
          </a:bodyPr>
          <a:p>
            <a:pPr marL="342900" indent="-342900">
              <a:buFont typeface="Wingdings" panose="05000000000000000000" charset="0"/>
              <a:buChar char="Ø"/>
            </a:pPr>
            <a:r>
              <a:rPr lang="ru-RU" altLang="en-US"/>
              <a:t>Максимальная близость с природой в ходе экспедиций;</a:t>
            </a:r>
            <a:endParaRPr lang="ru-RU" altLang="en-US"/>
          </a:p>
          <a:p>
            <a:pPr marL="342900" indent="-342900">
              <a:buFont typeface="Wingdings" panose="05000000000000000000" charset="0"/>
              <a:buChar char="Ø"/>
            </a:pPr>
            <a:r>
              <a:rPr lang="ru-RU" altLang="en-US"/>
              <a:t>Значимая для науки и общества профессия;</a:t>
            </a:r>
            <a:endParaRPr lang="ru-RU" altLang="en-US"/>
          </a:p>
          <a:p>
            <a:pPr marL="342900" indent="-342900">
              <a:buFont typeface="Wingdings" panose="05000000000000000000" charset="0"/>
              <a:buChar char="Ø"/>
            </a:pPr>
            <a:r>
              <a:rPr lang="ru-RU" altLang="en-US"/>
              <a:t>Реальный шанс стать спасителем десятков видов исчезающих птиц;</a:t>
            </a:r>
            <a:endParaRPr lang="ru-RU" altLang="en-US"/>
          </a:p>
          <a:p>
            <a:pPr marL="342900" indent="-342900">
              <a:buFont typeface="Wingdings" panose="05000000000000000000" charset="0"/>
              <a:buChar char="Ø"/>
            </a:pPr>
            <a:r>
              <a:rPr lang="ru-RU" altLang="en-US"/>
              <a:t>Возможность совершить грандиозные научные открытия.</a:t>
            </a:r>
            <a:endParaRPr lang="ru-RU" altLang="en-US"/>
          </a:p>
        </p:txBody>
      </p:sp>
      <p:sp>
        <p:nvSpPr>
          <p:cNvPr id="7" name="Замещающий текст 6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p>
            <a:pPr algn="ctr"/>
            <a:r>
              <a:rPr lang="ru-RU" altLang="en-US" sz="6000">
                <a:solidFill>
                  <a:srgbClr val="FF0000"/>
                </a:solidFill>
              </a:rPr>
              <a:t>Минусы</a:t>
            </a:r>
            <a:endParaRPr lang="ru-RU" altLang="en-US" sz="6000">
              <a:solidFill>
                <a:srgbClr val="FF0000"/>
              </a:solidFill>
            </a:endParaRPr>
          </a:p>
        </p:txBody>
      </p:sp>
      <p:sp>
        <p:nvSpPr>
          <p:cNvPr id="8" name="Замещающее содержимое 7"/>
          <p:cNvSpPr>
            <a:spLocks noGrp="1"/>
          </p:cNvSpPr>
          <p:nvPr>
            <p:ph sz="quarter" idx="4"/>
          </p:nvPr>
        </p:nvSpPr>
        <p:spPr>
          <a:xfrm>
            <a:off x="6172200" y="2460625"/>
            <a:ext cx="6020435" cy="4398010"/>
          </a:xfrm>
        </p:spPr>
        <p:txBody>
          <a:bodyPr>
            <a:normAutofit/>
          </a:bodyPr>
          <a:p>
            <a:pPr marL="342900" indent="-342900">
              <a:buFont typeface="Wingdings" panose="05000000000000000000" charset="0"/>
              <a:buChar char="Ø"/>
            </a:pPr>
            <a:r>
              <a:rPr lang="ru-RU" altLang="en-US"/>
              <a:t>Сравнительно невысокие заработные платы;</a:t>
            </a:r>
            <a:endParaRPr lang="ru-RU" altLang="en-US"/>
          </a:p>
          <a:p>
            <a:pPr marL="457200" indent="-457200">
              <a:buFont typeface="Wingdings" panose="05000000000000000000" charset="0"/>
              <a:buChar char="Ø"/>
            </a:pPr>
            <a:r>
              <a:rPr lang="ru-RU" altLang="en-US"/>
              <a:t>Сложная, преимущественно «кабинетная» работа;</a:t>
            </a:r>
            <a:endParaRPr lang="ru-RU" altLang="en-US"/>
          </a:p>
          <a:p>
            <a:pPr marL="457200" indent="-457200">
              <a:buFont typeface="Wingdings" panose="05000000000000000000" charset="0"/>
              <a:buChar char="Ø"/>
            </a:pPr>
            <a:r>
              <a:rPr lang="ru-RU" altLang="en-US"/>
              <a:t>Часто тяжелые походные условия в ходе экспедиций;</a:t>
            </a:r>
            <a:endParaRPr lang="ru-RU" altLang="en-US"/>
          </a:p>
          <a:p>
            <a:pPr marL="457200" indent="-457200">
              <a:buFont typeface="Wingdings" panose="05000000000000000000" charset="0"/>
              <a:buChar char="Ø"/>
            </a:pPr>
            <a:r>
              <a:rPr lang="ru-RU" altLang="en-US"/>
              <a:t>Необходимость брать на себя ответственность за исследование;</a:t>
            </a:r>
            <a:endParaRPr lang="ru-RU" altLang="en-US"/>
          </a:p>
          <a:p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9" name="Замещающее содержимое 8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12191365" cy="68586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pPr algn="ctr"/>
            <a:r>
              <a:rPr lang="ru-RU" altLang="en-US"/>
              <a:t>Что страшнее для птиц - ГОЛОД или ХОЛОД ?</a:t>
            </a:r>
            <a:endParaRPr lang="ru-RU" altLang="en-US"/>
          </a:p>
        </p:txBody>
      </p:sp>
      <p:pic>
        <p:nvPicPr>
          <p:cNvPr id="6" name="Замещающее содержимое 5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285115" y="1584960"/>
            <a:ext cx="5337175" cy="4822825"/>
          </a:xfrm>
          <a:prstGeom prst="rect">
            <a:avLst/>
          </a:prstGeom>
        </p:spPr>
      </p:pic>
      <p:pic>
        <p:nvPicPr>
          <p:cNvPr id="7" name="Замещающее содержимое 6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663055" y="1309370"/>
            <a:ext cx="5042535" cy="55486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101" name="Замещающее содержимое 100"/>
          <p:cNvPicPr/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635" y="-635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Текстовое поле 4"/>
          <p:cNvSpPr txBox="1"/>
          <p:nvPr/>
        </p:nvSpPr>
        <p:spPr>
          <a:xfrm>
            <a:off x="6327775" y="0"/>
            <a:ext cx="5863590" cy="255333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p>
            <a:r>
              <a:rPr lang="ru-RU" altLang="en-US" sz="4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Орнитолог</a:t>
            </a:r>
            <a:r>
              <a:rPr lang="ru-RU" altLang="en-US" sz="4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– это биолог, который специализируется на изучении птиц. </a:t>
            </a:r>
            <a:endParaRPr lang="ru-RU" altLang="en-US" sz="40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pPr algn="ctr"/>
            <a:r>
              <a:rPr lang="ru-RU" altLang="en-US"/>
              <a:t>Проведем эксперимент «Холодно ли птице зимой?»</a:t>
            </a:r>
            <a:endParaRPr lang="ru-RU" altLang="en-US"/>
          </a:p>
        </p:txBody>
      </p:sp>
      <p:sp>
        <p:nvSpPr>
          <p:cNvPr id="7" name="Замещающий текст 6"/>
          <p:cNvSpPr>
            <a:spLocks noGrp="1"/>
          </p:cNvSpPr>
          <p:nvPr>
            <p:ph type="body" idx="1"/>
          </p:nvPr>
        </p:nvSpPr>
        <p:spPr>
          <a:xfrm>
            <a:off x="3753803" y="1690986"/>
            <a:ext cx="5157787" cy="823912"/>
          </a:xfrm>
        </p:spPr>
        <p:txBody>
          <a:bodyPr/>
          <a:p>
            <a:r>
              <a:rPr lang="ru-RU" altLang="en-US" sz="4800"/>
              <a:t>Ход эксперимента:</a:t>
            </a:r>
            <a:endParaRPr lang="ru-RU" altLang="en-US" sz="4800"/>
          </a:p>
        </p:txBody>
      </p:sp>
      <p:sp>
        <p:nvSpPr>
          <p:cNvPr id="5" name="Замещающее содержимое 4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p>
            <a:pPr algn="l"/>
            <a:r>
              <a:rPr lang="ru-RU" altLang="en-US"/>
              <a:t>1) </a:t>
            </a:r>
            <a:r>
              <a:rPr lang="ru-RU" altLang="en-US" b="1"/>
              <a:t>«Тепло ли птице?»</a:t>
            </a:r>
            <a:r>
              <a:rPr lang="ru-RU" altLang="en-US"/>
              <a:t> Рассматривание пухового пера. Проведение пером по ладони. Описание своих ощущений.</a:t>
            </a:r>
            <a:endParaRPr lang="ru-RU" altLang="en-US"/>
          </a:p>
          <a:p>
            <a:pPr algn="l"/>
            <a:r>
              <a:rPr lang="ru-RU" altLang="en-US" b="1"/>
              <a:t>Вывод:</a:t>
            </a:r>
            <a:r>
              <a:rPr lang="ru-RU" altLang="en-US"/>
              <a:t> Перо очень мягкое и пушистое. Оно согревает тело птицы в морозы, т.к. все тело птицы покрыто пуховыми перьями</a:t>
            </a:r>
            <a:endParaRPr lang="ru-RU" altLang="en-US"/>
          </a:p>
        </p:txBody>
      </p:sp>
      <p:pic>
        <p:nvPicPr>
          <p:cNvPr id="10" name="Замещающее содержимое 9"/>
          <p:cNvPicPr>
            <a:picLocks noChangeAspect="1"/>
          </p:cNvPicPr>
          <p:nvPr>
            <p:ph sz="quarter" idx="4"/>
          </p:nvPr>
        </p:nvPicPr>
        <p:blipFill>
          <a:blip r:embed="rId1">
            <a:clrChange>
              <a:clrFrom>
                <a:srgbClr val="FFD66E">
                  <a:alpha val="100000"/>
                </a:srgbClr>
              </a:clrFrom>
              <a:clrTo>
                <a:srgbClr val="FFD66E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80480" y="2615565"/>
            <a:ext cx="4765675" cy="35744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Замещающее содержимое 7"/>
          <p:cNvSpPr>
            <a:spLocks noGrp="1"/>
          </p:cNvSpPr>
          <p:nvPr>
            <p:ph sz="half" idx="1"/>
          </p:nvPr>
        </p:nvSpPr>
        <p:spPr>
          <a:xfrm>
            <a:off x="-1270" y="1076960"/>
            <a:ext cx="5982970" cy="4704080"/>
          </a:xfrm>
        </p:spPr>
        <p:txBody>
          <a:bodyPr>
            <a:normAutofit fontScale="25000"/>
          </a:bodyPr>
          <a:p>
            <a:r>
              <a:rPr lang="ru-RU" altLang="en-US" sz="11200"/>
              <a:t>2) </a:t>
            </a:r>
            <a:r>
              <a:rPr lang="ru-RU" altLang="en-US" sz="11200" b="1"/>
              <a:t>«Страшен ли птице зимний ветер»</a:t>
            </a:r>
            <a:endParaRPr lang="ru-RU" altLang="en-US" sz="11200"/>
          </a:p>
          <a:p>
            <a:pPr>
              <a:lnSpc>
                <a:spcPct val="100000"/>
              </a:lnSpc>
            </a:pPr>
            <a:r>
              <a:rPr lang="ru-RU" altLang="en-US" sz="11200"/>
              <a:t>Рассматривание махового пера. </a:t>
            </a:r>
            <a:endParaRPr lang="ru-RU" altLang="en-US" sz="11200"/>
          </a:p>
          <a:p>
            <a:pPr>
              <a:lnSpc>
                <a:spcPct val="100000"/>
              </a:lnSpc>
            </a:pPr>
            <a:r>
              <a:rPr lang="ru-RU" altLang="en-US" sz="11200"/>
              <a:t>Прячем палец за перья и с обратной стороны дуем на них.</a:t>
            </a:r>
            <a:endParaRPr lang="ru-RU" altLang="en-US" sz="11200"/>
          </a:p>
          <a:p>
            <a:pPr>
              <a:lnSpc>
                <a:spcPct val="100000"/>
              </a:lnSpc>
            </a:pPr>
            <a:r>
              <a:rPr lang="ru-RU" altLang="en-US" sz="11200" b="1"/>
              <a:t>Вывод:</a:t>
            </a:r>
            <a:r>
              <a:rPr lang="ru-RU" altLang="en-US" sz="11200"/>
              <a:t> Маховые перья хорошо защищают тело птицы, через них практически не проходит ветер. Птице не холодно.</a:t>
            </a:r>
            <a:endParaRPr lang="ru-RU" altLang="en-US" sz="11200"/>
          </a:p>
        </p:txBody>
      </p:sp>
      <p:pic>
        <p:nvPicPr>
          <p:cNvPr id="16" name="Замещающее содержимое 15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5953760" y="1102360"/>
            <a:ext cx="6238240" cy="46786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147955" y="1541145"/>
            <a:ext cx="5833745" cy="4920615"/>
          </a:xfrm>
        </p:spPr>
        <p:txBody>
          <a:bodyPr/>
          <a:p>
            <a:r>
              <a:rPr lang="ru-RU" altLang="en-US"/>
              <a:t>3) </a:t>
            </a:r>
            <a:r>
              <a:rPr lang="ru-RU" altLang="en-US" b="1"/>
              <a:t>«Опасны ли для птицы осадки?»</a:t>
            </a:r>
            <a:endParaRPr lang="ru-RU" altLang="en-US" b="1"/>
          </a:p>
          <a:p>
            <a:pPr>
              <a:lnSpc>
                <a:spcPct val="110000"/>
              </a:lnSpc>
            </a:pPr>
            <a:r>
              <a:rPr lang="ru-RU" altLang="en-US"/>
              <a:t>Полив махового пера из пипетки.</a:t>
            </a:r>
            <a:endParaRPr lang="ru-RU" altLang="en-US"/>
          </a:p>
          <a:p>
            <a:pPr>
              <a:lnSpc>
                <a:spcPct val="110000"/>
              </a:lnSpc>
            </a:pPr>
            <a:r>
              <a:rPr lang="ru-RU" altLang="en-US"/>
              <a:t>Наблюдение за каплями, которые скатываются по перу в емкость.</a:t>
            </a:r>
            <a:endParaRPr lang="ru-RU" altLang="en-US"/>
          </a:p>
          <a:p>
            <a:pPr>
              <a:lnSpc>
                <a:spcPct val="110000"/>
              </a:lnSpc>
            </a:pPr>
            <a:r>
              <a:rPr lang="ru-RU" altLang="en-US" b="1"/>
              <a:t>Вывод:</a:t>
            </a:r>
            <a:r>
              <a:rPr lang="ru-RU" altLang="en-US"/>
              <a:t> Тело и перья птицы защищены от влаги. Перо отталкивает воду и остается сухим.</a:t>
            </a:r>
            <a:endParaRPr lang="ru-RU" altLang="en-US" b="1"/>
          </a:p>
          <a:p>
            <a:endParaRPr lang="ru-RU" altLang="en-US" b="1"/>
          </a:p>
        </p:txBody>
      </p:sp>
      <p:pic>
        <p:nvPicPr>
          <p:cNvPr id="5" name="Замещающее содержимое 4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5981700" y="1541145"/>
            <a:ext cx="5940425" cy="40697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/>
              <a:t>Для птиц страшен ГОЛОД!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ru-RU" altLang="en-US"/>
              <a:t>Птица хорошо адаптирована для низких температур и осадков. Но зимой, большая часть еды птиц оказывается под снегом. </a:t>
            </a:r>
            <a:endParaRPr lang="ru-RU" altLang="en-US"/>
          </a:p>
          <a:p>
            <a:r>
              <a:rPr lang="ru-RU" altLang="en-US"/>
              <a:t>Каждая 7 птица погибает от голода.</a:t>
            </a:r>
            <a:endParaRPr lang="ru-RU" altLang="en-US"/>
          </a:p>
        </p:txBody>
      </p:sp>
      <p:pic>
        <p:nvPicPr>
          <p:cNvPr id="5" name="Замещающее содержимое 4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5981700" y="1825625"/>
            <a:ext cx="5940425" cy="40201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pPr algn="ctr"/>
            <a:r>
              <a:rPr lang="ru-RU" altLang="en-US" b="1"/>
              <a:t>Чем мы можем помочь?</a:t>
            </a:r>
            <a:br>
              <a:rPr lang="ru-RU" altLang="en-US" b="1"/>
            </a:br>
            <a:r>
              <a:rPr lang="ru-RU" altLang="en-US"/>
              <a:t>Сделать своими руками кормушки и не забывать их пополнять едой для птиц.</a:t>
            </a:r>
            <a:endParaRPr lang="ru-RU" altLang="en-US"/>
          </a:p>
        </p:txBody>
      </p:sp>
      <p:pic>
        <p:nvPicPr>
          <p:cNvPr id="7" name="Замещающее содержимое 6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509905" y="1825625"/>
            <a:ext cx="5181600" cy="4860290"/>
          </a:xfrm>
          <a:prstGeom prst="rect">
            <a:avLst/>
          </a:prstGeom>
        </p:spPr>
      </p:pic>
      <p:pic>
        <p:nvPicPr>
          <p:cNvPr id="8" name="Замещающее содержимое 7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533515" y="1825625"/>
            <a:ext cx="5181600" cy="48602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1636395"/>
          </a:xfrm>
        </p:spPr>
        <p:txBody>
          <a:bodyPr/>
          <a:p>
            <a:r>
              <a:rPr lang="ru-RU" altLang="en-US"/>
              <a:t>Спасибо за внимание!</a:t>
            </a:r>
            <a:endParaRPr lang="ru-RU" altLang="en-US"/>
          </a:p>
        </p:txBody>
      </p:sp>
      <p:pic>
        <p:nvPicPr>
          <p:cNvPr id="112" name="Изображение 111"/>
          <p:cNvPicPr/>
          <p:nvPr/>
        </p:nvPicPr>
        <p:blipFill>
          <a:blip r:embed="rId1"/>
          <a:stretch>
            <a:fillRect/>
          </a:stretch>
        </p:blipFill>
        <p:spPr>
          <a:xfrm>
            <a:off x="3078480" y="1827530"/>
            <a:ext cx="6069330" cy="503047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" name="Замещающее содержимое 101"/>
          <p:cNvPicPr/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635" y="-635"/>
            <a:ext cx="1219263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635" y="-635"/>
            <a:ext cx="4941570" cy="6859270"/>
          </a:xfrm>
        </p:spPr>
        <p:txBody>
          <a:bodyPr>
            <a:noAutofit/>
          </a:bodyPr>
          <a:p>
            <a:r>
              <a:rPr lang="ru-RU" altLang="en-US" sz="2800"/>
              <a:t>Эта профессия обычно предполагает исследование диких видов и почти не имеет отношения к сельскому хозяйству, за исключением случаев, когда фермеры занимаются разведением неодомашненных птиц. </a:t>
            </a:r>
            <a:br>
              <a:rPr lang="ru-RU" altLang="en-US" sz="2800"/>
            </a:br>
            <a:r>
              <a:rPr lang="ru-RU" altLang="en-US" sz="2800"/>
              <a:t>На планете обитает почти 10 тысяч видов птиц, многие из них до сих пор не изучены, некоторые – почти вымерли. Именно старания орнитологов позволяют глубже погружаться в мир пернатых и спасать от полного исчезновения редчайшие популяции.</a:t>
            </a:r>
            <a:endParaRPr lang="ru-RU" altLang="en-US" sz="2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3" name="Замещающее содержимое 102"/>
          <p:cNvPicPr/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-635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635" y="394335"/>
            <a:ext cx="12192635" cy="1325880"/>
          </a:xfrm>
        </p:spPr>
        <p:txBody>
          <a:bodyPr>
            <a:normAutofit fontScale="90000"/>
          </a:bodyPr>
          <a:p>
            <a:r>
              <a:rPr lang="ru-RU" altLang="en-US"/>
              <a:t>Птица </a:t>
            </a:r>
            <a:r>
              <a:rPr lang="ru-RU" altLang="en-US" b="0"/>
              <a:t>- это животное, у которой есть клюв, тело покрыто перьями, а передние конечности превратились в крылья. Птицы откладывют яйца, из которых потом вылупляются птенцы. </a:t>
            </a:r>
            <a:endParaRPr lang="ru-RU" altLang="en-US" b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" y="127000"/>
            <a:ext cx="12191365" cy="1325880"/>
          </a:xfrm>
        </p:spPr>
        <p:txBody>
          <a:bodyPr>
            <a:normAutofit fontScale="90000"/>
          </a:bodyPr>
          <a:p>
            <a:r>
              <a:rPr lang="ru-RU" altLang="en-US"/>
              <a:t>Птицы всегда рядом с человеком. Их можно встретить как в антропогенной среде (город, ферма), так и в естественной среде обитания (поля, горы)</a:t>
            </a:r>
            <a:endParaRPr lang="ru-RU" altLang="en-US"/>
          </a:p>
        </p:txBody>
      </p:sp>
      <p:sp>
        <p:nvSpPr>
          <p:cNvPr id="7" name="Замещающий текст 6"/>
          <p:cNvSpPr>
            <a:spLocks noGrp="1"/>
          </p:cNvSpPr>
          <p:nvPr>
            <p:ph type="body" idx="1"/>
          </p:nvPr>
        </p:nvSpPr>
        <p:spPr>
          <a:xfrm>
            <a:off x="10795" y="1744980"/>
            <a:ext cx="5986780" cy="823595"/>
          </a:xfrm>
        </p:spPr>
        <p:txBody>
          <a:bodyPr/>
          <a:p>
            <a:r>
              <a:rPr lang="ru-RU" altLang="en-US" sz="3200"/>
              <a:t>Голубь </a:t>
            </a:r>
            <a:r>
              <a:rPr lang="ru-RU" altLang="en-US" sz="2800"/>
              <a:t>- городская птица</a:t>
            </a:r>
            <a:endParaRPr lang="ru-RU" altLang="en-US" sz="2800"/>
          </a:p>
        </p:txBody>
      </p:sp>
      <p:pic>
        <p:nvPicPr>
          <p:cNvPr id="104" name="Замещающее содержимое 103"/>
          <p:cNvPicPr/>
          <p:nvPr>
            <p:ph sz="half" idx="2"/>
          </p:nvPr>
        </p:nvPicPr>
        <p:blipFill>
          <a:blip r:embed="rId1" r:link="rId2"/>
          <a:stretch>
            <a:fillRect/>
          </a:stretch>
        </p:blipFill>
        <p:spPr>
          <a:xfrm>
            <a:off x="840105" y="2615565"/>
            <a:ext cx="5157470" cy="35744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Замещающий текст 7"/>
          <p:cNvSpPr>
            <a:spLocks noGrp="1"/>
          </p:cNvSpPr>
          <p:nvPr>
            <p:ph type="body" sz="quarter" idx="3"/>
          </p:nvPr>
        </p:nvSpPr>
        <p:spPr>
          <a:xfrm>
            <a:off x="5997575" y="1744980"/>
            <a:ext cx="5846445" cy="875030"/>
          </a:xfrm>
        </p:spPr>
        <p:txBody>
          <a:bodyPr>
            <a:noAutofit/>
          </a:bodyPr>
          <a:p>
            <a:r>
              <a:rPr lang="ru-RU" altLang="en-US" sz="2800"/>
              <a:t>Розовый фламинго в естественной среде обитания</a:t>
            </a:r>
            <a:endParaRPr lang="ru-RU" altLang="en-US" sz="2800"/>
          </a:p>
        </p:txBody>
      </p:sp>
      <p:pic>
        <p:nvPicPr>
          <p:cNvPr id="105" name="Замещающее содержимое 104"/>
          <p:cNvPicPr/>
          <p:nvPr>
            <p:ph sz="quarter" idx="4"/>
          </p:nvPr>
        </p:nvPicPr>
        <p:blipFill>
          <a:blip r:embed="rId1" r:link="rId2"/>
          <a:stretch>
            <a:fillRect/>
          </a:stretch>
        </p:blipFill>
        <p:spPr>
          <a:xfrm>
            <a:off x="6172200" y="2615565"/>
            <a:ext cx="5183505" cy="35744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" name="Изображение 106"/>
          <p:cNvPicPr/>
          <p:nvPr/>
        </p:nvPicPr>
        <p:blipFill>
          <a:blip r:embed="rId1" r:link="rId2"/>
          <a:stretch>
            <a:fillRect/>
          </a:stretch>
        </p:blipFill>
        <p:spPr>
          <a:xfrm>
            <a:off x="6096000" y="3429000"/>
            <a:ext cx="0" cy="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8" name="Изображение 107"/>
          <p:cNvPicPr/>
          <p:nvPr/>
        </p:nvPicPr>
        <p:blipFill>
          <a:blip r:embed="rId3"/>
          <a:stretch>
            <a:fillRect/>
          </a:stretch>
        </p:blipFill>
        <p:spPr>
          <a:xfrm>
            <a:off x="10795" y="2860675"/>
            <a:ext cx="6009640" cy="3997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9" name="Изображение 108"/>
          <p:cNvPicPr/>
          <p:nvPr/>
        </p:nvPicPr>
        <p:blipFill>
          <a:blip r:embed="rId4"/>
          <a:stretch>
            <a:fillRect/>
          </a:stretch>
        </p:blipFill>
        <p:spPr>
          <a:xfrm>
            <a:off x="5807710" y="2860675"/>
            <a:ext cx="6384290" cy="39973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35" y="635"/>
            <a:ext cx="12191365" cy="962660"/>
          </a:xfrm>
        </p:spPr>
        <p:txBody>
          <a:bodyPr>
            <a:normAutofit fontScale="90000"/>
          </a:bodyPr>
          <a:p>
            <a:r>
              <a:rPr lang="ru-RU" altLang="en-US" sz="3200">
                <a:sym typeface="+mn-ea"/>
              </a:rPr>
              <a:t>В м</a:t>
            </a:r>
            <a:r>
              <a:rPr lang="ru-RU" altLang="en-US" sz="3200"/>
              <a:t>ире существует около 100 млрд. особей птиц, приблизительно 9000 видов</a:t>
            </a:r>
            <a:endParaRPr lang="ru-RU" altLang="en-US" sz="3200"/>
          </a:p>
        </p:txBody>
      </p:sp>
      <p:pic>
        <p:nvPicPr>
          <p:cNvPr id="110" name="Замещающее содержимое 109"/>
          <p:cNvPicPr/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963295"/>
            <a:ext cx="12191365" cy="58947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pPr marL="0" indent="0">
              <a:buFont typeface="Wingdings" panose="05000000000000000000" charset="0"/>
            </a:pPr>
            <a:r>
              <a:rPr lang="ru-RU" altLang="en-US" sz="4900" b="1"/>
              <a:t>Что делает орнитолог как ученый?</a:t>
            </a:r>
            <a:br>
              <a:rPr lang="ru-RU" altLang="en-US"/>
            </a:br>
            <a:endParaRPr lang="ru-RU" altLang="en-US"/>
          </a:p>
        </p:txBody>
      </p:sp>
      <p:sp>
        <p:nvSpPr>
          <p:cNvPr id="4" name="Замещающий текст 3"/>
          <p:cNvSpPr>
            <a:spLocks noGrp="1"/>
          </p:cNvSpPr>
          <p:nvPr>
            <p:ph type="body" idx="1"/>
          </p:nvPr>
        </p:nvSpPr>
        <p:spPr>
          <a:xfrm>
            <a:off x="202565" y="1193165"/>
            <a:ext cx="11796395" cy="823595"/>
          </a:xfrm>
        </p:spPr>
        <p:txBody>
          <a:bodyPr>
            <a:noAutofit/>
          </a:bodyPr>
          <a:p>
            <a:pPr marL="342900" indent="-342900">
              <a:buFont typeface="Wingdings" panose="05000000000000000000" charset="0"/>
              <a:buChar char="v"/>
            </a:pPr>
            <a:r>
              <a:rPr lang="ru-RU" altLang="en-US" sz="2800"/>
              <a:t>Собирает информацию о птицах в ходе экспедиций, преимущественно методом наблюдения.</a:t>
            </a:r>
            <a:endParaRPr lang="ru-RU" altLang="en-US" sz="2800"/>
          </a:p>
        </p:txBody>
      </p:sp>
      <p:pic>
        <p:nvPicPr>
          <p:cNvPr id="8" name="Замещающее содержимое 7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202565" y="2017395"/>
            <a:ext cx="11556365" cy="48406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58445"/>
            <a:ext cx="12192000" cy="1325880"/>
          </a:xfrm>
        </p:spPr>
        <p:txBody>
          <a:bodyPr>
            <a:noAutofit/>
          </a:bodyPr>
          <a:p>
            <a:pPr marL="571500" indent="-571500">
              <a:buFont typeface="Wingdings" panose="05000000000000000000" charset="0"/>
              <a:buChar char="v"/>
            </a:pPr>
            <a:r>
              <a:rPr lang="ru-RU" altLang="en-US" sz="3200"/>
              <a:t>Анализирует собранные данные, выявляет закономерности и тенденции, определяет особенности анатомического строения, жизнедеятельности и размножения определенного вида пернатых.</a:t>
            </a:r>
            <a:endParaRPr lang="ru-RU" altLang="en-US" sz="3200"/>
          </a:p>
        </p:txBody>
      </p:sp>
      <p:pic>
        <p:nvPicPr>
          <p:cNvPr id="9" name="Замещающее содержимое 8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07645" y="1825625"/>
            <a:ext cx="11721465" cy="48329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pPr marL="571500" indent="-571500">
              <a:buFont typeface="Wingdings" panose="05000000000000000000" charset="0"/>
              <a:buChar char="v"/>
            </a:pPr>
            <a:r>
              <a:rPr lang="ru-RU" altLang="en-US"/>
              <a:t>Определяет численность популяции и риски ее исчезновении на данной территории.</a:t>
            </a:r>
            <a:endParaRPr lang="ru-RU" altLang="en-US"/>
          </a:p>
        </p:txBody>
      </p:sp>
      <p:pic>
        <p:nvPicPr>
          <p:cNvPr id="4" name="Замещающее содержимое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47700" y="1584960"/>
            <a:ext cx="10515600" cy="52730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14:prism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3856</Words>
  <Application>WPS Presentation</Application>
  <PresentationFormat>宽屏</PresentationFormat>
  <Paragraphs>110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4" baseType="lpstr">
      <vt:lpstr>Arial</vt:lpstr>
      <vt:lpstr>SimSun</vt:lpstr>
      <vt:lpstr>Wingdings</vt:lpstr>
      <vt:lpstr>Calibri Light</vt:lpstr>
      <vt:lpstr>Wingdings</vt:lpstr>
      <vt:lpstr>Microsoft YaHei</vt:lpstr>
      <vt:lpstr>Arial Unicode MS</vt:lpstr>
      <vt:lpstr>Calibri</vt:lpstr>
      <vt:lpstr>Office Theme</vt:lpstr>
      <vt:lpstr>Профессия орнитолог</vt:lpstr>
      <vt:lpstr>PowerPoint 演示文稿</vt:lpstr>
      <vt:lpstr>Эта профессия обычно предполагает исследование диких видов и почти не имеет отношения к сельскому хозяйству, за исключением случаев, когда фермеры занимаются разведением неодомашненных птиц.  На планете обитает почти 10 тысяч видов птиц, многие из них до сих пор не изучены, некоторые – почти вымерли. Именно старания орнитологов позволяют глубже погружаться в мир пернатых и спасать от полного исчезновения редчайшие популяции.</vt:lpstr>
      <vt:lpstr>Птица - это животное, у которой есть клюв, тело покрыто перьями, а передние конечности превратились в крылья. Птицы откладывют яйца, из которых потом вылупляются птенцы. </vt:lpstr>
      <vt:lpstr>Птицы всегда рядом с человеком. Их можно встретить как в антропогенной среде (город, ферма), так и в естественной среде обитания (поля, горы)</vt:lpstr>
      <vt:lpstr>В мире существует около 100 млрд. особей птиц, приблизительно 9000 видов</vt:lpstr>
      <vt:lpstr>Что делает орнитолог как ученый? </vt:lpstr>
      <vt:lpstr>Анализирует собранные данные, выявляет закономерности и тенденции, определяет особенности анатомического строения, жизнедеятельности и размножения определенного вида пернатых.</vt:lpstr>
      <vt:lpstr>Определяет численность популяции и риски ее исчезновении на данной территории.</vt:lpstr>
      <vt:lpstr>Занимаются мечением птиц (кольцевание, установка радиопередатчиков) - чтобы выснить пути миграций птиц, их возраст.</vt:lpstr>
      <vt:lpstr>Контролирует орнитолоческую обстановку в аэропортах (чтобы птицы не попадали в двигатели и фюзеляжи самолетов)</vt:lpstr>
      <vt:lpstr>Спасает жизни птиц, работая ветеринаром - орнитологом в ветеринарной клинике или центре спасения диких животных.</vt:lpstr>
      <vt:lpstr>Выращивают в неволе и возращают в дикую природу редкие виды птиц.</vt:lpstr>
      <vt:lpstr>ВУЗы России, готовящие орнитологов:</vt:lpstr>
      <vt:lpstr>Какими личностными качествами нужно обладать?</vt:lpstr>
      <vt:lpstr>Где работает орнитолог?</vt:lpstr>
      <vt:lpstr>Плюсы и минусы профессии орнитолог</vt:lpstr>
      <vt:lpstr>PowerPoint 演示文稿</vt:lpstr>
      <vt:lpstr>Что страшнее для птиц - ГОЛОД или ХОЛОД ?</vt:lpstr>
      <vt:lpstr>Проведем эксперимент «Холодно ли птице зимой?»</vt:lpstr>
      <vt:lpstr>PowerPoint 演示文稿</vt:lpstr>
      <vt:lpstr>PowerPoint 演示文稿</vt:lpstr>
      <vt:lpstr>Для птиц страшен ГОЛОД!</vt:lpstr>
      <vt:lpstr>Чем мы можем помочь? Сделать своими руками кормушки, и не забывать их пополнять едой для птиц.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Алёна</cp:lastModifiedBy>
  <cp:revision>4</cp:revision>
  <dcterms:created xsi:type="dcterms:W3CDTF">2022-01-18T15:27:00Z</dcterms:created>
  <dcterms:modified xsi:type="dcterms:W3CDTF">2022-01-19T14:08:45Z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1049-11.2.0.10443</vt:lpwstr>
  </property>
  <property fmtid="{D5CDD505-2E9C-101B-9397-08002B2CF9AE}" pid="3" name="ICV">
    <vt:lpwstr>753E8B88B2884A538B2851116C8C56AF</vt:lpwstr>
  </property>
</Properties>
</file>