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7" r:id="rId3"/>
    <p:sldId id="259" r:id="rId4"/>
    <p:sldId id="272" r:id="rId5"/>
    <p:sldId id="275" r:id="rId6"/>
    <p:sldId id="265" r:id="rId7"/>
    <p:sldId id="270" r:id="rId8"/>
    <p:sldId id="266" r:id="rId9"/>
    <p:sldId id="271" r:id="rId10"/>
    <p:sldId id="264" r:id="rId11"/>
    <p:sldId id="25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96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15407-40C2-41E0-977C-59AB98309E4A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E6B6FD-E80C-4455-86FD-820193C545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143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6B6FD-E80C-4455-86FD-820193C5457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357166"/>
            <a:ext cx="7776864" cy="23517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6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r>
              <a:rPr lang="ru-RU" sz="4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Склонение имен прилагательных во множественном числе</a:t>
            </a:r>
            <a:r>
              <a:rPr kumimoji="0" lang="ru-RU" sz="440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44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4005064"/>
            <a:ext cx="5643602" cy="172878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составитель: 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Гилева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Наталия Владимировна 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Перегрёбинская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 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Перегрёбное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Октябрьский район 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Тюменская область </a:t>
            </a: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6050" y="3000372"/>
            <a:ext cx="37862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Урок  русского языка  </a:t>
            </a:r>
          </a:p>
          <a:p>
            <a:pPr algn="ctr"/>
            <a:r>
              <a:rPr lang="ru-RU" dirty="0" smtClean="0"/>
              <a:t>4 класс, 2 часть  </a:t>
            </a:r>
          </a:p>
          <a:p>
            <a:pPr algn="ctr"/>
            <a:r>
              <a:rPr lang="ru-RU" dirty="0" smtClean="0"/>
              <a:t>УМК «Школа России» </a:t>
            </a:r>
          </a:p>
          <a:p>
            <a:pPr algn="ctr"/>
            <a:r>
              <a:rPr lang="ru-RU" dirty="0" smtClean="0"/>
              <a:t>Учебник В.П. </a:t>
            </a:r>
            <a:r>
              <a:rPr lang="ru-RU" dirty="0" err="1" smtClean="0"/>
              <a:t>Канакина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1500174"/>
            <a:ext cx="68580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Спасибо за работу </a:t>
            </a:r>
          </a:p>
          <a:p>
            <a:r>
              <a:rPr lang="ru-RU" sz="6000" dirty="0" smtClean="0"/>
              <a:t>Д/</a:t>
            </a:r>
            <a:r>
              <a:rPr lang="ru-RU" sz="6000" dirty="0" err="1" smtClean="0"/>
              <a:t>з</a:t>
            </a:r>
            <a:r>
              <a:rPr lang="ru-RU" sz="6000" dirty="0" smtClean="0"/>
              <a:t>. упр. 83   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3568" y="714356"/>
            <a:ext cx="792088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Источники: </a:t>
            </a:r>
          </a:p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Т.С. 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Ситникова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, И.Ф. 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Яценко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 «Поурочные разработки по русскому языку» 4 класс М.: «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Вако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» 2014.-496с. (В помощь школьному учителю)</a:t>
            </a:r>
          </a:p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В.П. 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Канакина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, В.Г. Горецкий «Русский язык» учебник М.: «Просвещение» 2014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3.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Автор шаблона: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Ранько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Елена Алексеевна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учитель начальных классов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МАОУ лицей №21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г. Иваново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Сайт:</a:t>
            </a:r>
            <a:r>
              <a:rPr kumimoji="0" lang="ru-RU" sz="240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2400" i="1" dirty="0" smtClean="0">
                <a:latin typeface="Times New Roman" pitchFamily="18" charset="0"/>
                <a:cs typeface="Arial" pitchFamily="34" charset="0"/>
              </a:rPr>
              <a:t>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4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 Картинки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Ш</a:t>
            </a:r>
            <a:r>
              <a:rPr lang="ru-RU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е</a:t>
            </a:r>
            <a:r>
              <a:rPr lang="ru-RU" dirty="0" smtClean="0">
                <a:latin typeface="Arial Black" panose="020B0A04020102020204" pitchFamily="34" charset="0"/>
              </a:rPr>
              <a:t>стое ф</a:t>
            </a:r>
            <a:r>
              <a:rPr lang="ru-RU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е</a:t>
            </a:r>
            <a:r>
              <a:rPr lang="ru-RU" dirty="0" smtClean="0">
                <a:latin typeface="Arial Black" panose="020B0A04020102020204" pitchFamily="34" charset="0"/>
              </a:rPr>
              <a:t>враля.</a:t>
            </a:r>
            <a:br>
              <a:rPr lang="ru-RU" dirty="0" smtClean="0">
                <a:latin typeface="Arial Black" panose="020B0A040201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</a:rPr>
              <a:t>Кла</a:t>
            </a:r>
            <a:r>
              <a:rPr lang="ru-RU" u="sng" dirty="0" smtClean="0">
                <a:latin typeface="Arial Black" panose="020B0A04020102020204" pitchFamily="34" charset="0"/>
              </a:rPr>
              <a:t>сс</a:t>
            </a:r>
            <a:r>
              <a:rPr lang="ru-RU" dirty="0" smtClean="0">
                <a:latin typeface="Arial Black" panose="020B0A04020102020204" pitchFamily="34" charset="0"/>
              </a:rPr>
              <a:t>ная р</a:t>
            </a:r>
            <a:r>
              <a:rPr lang="ru-RU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  <a:r>
              <a:rPr lang="ru-RU" dirty="0" smtClean="0">
                <a:latin typeface="Arial Black" panose="020B0A04020102020204" pitchFamily="34" charset="0"/>
              </a:rPr>
              <a:t>бота.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11"/>
          <a:stretch/>
        </p:blipFill>
        <p:spPr bwMode="auto">
          <a:xfrm>
            <a:off x="611560" y="1628800"/>
            <a:ext cx="7587908" cy="4216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717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714356"/>
            <a:ext cx="578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Проверка домашнего задания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1500174"/>
            <a:ext cx="7215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   Как определить окончания им. прил. в  </a:t>
            </a:r>
            <a:r>
              <a:rPr lang="ru-RU" sz="3600" b="1" dirty="0" err="1" smtClean="0">
                <a:solidFill>
                  <a:srgbClr val="FF0000"/>
                </a:solidFill>
              </a:rPr>
              <a:t>ед.ч</a:t>
            </a:r>
            <a:r>
              <a:rPr lang="ru-RU" sz="3600" b="1" dirty="0" smtClean="0">
                <a:solidFill>
                  <a:srgbClr val="FF0000"/>
                </a:solidFill>
              </a:rPr>
              <a:t>.? 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214414" y="2924944"/>
            <a:ext cx="653277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   Определи окончания имена  прил., род, число, падеж.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Весел…. песня 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Весел…. день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Весел… утро </a:t>
            </a:r>
          </a:p>
          <a:p>
            <a:pPr algn="ctr"/>
            <a:r>
              <a:rPr lang="ru-RU" sz="2800" b="1" dirty="0" smtClean="0"/>
              <a:t>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2976" y="404664"/>
            <a:ext cx="678661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4800" b="1" dirty="0" smtClean="0">
                <a:solidFill>
                  <a:srgbClr val="FF0000"/>
                </a:solidFill>
                <a:hlinkClick r:id="rId3" action="ppaction://hlinksldjump"/>
              </a:rPr>
              <a:t>Словарный слова  </a:t>
            </a:r>
            <a:endParaRPr lang="ru-RU" sz="4800" b="1" dirty="0" smtClean="0">
              <a:solidFill>
                <a:srgbClr val="FF0000"/>
              </a:solidFill>
            </a:endParaRPr>
          </a:p>
          <a:p>
            <a:pPr algn="ctr"/>
            <a:endParaRPr lang="ru-RU" sz="4000" dirty="0" smtClean="0"/>
          </a:p>
          <a:p>
            <a:pPr algn="ctr"/>
            <a:r>
              <a:rPr lang="ru-RU" sz="5400" b="1" dirty="0" err="1" smtClean="0"/>
              <a:t>к</a:t>
            </a:r>
            <a:r>
              <a:rPr lang="ru-RU" sz="5400" b="1" u="sng" dirty="0" err="1">
                <a:solidFill>
                  <a:srgbClr val="C00000"/>
                </a:solidFill>
              </a:rPr>
              <a:t>А</a:t>
            </a:r>
            <a:r>
              <a:rPr lang="ru-RU" sz="5400" b="1" dirty="0" err="1" smtClean="0"/>
              <a:t>стрюля</a:t>
            </a:r>
            <a:r>
              <a:rPr lang="ru-RU" sz="5400" b="1" dirty="0" smtClean="0"/>
              <a:t>,</a:t>
            </a:r>
          </a:p>
          <a:p>
            <a:pPr algn="ctr"/>
            <a:r>
              <a:rPr lang="ru-RU" sz="5400" b="1" dirty="0" err="1" smtClean="0"/>
              <a:t>т</a:t>
            </a:r>
            <a:r>
              <a:rPr lang="ru-RU" sz="5400" b="1" u="sng" dirty="0" err="1" smtClean="0">
                <a:solidFill>
                  <a:srgbClr val="C00000"/>
                </a:solidFill>
              </a:rPr>
              <a:t>А</a:t>
            </a:r>
            <a:r>
              <a:rPr lang="ru-RU" sz="5400" b="1" dirty="0" err="1" smtClean="0"/>
              <a:t>релка</a:t>
            </a:r>
            <a:r>
              <a:rPr lang="ru-RU" sz="5400" b="1" dirty="0" smtClean="0"/>
              <a:t>,</a:t>
            </a:r>
          </a:p>
          <a:p>
            <a:pPr algn="ctr"/>
            <a:r>
              <a:rPr lang="ru-RU" sz="5400" b="1" dirty="0" err="1" smtClean="0"/>
              <a:t>ст</a:t>
            </a:r>
            <a:r>
              <a:rPr lang="ru-RU" sz="5400" b="1" u="sng" dirty="0" err="1" smtClean="0">
                <a:solidFill>
                  <a:srgbClr val="C00000"/>
                </a:solidFill>
              </a:rPr>
              <a:t>А</a:t>
            </a:r>
            <a:r>
              <a:rPr lang="ru-RU" sz="5400" b="1" dirty="0" err="1" smtClean="0"/>
              <a:t>кан</a:t>
            </a:r>
            <a:r>
              <a:rPr lang="ru-RU" sz="5400" b="1" dirty="0" smtClean="0"/>
              <a:t>,</a:t>
            </a:r>
          </a:p>
          <a:p>
            <a:pPr algn="ctr"/>
            <a:r>
              <a:rPr lang="ru-RU" sz="5400" b="1" dirty="0" err="1" smtClean="0"/>
              <a:t>гр</a:t>
            </a:r>
            <a:r>
              <a:rPr lang="ru-RU" sz="5400" b="1" u="sng" dirty="0" err="1" smtClean="0">
                <a:solidFill>
                  <a:srgbClr val="C00000"/>
                </a:solidFill>
              </a:rPr>
              <a:t>А</a:t>
            </a:r>
            <a:r>
              <a:rPr lang="ru-RU" sz="5400" b="1" dirty="0" err="1" smtClean="0"/>
              <a:t>фин</a:t>
            </a:r>
            <a:r>
              <a:rPr lang="ru-RU" sz="5400" b="1" dirty="0" smtClean="0"/>
              <a:t>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1909192"/>
            <a:ext cx="52578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917044"/>
              </p:ext>
            </p:extLst>
          </p:nvPr>
        </p:nvGraphicFramePr>
        <p:xfrm>
          <a:off x="571472" y="1397000"/>
          <a:ext cx="8072493" cy="359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0831"/>
                <a:gridCol w="2690831"/>
                <a:gridCol w="2690831"/>
              </a:tblGrid>
              <a:tr h="370840"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  Вопросы</a:t>
                      </a:r>
                      <a:r>
                        <a:rPr lang="ru-RU" sz="2800" b="1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Окончания 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И.п</a:t>
                      </a:r>
                      <a:r>
                        <a:rPr lang="ru-RU" sz="2800" b="1" dirty="0" smtClean="0"/>
                        <a:t>.</a:t>
                      </a:r>
                    </a:p>
                    <a:p>
                      <a:r>
                        <a:rPr lang="ru-RU" sz="2800" b="1" dirty="0" err="1" smtClean="0"/>
                        <a:t>Р.п</a:t>
                      </a:r>
                      <a:r>
                        <a:rPr lang="ru-RU" sz="2800" b="1" dirty="0" smtClean="0"/>
                        <a:t>.</a:t>
                      </a:r>
                    </a:p>
                    <a:p>
                      <a:r>
                        <a:rPr lang="ru-RU" sz="2800" b="1" dirty="0" err="1" smtClean="0"/>
                        <a:t>Д.п</a:t>
                      </a:r>
                      <a:r>
                        <a:rPr lang="ru-RU" sz="2800" b="1" dirty="0" smtClean="0"/>
                        <a:t>.</a:t>
                      </a:r>
                    </a:p>
                    <a:p>
                      <a:r>
                        <a:rPr lang="ru-RU" sz="2800" b="1" dirty="0" err="1" smtClean="0"/>
                        <a:t>В.п</a:t>
                      </a:r>
                      <a:r>
                        <a:rPr lang="ru-RU" sz="2800" b="1" dirty="0" smtClean="0"/>
                        <a:t>.</a:t>
                      </a:r>
                    </a:p>
                    <a:p>
                      <a:endParaRPr lang="ru-RU" sz="2800" b="1" dirty="0" smtClean="0"/>
                    </a:p>
                    <a:p>
                      <a:r>
                        <a:rPr lang="ru-RU" sz="2800" b="1" dirty="0" smtClean="0"/>
                        <a:t>Т.п.</a:t>
                      </a:r>
                    </a:p>
                    <a:p>
                      <a:r>
                        <a:rPr lang="ru-RU" sz="2800" b="1" dirty="0" err="1" smtClean="0"/>
                        <a:t>П.п</a:t>
                      </a:r>
                      <a:r>
                        <a:rPr lang="ru-RU" sz="2800" b="1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 какие?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Каких?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Каким?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Какие?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Каких?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Какими?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</a:rPr>
                        <a:t> каких?</a:t>
                      </a:r>
                      <a:endParaRPr lang="ru-RU" sz="2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 -</a:t>
                      </a:r>
                      <a:r>
                        <a:rPr lang="ru-RU" sz="2800" b="1" dirty="0" err="1" smtClean="0"/>
                        <a:t>ы</a:t>
                      </a:r>
                      <a:r>
                        <a:rPr lang="ru-RU" sz="2800" b="1" dirty="0" err="1" smtClean="0">
                          <a:solidFill>
                            <a:srgbClr val="FF0000"/>
                          </a:solidFill>
                        </a:rPr>
                        <a:t>е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 -</a:t>
                      </a:r>
                      <a:r>
                        <a:rPr lang="ru-RU" sz="2800" b="1" dirty="0" err="1" smtClean="0">
                          <a:solidFill>
                            <a:srgbClr val="FF0000"/>
                          </a:solidFill>
                        </a:rPr>
                        <a:t>ие</a:t>
                      </a:r>
                      <a:endParaRPr lang="ru-RU" sz="2800" b="1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ru-RU" sz="2800" b="1" baseline="0" dirty="0" smtClean="0"/>
                        <a:t> </a:t>
                      </a:r>
                      <a:r>
                        <a:rPr lang="ru-RU" sz="2800" b="1" baseline="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ru-RU" sz="2800" b="1" baseline="0" dirty="0" err="1" smtClean="0">
                          <a:solidFill>
                            <a:srgbClr val="FF0000"/>
                          </a:solidFill>
                        </a:rPr>
                        <a:t>ых</a:t>
                      </a:r>
                      <a:r>
                        <a:rPr lang="ru-RU" sz="2800" b="1" baseline="0" dirty="0" smtClean="0">
                          <a:solidFill>
                            <a:srgbClr val="FF0000"/>
                          </a:solidFill>
                        </a:rPr>
                        <a:t>, - их</a:t>
                      </a:r>
                    </a:p>
                    <a:p>
                      <a:r>
                        <a:rPr lang="ru-RU" sz="2800" b="1" baseline="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ru-RU" sz="2800" b="1" baseline="0" dirty="0" err="1" smtClean="0">
                          <a:solidFill>
                            <a:srgbClr val="FF0000"/>
                          </a:solidFill>
                        </a:rPr>
                        <a:t>ым</a:t>
                      </a:r>
                      <a:r>
                        <a:rPr lang="ru-RU" sz="2800" b="1" baseline="0" dirty="0" smtClean="0">
                          <a:solidFill>
                            <a:srgbClr val="FF0000"/>
                          </a:solidFill>
                        </a:rPr>
                        <a:t>, -им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baseline="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ru-RU" sz="2800" b="1" dirty="0" err="1" smtClean="0"/>
                        <a:t>ы</a:t>
                      </a:r>
                      <a:r>
                        <a:rPr lang="ru-RU" sz="2800" b="1" dirty="0" err="1" smtClean="0">
                          <a:solidFill>
                            <a:srgbClr val="FF0000"/>
                          </a:solidFill>
                        </a:rPr>
                        <a:t>е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 -</a:t>
                      </a:r>
                      <a:r>
                        <a:rPr lang="ru-RU" sz="2800" b="1" dirty="0" err="1" smtClean="0">
                          <a:solidFill>
                            <a:srgbClr val="FF0000"/>
                          </a:solidFill>
                        </a:rPr>
                        <a:t>ие</a:t>
                      </a:r>
                      <a:endParaRPr lang="ru-RU" sz="2800" b="1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baseline="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ru-RU" sz="2800" b="1" baseline="0" dirty="0" err="1" smtClean="0">
                          <a:solidFill>
                            <a:srgbClr val="FF0000"/>
                          </a:solidFill>
                        </a:rPr>
                        <a:t>ых</a:t>
                      </a:r>
                      <a:r>
                        <a:rPr lang="ru-RU" sz="2800" b="1" baseline="0" dirty="0" smtClean="0">
                          <a:solidFill>
                            <a:srgbClr val="FF0000"/>
                          </a:solidFill>
                        </a:rPr>
                        <a:t>, - их</a:t>
                      </a:r>
                    </a:p>
                    <a:p>
                      <a:r>
                        <a:rPr lang="ru-RU" sz="2800" b="1" baseline="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ru-RU" sz="2800" b="1" baseline="0" dirty="0" err="1" smtClean="0">
                          <a:solidFill>
                            <a:srgbClr val="FF0000"/>
                          </a:solidFill>
                        </a:rPr>
                        <a:t>ыми</a:t>
                      </a:r>
                      <a:r>
                        <a:rPr lang="ru-RU" sz="2800" b="1" baseline="0" dirty="0" smtClean="0">
                          <a:solidFill>
                            <a:srgbClr val="FF0000"/>
                          </a:solidFill>
                        </a:rPr>
                        <a:t>, -ими</a:t>
                      </a:r>
                    </a:p>
                    <a:p>
                      <a:r>
                        <a:rPr lang="ru-RU" sz="2800" b="1" baseline="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ru-RU" sz="2800" b="1" baseline="0" dirty="0" err="1" smtClean="0">
                          <a:solidFill>
                            <a:srgbClr val="FF0000"/>
                          </a:solidFill>
                        </a:rPr>
                        <a:t>ых</a:t>
                      </a:r>
                      <a:r>
                        <a:rPr lang="ru-RU" sz="2800" b="1" baseline="0" dirty="0" smtClean="0">
                          <a:solidFill>
                            <a:srgbClr val="FF0000"/>
                          </a:solidFill>
                        </a:rPr>
                        <a:t>, -их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771800" y="5199897"/>
            <a:ext cx="50006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Им. прил. во </a:t>
            </a:r>
            <a:r>
              <a:rPr lang="ru-RU" sz="3200" b="1" dirty="0" err="1" smtClean="0">
                <a:solidFill>
                  <a:srgbClr val="00B050"/>
                </a:solidFill>
              </a:rPr>
              <a:t>мн.ч</a:t>
            </a:r>
            <a:r>
              <a:rPr lang="ru-RU" sz="3200" b="1" dirty="0" smtClean="0">
                <a:solidFill>
                  <a:srgbClr val="00B050"/>
                </a:solidFill>
              </a:rPr>
              <a:t>. </a:t>
            </a:r>
            <a:r>
              <a:rPr lang="ru-RU" sz="3200" b="1" dirty="0" smtClean="0">
                <a:solidFill>
                  <a:srgbClr val="FF0000"/>
                </a:solidFill>
              </a:rPr>
              <a:t>не изменяются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по родам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28604"/>
            <a:ext cx="6656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Склонение имен прил. во </a:t>
            </a:r>
            <a:r>
              <a:rPr lang="ru-RU" sz="2800" b="1" dirty="0" err="1" smtClean="0"/>
              <a:t>мн.ч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9595" y="260648"/>
            <a:ext cx="7215238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Упр. </a:t>
            </a:r>
            <a:r>
              <a:rPr lang="ru-RU" sz="4800" b="1" dirty="0" smtClean="0">
                <a:solidFill>
                  <a:srgbClr val="7030A0"/>
                </a:solidFill>
              </a:rPr>
              <a:t>81</a:t>
            </a:r>
          </a:p>
          <a:p>
            <a:pPr algn="ctr"/>
            <a:r>
              <a:rPr lang="ru-RU" sz="4800" dirty="0" smtClean="0"/>
              <a:t>выполните упражнение по заданию   </a:t>
            </a:r>
          </a:p>
          <a:p>
            <a:endParaRPr lang="ru-RU" dirty="0" smtClean="0"/>
          </a:p>
          <a:p>
            <a:pPr algn="ctr"/>
            <a:r>
              <a:rPr lang="ru-RU" sz="4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06946" y="5301208"/>
            <a:ext cx="66370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</a:t>
            </a:r>
            <a:r>
              <a:rPr lang="ru-RU" sz="2800" b="1" dirty="0" smtClean="0"/>
              <a:t>Голубые весенние (цветы)</a:t>
            </a:r>
          </a:p>
          <a:p>
            <a:r>
              <a:rPr lang="ru-RU" sz="2800" b="1" dirty="0" smtClean="0"/>
              <a:t>Весёлые неуклюжие (медвежата)</a:t>
            </a:r>
            <a:endParaRPr lang="ru-RU" sz="2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139" y="2708920"/>
            <a:ext cx="3216595" cy="245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965" y="2708920"/>
            <a:ext cx="3301598" cy="245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3079" y="410814"/>
            <a:ext cx="79296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</a:rPr>
              <a:t>Упр. 82 </a:t>
            </a:r>
            <a:r>
              <a:rPr lang="ru-RU" sz="4400" dirty="0" smtClean="0"/>
              <a:t>  </a:t>
            </a:r>
          </a:p>
          <a:p>
            <a:r>
              <a:rPr lang="ru-RU" sz="4400" dirty="0" smtClean="0"/>
              <a:t> 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197618"/>
            <a:ext cx="3857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/>
              <a:t>с</a:t>
            </a:r>
            <a:r>
              <a:rPr lang="ru-RU" sz="3600" b="1" u="sng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лют</a:t>
            </a:r>
            <a:r>
              <a:rPr lang="ru-RU" sz="3600" b="1" dirty="0" smtClean="0"/>
              <a:t> </a:t>
            </a:r>
          </a:p>
          <a:p>
            <a:pPr algn="ctr"/>
            <a:r>
              <a:rPr lang="ru-RU" sz="3600" b="1" dirty="0" err="1" smtClean="0"/>
              <a:t>р</a:t>
            </a:r>
            <a:r>
              <a:rPr lang="ru-RU" sz="3600" b="1" u="sng" dirty="0" err="1" smtClean="0">
                <a:solidFill>
                  <a:srgbClr val="FF0000"/>
                </a:solidFill>
              </a:rPr>
              <a:t>А</a:t>
            </a:r>
            <a:r>
              <a:rPr lang="ru-RU" sz="3600" b="1" dirty="0" err="1" smtClean="0"/>
              <a:t>кета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3078" y="2842248"/>
            <a:ext cx="817940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/>
              <a:t>(Из) чёрной (темноты) - прил. </a:t>
            </a:r>
            <a:r>
              <a:rPr lang="ru-RU" sz="3200" b="1" dirty="0"/>
              <a:t>к</a:t>
            </a:r>
            <a:r>
              <a:rPr lang="ru-RU" sz="3200" b="1" dirty="0" smtClean="0"/>
              <a:t>акой? </a:t>
            </a:r>
          </a:p>
          <a:p>
            <a:pPr marL="514350" indent="-514350">
              <a:buAutoNum type="arabicPeriod"/>
            </a:pPr>
            <a:r>
              <a:rPr lang="ru-RU" sz="3200" b="1" dirty="0" err="1" smtClean="0"/>
              <a:t>Н.ф</a:t>
            </a:r>
            <a:r>
              <a:rPr lang="ru-RU" sz="3200" b="1" dirty="0" smtClean="0"/>
              <a:t>. чёрный </a:t>
            </a:r>
          </a:p>
          <a:p>
            <a:pPr marL="514350" indent="-514350">
              <a:buAutoNum type="arabicPeriod"/>
            </a:pPr>
            <a:r>
              <a:rPr lang="ru-RU" sz="3200" b="1" dirty="0" smtClean="0"/>
              <a:t>В </a:t>
            </a:r>
            <a:r>
              <a:rPr lang="ru-RU" sz="3200" b="1" dirty="0" err="1" smtClean="0"/>
              <a:t>ж.р</a:t>
            </a:r>
            <a:r>
              <a:rPr lang="ru-RU" sz="3200" b="1" dirty="0" smtClean="0"/>
              <a:t>., в </a:t>
            </a:r>
            <a:r>
              <a:rPr lang="ru-RU" sz="3200" b="1" dirty="0" err="1" smtClean="0"/>
              <a:t>ед.ч</a:t>
            </a:r>
            <a:r>
              <a:rPr lang="ru-RU" sz="3200" b="1" dirty="0" smtClean="0"/>
              <a:t>., в </a:t>
            </a:r>
            <a:r>
              <a:rPr lang="ru-RU" sz="3200" b="1" dirty="0" err="1" smtClean="0"/>
              <a:t>Р.п</a:t>
            </a:r>
            <a:r>
              <a:rPr lang="ru-RU" sz="3200" b="1" dirty="0" smtClean="0"/>
              <a:t>.</a:t>
            </a:r>
          </a:p>
          <a:p>
            <a:pPr marL="514350" indent="-514350">
              <a:buAutoNum type="arabicPeriod"/>
            </a:pPr>
            <a:r>
              <a:rPr lang="ru-RU" sz="3200" b="1" dirty="0" smtClean="0"/>
              <a:t>(Из) чёрной – определение </a:t>
            </a:r>
            <a:endParaRPr lang="ru-RU" sz="32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692696"/>
            <a:ext cx="2702952" cy="195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олилиния 6"/>
          <p:cNvSpPr/>
          <p:nvPr/>
        </p:nvSpPr>
        <p:spPr>
          <a:xfrm>
            <a:off x="2319130" y="4823791"/>
            <a:ext cx="1378227" cy="159026"/>
          </a:xfrm>
          <a:custGeom>
            <a:avLst/>
            <a:gdLst>
              <a:gd name="connsiteX0" fmla="*/ 0 w 1378227"/>
              <a:gd name="connsiteY0" fmla="*/ 119270 h 159026"/>
              <a:gd name="connsiteX1" fmla="*/ 66261 w 1378227"/>
              <a:gd name="connsiteY1" fmla="*/ 53009 h 159026"/>
              <a:gd name="connsiteX2" fmla="*/ 159027 w 1378227"/>
              <a:gd name="connsiteY2" fmla="*/ 13252 h 159026"/>
              <a:gd name="connsiteX3" fmla="*/ 238540 w 1378227"/>
              <a:gd name="connsiteY3" fmla="*/ 26505 h 159026"/>
              <a:gd name="connsiteX4" fmla="*/ 251792 w 1378227"/>
              <a:gd name="connsiteY4" fmla="*/ 66261 h 159026"/>
              <a:gd name="connsiteX5" fmla="*/ 278296 w 1378227"/>
              <a:gd name="connsiteY5" fmla="*/ 159026 h 159026"/>
              <a:gd name="connsiteX6" fmla="*/ 384313 w 1378227"/>
              <a:gd name="connsiteY6" fmla="*/ 145774 h 159026"/>
              <a:gd name="connsiteX7" fmla="*/ 410818 w 1378227"/>
              <a:gd name="connsiteY7" fmla="*/ 119270 h 159026"/>
              <a:gd name="connsiteX8" fmla="*/ 450574 w 1378227"/>
              <a:gd name="connsiteY8" fmla="*/ 106018 h 159026"/>
              <a:gd name="connsiteX9" fmla="*/ 516835 w 1378227"/>
              <a:gd name="connsiteY9" fmla="*/ 53009 h 159026"/>
              <a:gd name="connsiteX10" fmla="*/ 556592 w 1378227"/>
              <a:gd name="connsiteY10" fmla="*/ 39757 h 159026"/>
              <a:gd name="connsiteX11" fmla="*/ 596348 w 1378227"/>
              <a:gd name="connsiteY11" fmla="*/ 66261 h 159026"/>
              <a:gd name="connsiteX12" fmla="*/ 649357 w 1378227"/>
              <a:gd name="connsiteY12" fmla="*/ 119270 h 159026"/>
              <a:gd name="connsiteX13" fmla="*/ 728870 w 1378227"/>
              <a:gd name="connsiteY13" fmla="*/ 79513 h 159026"/>
              <a:gd name="connsiteX14" fmla="*/ 808383 w 1378227"/>
              <a:gd name="connsiteY14" fmla="*/ 39757 h 159026"/>
              <a:gd name="connsiteX15" fmla="*/ 834887 w 1378227"/>
              <a:gd name="connsiteY15" fmla="*/ 13252 h 159026"/>
              <a:gd name="connsiteX16" fmla="*/ 887896 w 1378227"/>
              <a:gd name="connsiteY16" fmla="*/ 79513 h 159026"/>
              <a:gd name="connsiteX17" fmla="*/ 967409 w 1378227"/>
              <a:gd name="connsiteY17" fmla="*/ 132522 h 159026"/>
              <a:gd name="connsiteX18" fmla="*/ 1046922 w 1378227"/>
              <a:gd name="connsiteY18" fmla="*/ 119270 h 159026"/>
              <a:gd name="connsiteX19" fmla="*/ 1099931 w 1378227"/>
              <a:gd name="connsiteY19" fmla="*/ 53009 h 159026"/>
              <a:gd name="connsiteX20" fmla="*/ 1179444 w 1378227"/>
              <a:gd name="connsiteY20" fmla="*/ 13252 h 159026"/>
              <a:gd name="connsiteX21" fmla="*/ 1219200 w 1378227"/>
              <a:gd name="connsiteY21" fmla="*/ 26505 h 159026"/>
              <a:gd name="connsiteX22" fmla="*/ 1245705 w 1378227"/>
              <a:gd name="connsiteY22" fmla="*/ 53009 h 159026"/>
              <a:gd name="connsiteX23" fmla="*/ 1285461 w 1378227"/>
              <a:gd name="connsiteY23" fmla="*/ 79513 h 159026"/>
              <a:gd name="connsiteX24" fmla="*/ 1338470 w 1378227"/>
              <a:gd name="connsiteY24" fmla="*/ 66261 h 159026"/>
              <a:gd name="connsiteX25" fmla="*/ 1378227 w 1378227"/>
              <a:gd name="connsiteY25" fmla="*/ 0 h 159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78227" h="159026">
                <a:moveTo>
                  <a:pt x="0" y="119270"/>
                </a:moveTo>
                <a:cubicBezTo>
                  <a:pt x="22087" y="97183"/>
                  <a:pt x="41605" y="72186"/>
                  <a:pt x="66261" y="53009"/>
                </a:cubicBezTo>
                <a:cubicBezTo>
                  <a:pt x="90822" y="33906"/>
                  <a:pt x="129480" y="23102"/>
                  <a:pt x="159027" y="13252"/>
                </a:cubicBezTo>
                <a:cubicBezTo>
                  <a:pt x="185531" y="17670"/>
                  <a:pt x="215210" y="13174"/>
                  <a:pt x="238540" y="26505"/>
                </a:cubicBezTo>
                <a:cubicBezTo>
                  <a:pt x="250668" y="33436"/>
                  <a:pt x="247955" y="52830"/>
                  <a:pt x="251792" y="66261"/>
                </a:cubicBezTo>
                <a:cubicBezTo>
                  <a:pt x="285072" y="182741"/>
                  <a:pt x="246522" y="63705"/>
                  <a:pt x="278296" y="159026"/>
                </a:cubicBezTo>
                <a:cubicBezTo>
                  <a:pt x="313635" y="154609"/>
                  <a:pt x="350201" y="156007"/>
                  <a:pt x="384313" y="145774"/>
                </a:cubicBezTo>
                <a:cubicBezTo>
                  <a:pt x="396280" y="142184"/>
                  <a:pt x="400104" y="125698"/>
                  <a:pt x="410818" y="119270"/>
                </a:cubicBezTo>
                <a:cubicBezTo>
                  <a:pt x="422796" y="112083"/>
                  <a:pt x="437322" y="110435"/>
                  <a:pt x="450574" y="106018"/>
                </a:cubicBezTo>
                <a:cubicBezTo>
                  <a:pt x="475226" y="81366"/>
                  <a:pt x="483401" y="69726"/>
                  <a:pt x="516835" y="53009"/>
                </a:cubicBezTo>
                <a:cubicBezTo>
                  <a:pt x="529329" y="46762"/>
                  <a:pt x="543340" y="44174"/>
                  <a:pt x="556592" y="39757"/>
                </a:cubicBezTo>
                <a:cubicBezTo>
                  <a:pt x="569844" y="48592"/>
                  <a:pt x="586399" y="53824"/>
                  <a:pt x="596348" y="66261"/>
                </a:cubicBezTo>
                <a:cubicBezTo>
                  <a:pt x="647750" y="130514"/>
                  <a:pt x="562615" y="90357"/>
                  <a:pt x="649357" y="119270"/>
                </a:cubicBezTo>
                <a:cubicBezTo>
                  <a:pt x="763285" y="43318"/>
                  <a:pt x="619142" y="134377"/>
                  <a:pt x="728870" y="79513"/>
                </a:cubicBezTo>
                <a:cubicBezTo>
                  <a:pt x="831625" y="28136"/>
                  <a:pt x="708459" y="73065"/>
                  <a:pt x="808383" y="39757"/>
                </a:cubicBezTo>
                <a:cubicBezTo>
                  <a:pt x="817218" y="30922"/>
                  <a:pt x="822393" y="13252"/>
                  <a:pt x="834887" y="13252"/>
                </a:cubicBezTo>
                <a:cubicBezTo>
                  <a:pt x="848227" y="13252"/>
                  <a:pt x="885599" y="77503"/>
                  <a:pt x="887896" y="79513"/>
                </a:cubicBezTo>
                <a:cubicBezTo>
                  <a:pt x="911869" y="100489"/>
                  <a:pt x="967409" y="132522"/>
                  <a:pt x="967409" y="132522"/>
                </a:cubicBezTo>
                <a:cubicBezTo>
                  <a:pt x="993913" y="128105"/>
                  <a:pt x="1021763" y="128705"/>
                  <a:pt x="1046922" y="119270"/>
                </a:cubicBezTo>
                <a:cubicBezTo>
                  <a:pt x="1067908" y="111400"/>
                  <a:pt x="1087889" y="65051"/>
                  <a:pt x="1099931" y="53009"/>
                </a:cubicBezTo>
                <a:cubicBezTo>
                  <a:pt x="1125619" y="27320"/>
                  <a:pt x="1147110" y="24030"/>
                  <a:pt x="1179444" y="13252"/>
                </a:cubicBezTo>
                <a:cubicBezTo>
                  <a:pt x="1192696" y="17670"/>
                  <a:pt x="1207222" y="19318"/>
                  <a:pt x="1219200" y="26505"/>
                </a:cubicBezTo>
                <a:cubicBezTo>
                  <a:pt x="1229914" y="32933"/>
                  <a:pt x="1235949" y="45204"/>
                  <a:pt x="1245705" y="53009"/>
                </a:cubicBezTo>
                <a:cubicBezTo>
                  <a:pt x="1258142" y="62958"/>
                  <a:pt x="1272209" y="70678"/>
                  <a:pt x="1285461" y="79513"/>
                </a:cubicBezTo>
                <a:cubicBezTo>
                  <a:pt x="1303131" y="75096"/>
                  <a:pt x="1323315" y="76364"/>
                  <a:pt x="1338470" y="66261"/>
                </a:cubicBezTo>
                <a:cubicBezTo>
                  <a:pt x="1350463" y="58266"/>
                  <a:pt x="1370249" y="15955"/>
                  <a:pt x="1378227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142984"/>
            <a:ext cx="78581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  Игра «Один- много» 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2615884"/>
            <a:ext cx="6624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chemeClr val="accent3">
                    <a:lumMod val="75000"/>
                  </a:schemeClr>
                </a:solidFill>
              </a:rPr>
              <a:t>Р.п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.  </a:t>
            </a:r>
            <a:r>
              <a:rPr lang="ru-RU" sz="3200" b="1" dirty="0" smtClean="0"/>
              <a:t>быстрой реки –          ……….. </a:t>
            </a:r>
          </a:p>
          <a:p>
            <a:r>
              <a:rPr lang="ru-RU" sz="3200" b="1" dirty="0" err="1" smtClean="0">
                <a:solidFill>
                  <a:schemeClr val="accent3">
                    <a:lumMod val="75000"/>
                  </a:schemeClr>
                </a:solidFill>
              </a:rPr>
              <a:t>Д.п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ru-RU" sz="3200" b="1" dirty="0" smtClean="0"/>
              <a:t>быстрой реке –           ………..</a:t>
            </a:r>
          </a:p>
          <a:p>
            <a:r>
              <a:rPr lang="ru-RU" sz="3200" b="1" dirty="0" err="1" smtClean="0">
                <a:solidFill>
                  <a:schemeClr val="accent3">
                    <a:lumMod val="75000"/>
                  </a:schemeClr>
                </a:solidFill>
              </a:rPr>
              <a:t>П.п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ru-RU" sz="3200" b="1" dirty="0" smtClean="0"/>
              <a:t>о быстрой реке -        ………..   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339752" y="2204864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/>
              <a:t>ед.ч</a:t>
            </a:r>
            <a:r>
              <a:rPr lang="ru-RU" sz="3200" b="1" dirty="0" smtClean="0"/>
              <a:t>.                           </a:t>
            </a:r>
            <a:r>
              <a:rPr lang="ru-RU" sz="3200" b="1" dirty="0" err="1" smtClean="0"/>
              <a:t>мн.ч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лыбающееся лицо 1"/>
          <p:cNvSpPr/>
          <p:nvPr/>
        </p:nvSpPr>
        <p:spPr>
          <a:xfrm>
            <a:off x="3929058" y="5000636"/>
            <a:ext cx="1428760" cy="135732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571480"/>
            <a:ext cx="65722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уроке я узнал…..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 научился …..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Мне было трудно…. 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Какое задание было самым интересным?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 чем бы вам хотелось рассказать дома?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FAC08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382</Words>
  <Application>Microsoft Office PowerPoint</Application>
  <PresentationFormat>Экран (4:3)</PresentationFormat>
  <Paragraphs>90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Шестое февраля. Классная работа.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User-11</cp:lastModifiedBy>
  <cp:revision>19</cp:revision>
  <dcterms:created xsi:type="dcterms:W3CDTF">2013-08-18T07:43:00Z</dcterms:created>
  <dcterms:modified xsi:type="dcterms:W3CDTF">2023-02-05T12:44:54Z</dcterms:modified>
</cp:coreProperties>
</file>