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69" r:id="rId4"/>
    <p:sldId id="268" r:id="rId5"/>
    <p:sldId id="270" r:id="rId6"/>
    <p:sldId id="271" r:id="rId7"/>
    <p:sldId id="272" r:id="rId8"/>
    <p:sldId id="265" r:id="rId9"/>
    <p:sldId id="273" r:id="rId10"/>
    <p:sldId id="283" r:id="rId11"/>
    <p:sldId id="284" r:id="rId12"/>
    <p:sldId id="274" r:id="rId13"/>
    <p:sldId id="277" r:id="rId14"/>
    <p:sldId id="285" r:id="rId15"/>
    <p:sldId id="286" r:id="rId16"/>
    <p:sldId id="279" r:id="rId17"/>
    <p:sldId id="276" r:id="rId18"/>
    <p:sldId id="287" r:id="rId19"/>
    <p:sldId id="288" r:id="rId20"/>
    <p:sldId id="278" r:id="rId21"/>
    <p:sldId id="282" r:id="rId22"/>
    <p:sldId id="290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186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23CFD-41E1-486B-A45D-C3C9C3DC7897}" type="datetimeFigureOut">
              <a:rPr lang="ru-RU" smtClean="0"/>
              <a:pPr/>
              <a:t>ср 01.02.23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D978-6B56-4BE0-BA17-278D6FF6D4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s://i.ytimg.com/vi/YL9p4yNt1P8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95736" y="1124744"/>
            <a:ext cx="52565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Мастер-класс по теме: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«Использование элементов ТРИЗ в работе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учителя-логопеда ДОУ»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44208" y="3212976"/>
            <a:ext cx="2339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Учитель-логопед: </a:t>
            </a:r>
          </a:p>
          <a:p>
            <a:pPr algn="r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Комаровская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С.А.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www.i-igrushki.ru/upload/iblock/625/625ee874d576592b7760e17eb720301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429000"/>
            <a:ext cx="4176464" cy="2973120"/>
          </a:xfrm>
          <a:prstGeom prst="snip1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123728" y="476672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МКДОУ ЦРР – детский сад № 17 г. Россоши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" name="AutoShape 20" descr="https://kartinkin.net/uploads/posts/2022-07/1657668881_44-kartinkin-net-p-kartinki-s-voprositelnim-znakom-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http://kartinkin.net/uploads/posts/2022-02/1645072287_41-kartinkin-net-p-kartinki-bez-fona-dlya-prezentatsii-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User\Desktop\мальч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077072"/>
            <a:ext cx="2261877" cy="2235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 СОСТАВЛЕНИЯ ЗАГАДОК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628800"/>
            <a:ext cx="7056784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1. Модель составления загадок с использованием сравнений (символическая аналогия)</a:t>
            </a:r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420888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Свойства→ Аналогичные свойства других предметов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5616" y="2924944"/>
          <a:ext cx="5112568" cy="2448271"/>
        </p:xfrm>
        <a:graphic>
          <a:graphicData uri="http://schemas.openxmlformats.org/drawingml/2006/table">
            <a:tbl>
              <a:tblPr/>
              <a:tblGrid>
                <a:gridCol w="2149434"/>
                <a:gridCol w="2963134"/>
              </a:tblGrid>
              <a:tr h="60387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Какая?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такое же?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63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87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Оранжевая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87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Хрустящая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551723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Вставка слов – связок   А  НЕ,       НО  НЕ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90872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это задачка, которую нужно решить. Чтобы составить загадку, нам надо идти по лесенке действий.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kartinkin.net/uploads/posts/2022-03/1646776319_29-kartinkin-net-p-morkovka-kartinki-30.jpg"/>
          <p:cNvPicPr/>
          <p:nvPr/>
        </p:nvPicPr>
        <p:blipFill>
          <a:blip r:embed="rId3" cstate="print"/>
          <a:srcRect l="3300" r="4301"/>
          <a:stretch>
            <a:fillRect/>
          </a:stretch>
        </p:blipFill>
        <p:spPr bwMode="auto">
          <a:xfrm>
            <a:off x="6732240" y="3212976"/>
            <a:ext cx="2016224" cy="154305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 СОСТАВЛЕНИЯ ЗАГАДОК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628800"/>
            <a:ext cx="7056784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1. Модель составления загадок с использованием сравнений (символическая аналогия)</a:t>
            </a:r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420888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Свойства→ Аналогичные свойства других предметов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5616" y="2924944"/>
          <a:ext cx="5112568" cy="2448271"/>
        </p:xfrm>
        <a:graphic>
          <a:graphicData uri="http://schemas.openxmlformats.org/drawingml/2006/table">
            <a:tbl>
              <a:tblPr/>
              <a:tblGrid>
                <a:gridCol w="2149434"/>
                <a:gridCol w="2963134"/>
              </a:tblGrid>
              <a:tr h="60387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Какая?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такое же?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63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Сосулька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87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Оранжевая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Апельсин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87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Хрустящая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Капуста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551723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Вставка слов – связок   А  НЕ,       НО  НЕ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90872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это задачка, которую нужно решить. Чтобы составить загадку, нам надо идти по лесенке действий.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kartinkin.net/uploads/posts/2022-03/1646776319_29-kartinkin-net-p-morkovka-kartinki-30.jpg"/>
          <p:cNvPicPr/>
          <p:nvPr/>
        </p:nvPicPr>
        <p:blipFill>
          <a:blip r:embed="rId3" cstate="print"/>
          <a:srcRect l="3300" r="4301"/>
          <a:stretch>
            <a:fillRect/>
          </a:stretch>
        </p:blipFill>
        <p:spPr bwMode="auto">
          <a:xfrm>
            <a:off x="6732240" y="3212976"/>
            <a:ext cx="2016224" cy="154305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1628800"/>
            <a:ext cx="54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Длинная, но не сосулька?</a:t>
            </a:r>
            <a:br>
              <a:rPr lang="ru-RU" sz="3200" dirty="0" smtClean="0"/>
            </a:br>
            <a:r>
              <a:rPr lang="ru-RU" sz="3200" dirty="0" smtClean="0"/>
              <a:t>Оранжевая, но не апельсин?</a:t>
            </a:r>
          </a:p>
          <a:p>
            <a:r>
              <a:rPr lang="ru-RU" sz="3200" dirty="0" smtClean="0"/>
              <a:t>Хрустящая, но не капуста?</a:t>
            </a:r>
            <a:endParaRPr lang="ru-RU" sz="3200" dirty="0"/>
          </a:p>
        </p:txBody>
      </p:sp>
      <p:pic>
        <p:nvPicPr>
          <p:cNvPr id="4" name="Рисунок 3" descr="https://kartinkin.net/uploads/posts/2022-03/1646776319_29-kartinkin-net-p-morkovka-kartinki-3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573016"/>
            <a:ext cx="2664296" cy="2232248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31640" y="620688"/>
            <a:ext cx="676875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Модель работы по прямой аналогии.</a:t>
            </a:r>
            <a:endParaRPr lang="ru-RU" sz="24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268760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Описание функций→ Прямой перенос их на объект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1988840"/>
          <a:ext cx="4968552" cy="3168353"/>
        </p:xfrm>
        <a:graphic>
          <a:graphicData uri="http://schemas.openxmlformats.org/drawingml/2006/table">
            <a:tbl>
              <a:tblPr/>
              <a:tblGrid>
                <a:gridCol w="2224725"/>
                <a:gridCol w="2743827"/>
              </a:tblGrid>
              <a:tr h="14711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делает?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 (что) делает то же  действие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7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7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15616" y="558924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Вставка слов – связок А НЕ; ДА НЕ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6169" r="7469" b="4167"/>
          <a:stretch>
            <a:fillRect/>
          </a:stretch>
        </p:blipFill>
        <p:spPr bwMode="auto">
          <a:xfrm>
            <a:off x="6516216" y="2780928"/>
            <a:ext cx="2016224" cy="1656184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31640" y="620688"/>
            <a:ext cx="676875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Модель работы по прямой аналогии.</a:t>
            </a:r>
            <a:endParaRPr lang="ru-RU" sz="24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268760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Описание функций→ Прямой перенос их на объект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1988840"/>
          <a:ext cx="4968552" cy="3168353"/>
        </p:xfrm>
        <a:graphic>
          <a:graphicData uri="http://schemas.openxmlformats.org/drawingml/2006/table">
            <a:tbl>
              <a:tblPr/>
              <a:tblGrid>
                <a:gridCol w="2224725"/>
                <a:gridCol w="2743827"/>
              </a:tblGrid>
              <a:tr h="14711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делает?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 (что) делает то же  действие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Летает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7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Пищит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7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Кусается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15616" y="558924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Вставка слов – связок А НЕ; ДА НЕ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6169" r="7469" b="4167"/>
          <a:stretch>
            <a:fillRect/>
          </a:stretch>
        </p:blipFill>
        <p:spPr bwMode="auto">
          <a:xfrm>
            <a:off x="6516216" y="2780928"/>
            <a:ext cx="2016224" cy="1656184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31640" y="620688"/>
            <a:ext cx="676875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Модель работы по прямой аналогии.</a:t>
            </a:r>
            <a:endParaRPr lang="ru-RU" sz="24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268760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Описание функций→ Прямой перенос их на объект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1988840"/>
          <a:ext cx="4968552" cy="3168353"/>
        </p:xfrm>
        <a:graphic>
          <a:graphicData uri="http://schemas.openxmlformats.org/drawingml/2006/table">
            <a:tbl>
              <a:tblPr/>
              <a:tblGrid>
                <a:gridCol w="2224725"/>
                <a:gridCol w="2743827"/>
              </a:tblGrid>
              <a:tr h="14711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делает?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 (что) делает то же  действие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Летает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Самолёт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7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Пищит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Мышка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7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Кусается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Собака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15616" y="558924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Вставка слов – связок А НЕ; ДА НЕ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6169" r="7469" b="4167"/>
          <a:stretch>
            <a:fillRect/>
          </a:stretch>
        </p:blipFill>
        <p:spPr bwMode="auto">
          <a:xfrm>
            <a:off x="6516216" y="2780928"/>
            <a:ext cx="2016224" cy="1656184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484784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Летает, а не самолёт?</a:t>
            </a:r>
            <a:endParaRPr lang="ru-RU" sz="3200" dirty="0" smtClean="0"/>
          </a:p>
          <a:p>
            <a:pPr algn="ctr" eaLnBrk="0" hangingPunct="0"/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Пищит, а не мышь?</a:t>
            </a:r>
            <a:endParaRPr lang="ru-RU" sz="3200" dirty="0" smtClean="0"/>
          </a:p>
          <a:p>
            <a:pPr algn="ctr" eaLnBrk="0" hangingPunct="0"/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Кусается, а не собака?</a:t>
            </a:r>
            <a:endParaRPr lang="ru-RU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56992"/>
            <a:ext cx="3741588" cy="2769712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99592" y="476672"/>
            <a:ext cx="7632848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Объект сравнивается с другими предметами и при этом указывается отличие.</a:t>
            </a:r>
            <a:endParaRPr lang="ru-RU" sz="24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1484784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Схожий объект→ Отличие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4" y="2060848"/>
          <a:ext cx="4536504" cy="3024336"/>
        </p:xfrm>
        <a:graphic>
          <a:graphicData uri="http://schemas.openxmlformats.org/drawingml/2006/table">
            <a:tbl>
              <a:tblPr/>
              <a:tblGrid>
                <a:gridCol w="2136505"/>
                <a:gridCol w="2399999"/>
              </a:tblGrid>
              <a:tr h="113063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что похожа?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Чем отличается? 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655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024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024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7624" y="5445224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Вставка слов – связок  КАК, НО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3356" y="2780928"/>
            <a:ext cx="2592288" cy="1296144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99592" y="476672"/>
            <a:ext cx="7632848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Объект сравнивается с другими предметами и при этом указывается отличие.</a:t>
            </a:r>
            <a:endParaRPr lang="ru-RU" sz="24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1484784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Схожий объект→ Отличие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4" y="2060848"/>
          <a:ext cx="4536504" cy="3024336"/>
        </p:xfrm>
        <a:graphic>
          <a:graphicData uri="http://schemas.openxmlformats.org/drawingml/2006/table">
            <a:tbl>
              <a:tblPr/>
              <a:tblGrid>
                <a:gridCol w="2136505"/>
                <a:gridCol w="2399999"/>
              </a:tblGrid>
              <a:tr h="113063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что похожа?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Чем отличается? 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65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Забор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02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Пила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02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Трава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7624" y="5445224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Вставка слов – связок  КАК, НО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3356" y="2780928"/>
            <a:ext cx="2592288" cy="1296144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99592" y="476672"/>
            <a:ext cx="7632848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Объект сравнивается с другими предметами и при этом указывается отличие.</a:t>
            </a:r>
            <a:endParaRPr lang="ru-RU" sz="24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1484784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Схожий объект→ Отличие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4" y="2060848"/>
          <a:ext cx="4536504" cy="3024336"/>
        </p:xfrm>
        <a:graphic>
          <a:graphicData uri="http://schemas.openxmlformats.org/drawingml/2006/table">
            <a:tbl>
              <a:tblPr/>
              <a:tblGrid>
                <a:gridCol w="2136505"/>
                <a:gridCol w="2399999"/>
              </a:tblGrid>
              <a:tr h="113063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что похожа?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Чем отличается? 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65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Забор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Нельзя лазить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02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Пила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Не пилит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02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Трава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Не растёт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7624" y="5445224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Вставка слов – связок  КАК, НО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3356" y="2780928"/>
            <a:ext cx="2592288" cy="1296144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2492896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331640" y="256490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1196752"/>
            <a:ext cx="74295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ПРОТИВОРЕЧИЕ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386104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43608" y="3068960"/>
            <a:ext cx="3216970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Развивать  личностный потенциал ребенка. Обогащать речь образно-выразительными средствами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33569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4048" y="2996952"/>
            <a:ext cx="3240360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Недоразвитие всех компонентов речевой системы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 +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нарушение когнитивных функций</a:t>
            </a:r>
            <a:endParaRPr lang="ru-RU" sz="2400" dirty="0"/>
          </a:p>
        </p:txBody>
      </p:sp>
      <p:sp>
        <p:nvSpPr>
          <p:cNvPr id="15" name="Двойная стрелка влево/вверх 14"/>
          <p:cNvSpPr/>
          <p:nvPr/>
        </p:nvSpPr>
        <p:spPr>
          <a:xfrm rot="13416195">
            <a:off x="3991913" y="2232006"/>
            <a:ext cx="1132261" cy="1067706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Реализация ФГОС ДО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6389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772816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Как забор, но нельзя лазить.</a:t>
            </a:r>
            <a:endParaRPr lang="ru-RU" sz="3200" dirty="0" smtClean="0"/>
          </a:p>
          <a:p>
            <a:pPr algn="ctr" eaLnBrk="0" hangingPunct="0"/>
            <a:r>
              <a:rPr lang="en-US" sz="3200" dirty="0" smtClean="0"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Как пила, но не пилит,</a:t>
            </a:r>
            <a:endParaRPr lang="ru-RU" sz="3200" dirty="0" smtClean="0"/>
          </a:p>
          <a:p>
            <a:pPr algn="ctr" eaLnBrk="0" hangingPunct="0"/>
            <a:r>
              <a:rPr lang="en-US" sz="3200" dirty="0" smtClean="0"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Calibri" pitchFamily="34" charset="0"/>
                <a:cs typeface="Times New Roman" pitchFamily="18" charset="0"/>
              </a:rPr>
              <a:t>Как трава, но не растёт.</a:t>
            </a:r>
            <a:endParaRPr lang="ru-RU" sz="3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933056"/>
            <a:ext cx="4009628" cy="2004814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64807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по подгруппам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1340768"/>
          <a:ext cx="3672408" cy="2088233"/>
        </p:xfrm>
        <a:graphic>
          <a:graphicData uri="http://schemas.openxmlformats.org/drawingml/2006/table">
            <a:tbl>
              <a:tblPr/>
              <a:tblGrid>
                <a:gridCol w="1543960"/>
                <a:gridCol w="2128448"/>
              </a:tblGrid>
              <a:tr h="42417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Какая?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такое же?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687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687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687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2000" y="1340768"/>
          <a:ext cx="4248472" cy="2120423"/>
        </p:xfrm>
        <a:graphic>
          <a:graphicData uri="http://schemas.openxmlformats.org/drawingml/2006/table">
            <a:tbl>
              <a:tblPr/>
              <a:tblGrid>
                <a:gridCol w="2000853"/>
                <a:gridCol w="2247619"/>
              </a:tblGrid>
              <a:tr h="56594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что похожа?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Чем отличается?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424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424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424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95736" y="3717032"/>
          <a:ext cx="4608512" cy="2255520"/>
        </p:xfrm>
        <a:graphic>
          <a:graphicData uri="http://schemas.openxmlformats.org/drawingml/2006/table">
            <a:tbl>
              <a:tblPr/>
              <a:tblGrid>
                <a:gridCol w="2063513"/>
                <a:gridCol w="2544999"/>
              </a:tblGrid>
              <a:tr h="680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делает?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 (что) делает то же  действие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64807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Вывод: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1484784"/>
            <a:ext cx="734481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Процесс создания загадок с помощью ТРИЗ – это увлекательная игра, эффективно развивающая речь дошкольников.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050" name="Picture 2" descr="https://3mu.ru/wp-content/uploads/2019/05/nadpis-09-0019-ico.png"/>
          <p:cNvPicPr>
            <a:picLocks noChangeAspect="1" noChangeArrowheads="1"/>
          </p:cNvPicPr>
          <p:nvPr/>
        </p:nvPicPr>
        <p:blipFill>
          <a:blip r:embed="rId3" cstate="print"/>
          <a:srcRect l="12256" t="20913" r="11629" b="16347"/>
          <a:stretch>
            <a:fillRect/>
          </a:stretch>
        </p:blipFill>
        <p:spPr bwMode="auto">
          <a:xfrm>
            <a:off x="323528" y="1628800"/>
            <a:ext cx="8496943" cy="1080120"/>
          </a:xfrm>
          <a:prstGeom prst="rect">
            <a:avLst/>
          </a:prstGeom>
          <a:noFill/>
        </p:spPr>
      </p:pic>
      <p:pic>
        <p:nvPicPr>
          <p:cNvPr id="5" name="Picture 26" descr="https://adonius.club/uploads/posts/2022-02/1644724594_55-adonius-club-p-deti-risunok-na-prozrachnom-fone-7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212976"/>
            <a:ext cx="4460808" cy="2600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https://si-sv.com/Diya-vsego/aforizmi/afor-3/altshulle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3321760" cy="4244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644008" y="1700808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Генрих </a:t>
            </a:r>
            <a:r>
              <a:rPr lang="ru-RU" sz="2400" b="1" dirty="0" err="1" smtClean="0">
                <a:solidFill>
                  <a:srgbClr val="FF0000"/>
                </a:solidFill>
              </a:rPr>
              <a:t>Саулович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Альтшулер</a:t>
            </a:r>
            <a:r>
              <a:rPr lang="ru-RU" sz="2400" dirty="0" smtClean="0">
                <a:solidFill>
                  <a:srgbClr val="FF0000"/>
                </a:solidFill>
              </a:rPr>
              <a:t>. </a:t>
            </a:r>
            <a:r>
              <a:rPr lang="ru-RU" sz="2400" dirty="0" smtClean="0"/>
              <a:t>Советский ученый и писатель-фантаст. В 1946 году сформулировал </a:t>
            </a:r>
            <a:r>
              <a:rPr lang="ru-RU" sz="2400" b="1" dirty="0" smtClean="0">
                <a:solidFill>
                  <a:srgbClr val="FF0000"/>
                </a:solidFill>
              </a:rPr>
              <a:t>ТРИЗ</a:t>
            </a:r>
            <a:r>
              <a:rPr lang="ru-RU" sz="2400" dirty="0" smtClean="0"/>
              <a:t> (Теорию Решения Изобретательских задач)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" name="Рисунок 1" descr="C:\Users\User\Desktop\ТРИЗ 22-23\IMG_74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268760"/>
            <a:ext cx="2592288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C:\Users\User\Desktop\ТРИЗ 22-23\IMG_7416.JPG"/>
          <p:cNvPicPr/>
          <p:nvPr/>
        </p:nvPicPr>
        <p:blipFill>
          <a:blip r:embed="rId4" cstate="print"/>
          <a:srcRect t="2703" r="11358"/>
          <a:stretch>
            <a:fillRect/>
          </a:stretch>
        </p:blipFill>
        <p:spPr bwMode="auto">
          <a:xfrm>
            <a:off x="971600" y="4293096"/>
            <a:ext cx="2664296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:\Users\User\Desktop\ТРИЗ 22-23\IMG_7338.JPG"/>
          <p:cNvPicPr/>
          <p:nvPr/>
        </p:nvPicPr>
        <p:blipFill>
          <a:blip r:embed="rId5" cstate="print"/>
          <a:srcRect t="29061" r="27433"/>
          <a:stretch>
            <a:fillRect/>
          </a:stretch>
        </p:blipFill>
        <p:spPr bwMode="auto">
          <a:xfrm>
            <a:off x="827584" y="1340768"/>
            <a:ext cx="3096344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Users\User\Desktop\ТРИЗ 22-23\e182997a-48f9-49d4-b6f5-e3310bde7f7e.jpg"/>
          <p:cNvPicPr/>
          <p:nvPr/>
        </p:nvPicPr>
        <p:blipFill>
          <a:blip r:embed="rId6" cstate="print"/>
          <a:srcRect t="1370" b="5651"/>
          <a:stretch>
            <a:fillRect/>
          </a:stretch>
        </p:blipFill>
        <p:spPr bwMode="auto">
          <a:xfrm>
            <a:off x="5940152" y="4077072"/>
            <a:ext cx="2592288" cy="23347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User\Desktop\ТРИЗ 22-23\IMG_7370.JPG"/>
          <p:cNvPicPr/>
          <p:nvPr/>
        </p:nvPicPr>
        <p:blipFill>
          <a:blip r:embed="rId7" cstate="print"/>
          <a:srcRect l="6522" t="11240" r="8696"/>
          <a:stretch>
            <a:fillRect/>
          </a:stretch>
        </p:blipFill>
        <p:spPr bwMode="auto">
          <a:xfrm>
            <a:off x="3635896" y="2492896"/>
            <a:ext cx="2520280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899592" y="18864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Использование элементов ТРИЗ в работе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учителя-логопеда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3568" y="836713"/>
            <a:ext cx="799288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84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Загадка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одна из малых форм устного народного творчества, в которой в предельно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сжатой, образной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форме даются наиболее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яркие, характерные признаки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предметов и явлений.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84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Виды загадок: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народные и авторские.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84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Типы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загадок по строению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84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Arial" pitchFamily="34" charset="0"/>
              </a:rPr>
              <a:t>Описательные (разных типов)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ea typeface="Calibri" pitchFamily="34" charset="0"/>
                <a:cs typeface="Arial" pitchFamily="34" charset="0"/>
              </a:rPr>
              <a:t>.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ea typeface="Calibri" pitchFamily="34" charset="0"/>
              <a:cs typeface="Arial" pitchFamily="34" charset="0"/>
            </a:endParaRPr>
          </a:p>
          <a:p>
            <a:pPr marL="0" marR="0" lvl="0" indent="584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Arial" pitchFamily="34" charset="0"/>
              </a:rPr>
              <a:t>Загадки –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Arial" pitchFamily="34" charset="0"/>
              </a:rPr>
              <a:t>отрицания.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ea typeface="Calibri" pitchFamily="34" charset="0"/>
              <a:cs typeface="Arial" pitchFamily="34" charset="0"/>
            </a:endParaRPr>
          </a:p>
          <a:p>
            <a:pPr marL="0" marR="0" lvl="0" indent="584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Arial" pitchFamily="34" charset="0"/>
              </a:rPr>
              <a:t>Загадки –рифмы.</a:t>
            </a:r>
          </a:p>
          <a:p>
            <a:pPr marL="0" marR="0" lvl="0" indent="584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Calibri" pitchFamily="34" charset="0"/>
                <a:cs typeface="Arial" pitchFamily="34" charset="0"/>
              </a:rPr>
              <a:t>Метафорические </a:t>
            </a:r>
            <a:r>
              <a:rPr kumimoji="0" lang="ru-RU" sz="2800" b="1" i="0" strike="noStrike" cap="none" normalizeH="0" baseline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Calibri" pitchFamily="34" charset="0"/>
                <a:cs typeface="Arial" pitchFamily="34" charset="0"/>
              </a:rPr>
              <a:t>загадки.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 загадок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844824"/>
            <a:ext cx="7704856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обогащают словарь детей за счет многозначности слов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2708920"/>
            <a:ext cx="6408712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помогают увидеть вторичные значения слов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717032"/>
            <a:ext cx="8136904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формируют представления о переносном  значении слова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5445224"/>
            <a:ext cx="6696744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cs typeface="Times New Roman" pitchFamily="18" charset="0"/>
              </a:rPr>
              <a:t>делают обучение ненавязчивым и интересным</a:t>
            </a:r>
            <a:endParaRPr lang="ru-RU" sz="2400" b="1" dirty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581128"/>
            <a:ext cx="828092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помогают усвоить звуковой и грамматический строй речи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499176" cy="10801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Методы ТРИЗ для составления загадок с детьми старшего дошкольного возраста: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43608" y="1844824"/>
            <a:ext cx="7344816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4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метод перечисления частей предмета,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4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метод перечисления признаков предмета,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4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  <a:t>метод перечисления действий предмета,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4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метод отрицания,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4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Calibri" pitchFamily="34" charset="0"/>
                <a:cs typeface="Times New Roman" pitchFamily="18" charset="0"/>
              </a:rPr>
              <a:t>метод составление загадок-перевертышей,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4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  <a:t>метод совмещения способов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 т.п.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Рисунок 3" descr="C:\Users\User\Desktop\ТРИЗ 22-23\IMG_74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933056"/>
            <a:ext cx="2448272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Users\User\Desktop\ТРИЗ 22-23\IMG_7411.JPG"/>
          <p:cNvPicPr/>
          <p:nvPr/>
        </p:nvPicPr>
        <p:blipFill>
          <a:blip r:embed="rId4" cstate="print"/>
          <a:srcRect l="15265" r="13499"/>
          <a:stretch>
            <a:fillRect/>
          </a:stretch>
        </p:blipFill>
        <p:spPr bwMode="auto">
          <a:xfrm>
            <a:off x="4499992" y="3933056"/>
            <a:ext cx="2664296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899592" y="188640"/>
            <a:ext cx="734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Составление загадок с использованием метода ТРИЗ «Перечисление частей предмета» и мнемотехники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484784"/>
            <a:ext cx="45365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 одному хвосту,</a:t>
            </a:r>
          </a:p>
          <a:p>
            <a:pPr algn="ctr"/>
            <a:r>
              <a:rPr lang="ru-RU" sz="2800" dirty="0" smtClean="0"/>
              <a:t>По четыре ноги,</a:t>
            </a:r>
          </a:p>
          <a:p>
            <a:pPr algn="ctr"/>
            <a:r>
              <a:rPr lang="ru-RU" sz="2800" dirty="0" smtClean="0"/>
              <a:t>Две антенны впереди.</a:t>
            </a:r>
          </a:p>
          <a:p>
            <a:pPr algn="ctr"/>
            <a:r>
              <a:rPr lang="ru-RU" sz="2800" dirty="0" smtClean="0"/>
              <a:t>По бокам кудряшки.</a:t>
            </a:r>
          </a:p>
          <a:p>
            <a:pPr algn="ctr"/>
            <a:r>
              <a:rPr lang="ru-RU" sz="2800" dirty="0" smtClean="0"/>
              <a:t>Кто это?</a:t>
            </a:r>
            <a:endParaRPr lang="ru-RU" sz="2800" dirty="0"/>
          </a:p>
        </p:txBody>
      </p:sp>
      <p:pic>
        <p:nvPicPr>
          <p:cNvPr id="10" name="Рисунок 9" descr="https://img2.freepng.ru/20180613/for/kisspng-sheep-eid-al-adha-cartoon-qurban-5b211dd5d40c47.4758167515288969818686.jpg"/>
          <p:cNvPicPr/>
          <p:nvPr/>
        </p:nvPicPr>
        <p:blipFill>
          <a:blip r:embed="rId5" cstate="print"/>
          <a:srcRect l="7020" t="2985" r="4652" b="2736"/>
          <a:stretch>
            <a:fillRect/>
          </a:stretch>
        </p:blipFill>
        <p:spPr bwMode="auto">
          <a:xfrm>
            <a:off x="6516216" y="1556792"/>
            <a:ext cx="2234234" cy="2142412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kartinkin.net/pics/uploads/posts/2022-08/1660314111_59-kartinkin-net-p-sero-goluboi-fon-dlya-fotoshopa-krasivo-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 СОСТАВЛЕНИЯ ЗАГАДОК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628800"/>
            <a:ext cx="7056784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1. Модель составления загадок с использованием сравнений (символическая аналогия)</a:t>
            </a:r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420888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Объект→ Свойства→ Аналогичные свойства других предметов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5616" y="2924944"/>
          <a:ext cx="5112568" cy="2448271"/>
        </p:xfrm>
        <a:graphic>
          <a:graphicData uri="http://schemas.openxmlformats.org/drawingml/2006/table">
            <a:tbl>
              <a:tblPr/>
              <a:tblGrid>
                <a:gridCol w="2149434"/>
                <a:gridCol w="2963134"/>
              </a:tblGrid>
              <a:tr h="60387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Какая?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такое же?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634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879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879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5517232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Вставка слов – связок   А  НЕ,       НО  НЕ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90872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это задачка, которую нужно решить. Чтобы составить загадку, нам надо идти по лесенке действий.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kartinkin.net/uploads/posts/2022-03/1646776319_29-kartinkin-net-p-morkovka-kartinki-30.jpg"/>
          <p:cNvPicPr/>
          <p:nvPr/>
        </p:nvPicPr>
        <p:blipFill>
          <a:blip r:embed="rId3" cstate="print"/>
          <a:srcRect l="3300" r="4301"/>
          <a:stretch>
            <a:fillRect/>
          </a:stretch>
        </p:blipFill>
        <p:spPr bwMode="auto">
          <a:xfrm>
            <a:off x="6732240" y="3212976"/>
            <a:ext cx="2016224" cy="154305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736</Words>
  <Application>Microsoft Office PowerPoint</Application>
  <PresentationFormat>Экран (4:3)</PresentationFormat>
  <Paragraphs>139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Реализация ФГОС ДО</vt:lpstr>
      <vt:lpstr>Слайд 3</vt:lpstr>
      <vt:lpstr>Слайд 4</vt:lpstr>
      <vt:lpstr>Слайд 5</vt:lpstr>
      <vt:lpstr>Роль загадок</vt:lpstr>
      <vt:lpstr>Методы ТРИЗ для составления загадок с детьми старшего дошкольного возраста:</vt:lpstr>
      <vt:lpstr>Слайд 8</vt:lpstr>
      <vt:lpstr>МОДЕЛИ СОСТАВЛЕНИЯ ЗАГАДОК</vt:lpstr>
      <vt:lpstr>МОДЕЛИ СОСТАВЛЕНИЯ ЗАГАДОК</vt:lpstr>
      <vt:lpstr>МОДЕЛИ СОСТАВЛЕНИЯ ЗАГАДОК</vt:lpstr>
      <vt:lpstr>Проверь себя</vt:lpstr>
      <vt:lpstr>Слайд 13</vt:lpstr>
      <vt:lpstr>Слайд 14</vt:lpstr>
      <vt:lpstr>Слайд 15</vt:lpstr>
      <vt:lpstr>Проверь себя</vt:lpstr>
      <vt:lpstr>Слайд 17</vt:lpstr>
      <vt:lpstr>Слайд 18</vt:lpstr>
      <vt:lpstr>Слайд 19</vt:lpstr>
      <vt:lpstr>Проверь себя</vt:lpstr>
      <vt:lpstr>Работа по подгруппам</vt:lpstr>
      <vt:lpstr>Вывод: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66</cp:revision>
  <dcterms:created xsi:type="dcterms:W3CDTF">2022-11-18T17:51:28Z</dcterms:created>
  <dcterms:modified xsi:type="dcterms:W3CDTF">2023-02-01T17:52:43Z</dcterms:modified>
</cp:coreProperties>
</file>