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72" r:id="rId3"/>
    <p:sldId id="257" r:id="rId4"/>
    <p:sldId id="268" r:id="rId5"/>
    <p:sldId id="258" r:id="rId6"/>
    <p:sldId id="259" r:id="rId7"/>
    <p:sldId id="266" r:id="rId8"/>
    <p:sldId id="267" r:id="rId9"/>
    <p:sldId id="260" r:id="rId10"/>
    <p:sldId id="261" r:id="rId11"/>
    <p:sldId id="264" r:id="rId12"/>
    <p:sldId id="265" r:id="rId13"/>
    <p:sldId id="273" r:id="rId14"/>
    <p:sldId id="262" r:id="rId15"/>
    <p:sldId id="271" r:id="rId16"/>
    <p:sldId id="269" r:id="rId17"/>
    <p:sldId id="270" r:id="rId18"/>
    <p:sldId id="26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000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2" d="100"/>
          <a:sy n="62" d="100"/>
        </p:scale>
        <p:origin x="-1596" y="-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5334000"/>
            <a:ext cx="7772400" cy="704850"/>
          </a:xfrm>
          <a:extLst>
            <a:ext uri="{AF507438-7753-43E0-B8FC-AC1667EBCBE1}">
              <a14:hiddenEffects xmlns=""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5867400"/>
            <a:ext cx="7772400" cy="533400"/>
          </a:xfrm>
          <a:extLst>
            <a:ext uri="{AF507438-7753-43E0-B8FC-AC1667EBCBE1}">
              <a14:hiddenEffects xmlns=""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marL="0" indent="0" algn="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</p:spTree>
    <p:extLst>
      <p:ext uri="{BB962C8B-B14F-4D97-AF65-F5344CB8AC3E}">
        <p14:creationId xmlns="" xmlns:p14="http://schemas.microsoft.com/office/powerpoint/2010/main" val="1510559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91186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00800" y="1417638"/>
            <a:ext cx="1828800" cy="52117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1417638"/>
            <a:ext cx="5334000" cy="52117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54319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44446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="" xmlns:p14="http://schemas.microsoft.com/office/powerpoint/2010/main" val="4237100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695184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44263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70015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200544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="" xmlns:p14="http://schemas.microsoft.com/office/powerpoint/2010/main" val="28958576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="" xmlns:p14="http://schemas.microsoft.com/office/powerpoint/2010/main" val="2464784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417638"/>
            <a:ext cx="7315200" cy="71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438400"/>
            <a:ext cx="73152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8438" y="1142984"/>
            <a:ext cx="8136904" cy="2790072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0A000C"/>
                </a:solidFill>
                <a:latin typeface="Times New Roman" pitchFamily="18" charset="0"/>
                <a:cs typeface="Times New Roman" pitchFamily="18" charset="0"/>
              </a:rPr>
              <a:t>Мастер-класс </a:t>
            </a:r>
            <a:r>
              <a:rPr lang="ru-RU" sz="2400" b="1" dirty="0">
                <a:solidFill>
                  <a:srgbClr val="0A000C"/>
                </a:solidFill>
                <a:latin typeface="Times New Roman" pitchFamily="18" charset="0"/>
                <a:cs typeface="Times New Roman" pitchFamily="18" charset="0"/>
              </a:rPr>
              <a:t>для педагогов дошкольного </a:t>
            </a:r>
            <a:r>
              <a:rPr lang="ru-RU" sz="2400" b="1" dirty="0" smtClean="0">
                <a:solidFill>
                  <a:srgbClr val="0A000C"/>
                </a:solidFill>
                <a:latin typeface="Times New Roman" pitchFamily="18" charset="0"/>
                <a:cs typeface="Times New Roman" pitchFamily="18" charset="0"/>
              </a:rPr>
              <a:t>образования</a:t>
            </a:r>
            <a:r>
              <a:rPr lang="ru-RU" sz="4400" b="1" dirty="0">
                <a:solidFill>
                  <a:srgbClr val="0A000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>
                <a:solidFill>
                  <a:srgbClr val="0A000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0A000C"/>
                </a:solidFill>
                <a:latin typeface="Times New Roman" pitchFamily="18" charset="0"/>
                <a:cs typeface="Times New Roman" pitchFamily="18" charset="0"/>
              </a:rPr>
              <a:t>«Волшебные камешки </a:t>
            </a:r>
            <a:r>
              <a:rPr lang="ru-RU" sz="4400" b="1" dirty="0" err="1" smtClean="0">
                <a:solidFill>
                  <a:srgbClr val="0A000C"/>
                </a:solidFill>
                <a:latin typeface="Times New Roman" pitchFamily="18" charset="0"/>
                <a:cs typeface="Times New Roman" pitchFamily="18" charset="0"/>
              </a:rPr>
              <a:t>Марблс</a:t>
            </a:r>
            <a:r>
              <a:rPr lang="ru-RU" sz="4400" b="1" dirty="0" smtClean="0">
                <a:solidFill>
                  <a:srgbClr val="0A000C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4400" b="1" dirty="0">
              <a:ln w="31550" cmpd="sng">
                <a:gradFill>
                  <a:gsLst>
                    <a:gs pos="25000">
                      <a:srgbClr val="0A000C"/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A000C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14546" y="6143644"/>
            <a:ext cx="4934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A000C"/>
                </a:solidFill>
                <a:latin typeface="Times New Roman" pitchFamily="18" charset="0"/>
                <a:cs typeface="Times New Roman" pitchFamily="18" charset="0"/>
              </a:rPr>
              <a:t>Воспитатель: Ситник Дарья Александровна</a:t>
            </a:r>
            <a:endParaRPr lang="ru-RU" b="1" dirty="0">
              <a:solidFill>
                <a:srgbClr val="0A000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s://umitoy.ru/upload/iblock/ca9/ca999aaa324296c9bb97a7366fcf9cd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3571876"/>
            <a:ext cx="2214578" cy="22145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75165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8728" y="2214554"/>
            <a:ext cx="2592288" cy="310854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A000C"/>
                </a:solidFill>
                <a:latin typeface="Times New Roman" pitchFamily="18" charset="0"/>
                <a:cs typeface="Times New Roman" pitchFamily="18" charset="0"/>
              </a:rPr>
              <a:t>«Угадай-ка». </a:t>
            </a:r>
            <a:r>
              <a:rPr lang="ru-RU" sz="2600" dirty="0" smtClean="0">
                <a:solidFill>
                  <a:srgbClr val="0A000C"/>
                </a:solidFill>
                <a:latin typeface="Times New Roman" pitchFamily="18" charset="0"/>
                <a:cs typeface="Times New Roman" pitchFamily="18" charset="0"/>
              </a:rPr>
              <a:t>Угадываем</a:t>
            </a:r>
            <a:r>
              <a:rPr lang="ru-RU" sz="2800" dirty="0" smtClean="0">
                <a:solidFill>
                  <a:srgbClr val="0A000C"/>
                </a:solidFill>
                <a:latin typeface="Times New Roman" pitchFamily="18" charset="0"/>
                <a:cs typeface="Times New Roman" pitchFamily="18" charset="0"/>
              </a:rPr>
              <a:t>, что в руках. Игра строится по принципу сенсорной коробки. </a:t>
            </a:r>
            <a:endParaRPr lang="ru-RU" sz="2800" dirty="0">
              <a:solidFill>
                <a:srgbClr val="0A000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C:\Users\User\Desktop\902417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2214554"/>
            <a:ext cx="4267200" cy="30289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59397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75176" y="1988840"/>
            <a:ext cx="4339852" cy="138499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A000C"/>
                </a:solidFill>
                <a:latin typeface="Times New Roman" pitchFamily="18" charset="0"/>
                <a:cs typeface="Times New Roman" pitchFamily="18" charset="0"/>
              </a:rPr>
              <a:t>«Собери по образцу». </a:t>
            </a:r>
            <a:r>
              <a:rPr lang="ru-RU" sz="2800" dirty="0" smtClean="0">
                <a:solidFill>
                  <a:srgbClr val="0A000C"/>
                </a:solidFill>
                <a:latin typeface="Times New Roman" pitchFamily="18" charset="0"/>
                <a:cs typeface="Times New Roman" pitchFamily="18" charset="0"/>
              </a:rPr>
              <a:t>Собираем свою картинку, по образцу. </a:t>
            </a:r>
            <a:endParaRPr lang="ru-RU" sz="2800" dirty="0">
              <a:solidFill>
                <a:srgbClr val="0A000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C:\Users\User\Desktop\20220202_07165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1142984"/>
            <a:ext cx="3776674" cy="50355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960111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31384" y="1772816"/>
            <a:ext cx="1800200" cy="378565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A000C"/>
                </a:solidFill>
                <a:latin typeface="Times New Roman" pitchFamily="18" charset="0"/>
                <a:cs typeface="Times New Roman" pitchFamily="18" charset="0"/>
              </a:rPr>
              <a:t>«Заполни шаблон». </a:t>
            </a:r>
            <a:r>
              <a:rPr lang="ru-RU" sz="2400" dirty="0" smtClean="0">
                <a:solidFill>
                  <a:srgbClr val="0A000C"/>
                </a:solidFill>
                <a:latin typeface="Times New Roman" pitchFamily="18" charset="0"/>
                <a:cs typeface="Times New Roman" pitchFamily="18" charset="0"/>
              </a:rPr>
              <a:t>На готовый шаблон раскладываем камешки, согласно цветовому решению. </a:t>
            </a:r>
            <a:endParaRPr lang="ru-RU" sz="2400" dirty="0">
              <a:solidFill>
                <a:srgbClr val="0A000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User\Desktop\20220125_0831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357166"/>
            <a:ext cx="2927738" cy="3903650"/>
          </a:xfrm>
          <a:prstGeom prst="rect">
            <a:avLst/>
          </a:prstGeom>
          <a:noFill/>
        </p:spPr>
      </p:pic>
      <p:pic>
        <p:nvPicPr>
          <p:cNvPr id="4099" name="Picture 3" descr="C:\Users\User\Desktop\20220125_08355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3571876"/>
            <a:ext cx="3987808" cy="29908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140476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31384" y="1772816"/>
            <a:ext cx="1783162" cy="156966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A000C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err="1" smtClean="0">
                <a:solidFill>
                  <a:srgbClr val="0A000C"/>
                </a:solidFill>
                <a:latin typeface="Times New Roman" pitchFamily="18" charset="0"/>
                <a:cs typeface="Times New Roman" pitchFamily="18" charset="0"/>
              </a:rPr>
              <a:t>Сортёр</a:t>
            </a:r>
            <a:r>
              <a:rPr lang="ru-RU" sz="2400" b="1" dirty="0" smtClean="0">
                <a:solidFill>
                  <a:srgbClr val="0A000C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2400" dirty="0" smtClean="0">
                <a:solidFill>
                  <a:srgbClr val="0A000C"/>
                </a:solidFill>
                <a:latin typeface="Times New Roman" pitchFamily="18" charset="0"/>
                <a:cs typeface="Times New Roman" pitchFamily="18" charset="0"/>
              </a:rPr>
              <a:t>Сортировка камешков  по цветам. </a:t>
            </a:r>
            <a:endParaRPr lang="ru-RU" sz="2400" dirty="0">
              <a:solidFill>
                <a:srgbClr val="0A000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User\Desktop\20221102_0727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357166"/>
            <a:ext cx="4143404" cy="3107553"/>
          </a:xfrm>
          <a:prstGeom prst="rect">
            <a:avLst/>
          </a:prstGeom>
          <a:noFill/>
        </p:spPr>
      </p:pic>
      <p:pic>
        <p:nvPicPr>
          <p:cNvPr id="6147" name="Picture 3" descr="C:\Users\User\Desktop\20220124_15395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2655878"/>
            <a:ext cx="3151592" cy="42021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140476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3622" y="1844824"/>
            <a:ext cx="8229600" cy="223224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3200" b="1" dirty="0" smtClean="0">
                <a:solidFill>
                  <a:srgbClr val="0A000C"/>
                </a:solidFill>
                <a:latin typeface="Times New Roman" pitchFamily="18" charset="0"/>
                <a:cs typeface="Times New Roman" pitchFamily="18" charset="0"/>
              </a:rPr>
              <a:t>А теперь, уважаемые педагоги, я предлагаю вам на собственном примере почувствовать «Волшебство камешков Марбелс».</a:t>
            </a:r>
            <a:endParaRPr lang="ru-RU" sz="3200" b="1" dirty="0">
              <a:solidFill>
                <a:srgbClr val="0A000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User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4429132"/>
            <a:ext cx="3519478" cy="211718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72749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3"/>
          <p:cNvSpPr>
            <a:spLocks noGrp="1"/>
          </p:cNvSpPr>
          <p:nvPr>
            <p:ph type="body" idx="1"/>
          </p:nvPr>
        </p:nvSpPr>
        <p:spPr>
          <a:xfrm>
            <a:off x="1979712" y="1124744"/>
            <a:ext cx="5544616" cy="49574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>
                <a:solidFill>
                  <a:srgbClr val="0A000C"/>
                </a:solidFill>
                <a:latin typeface="Times New Roman" pitchFamily="18" charset="0"/>
                <a:cs typeface="Times New Roman" pitchFamily="18" charset="0"/>
              </a:rPr>
              <a:t>1 задание. Обследование камней.</a:t>
            </a:r>
          </a:p>
        </p:txBody>
      </p:sp>
      <p:sp>
        <p:nvSpPr>
          <p:cNvPr id="8" name="Объект 4"/>
          <p:cNvSpPr>
            <a:spLocks noGrp="1"/>
          </p:cNvSpPr>
          <p:nvPr>
            <p:ph sz="half" idx="2"/>
          </p:nvPr>
        </p:nvSpPr>
        <p:spPr>
          <a:xfrm>
            <a:off x="1403648" y="1988840"/>
            <a:ext cx="6840760" cy="3888432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0A000C"/>
                </a:solidFill>
                <a:latin typeface="Times New Roman" pitchFamily="18" charset="0"/>
                <a:cs typeface="Times New Roman" pitchFamily="18" charset="0"/>
              </a:rPr>
              <a:t>Закройте глаза, опустите руки в контейнер с камешками, обратите внимание на то, какие они. Опишите свои ощущения. Далее откройте глаза, и  назовите цвет, форму, размер.</a:t>
            </a:r>
          </a:p>
          <a:p>
            <a:pPr marL="0" indent="0">
              <a:buNone/>
            </a:pPr>
            <a:r>
              <a:rPr lang="ru-RU" dirty="0">
                <a:solidFill>
                  <a:srgbClr val="0A000C"/>
                </a:solidFill>
                <a:latin typeface="Times New Roman" pitchFamily="18" charset="0"/>
                <a:cs typeface="Times New Roman" pitchFamily="18" charset="0"/>
              </a:rPr>
              <a:t>Следующее: возьмите один камушек в руку и уроните его на стол. Что вы услышали? Опишите.</a:t>
            </a:r>
          </a:p>
          <a:p>
            <a:pPr marL="0" indent="0">
              <a:buNone/>
            </a:pPr>
            <a:r>
              <a:rPr lang="ru-RU" dirty="0">
                <a:solidFill>
                  <a:srgbClr val="0A000C"/>
                </a:solidFill>
                <a:latin typeface="Times New Roman" pitchFamily="18" charset="0"/>
                <a:cs typeface="Times New Roman" pitchFamily="18" charset="0"/>
              </a:rPr>
              <a:t>Следует вопрос: используя данные упражнения, что можно развивать у ребенка</a:t>
            </a:r>
            <a:r>
              <a:rPr lang="ru-RU" dirty="0" smtClean="0">
                <a:solidFill>
                  <a:srgbClr val="0A000C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dirty="0">
              <a:solidFill>
                <a:srgbClr val="0A000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68571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5"/>
          <p:cNvSpPr>
            <a:spLocks noGrp="1"/>
          </p:cNvSpPr>
          <p:nvPr>
            <p:ph type="body" sz="quarter" idx="3"/>
          </p:nvPr>
        </p:nvSpPr>
        <p:spPr>
          <a:xfrm>
            <a:off x="2339752" y="548680"/>
            <a:ext cx="4392488" cy="50405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>
                <a:solidFill>
                  <a:srgbClr val="0A000C"/>
                </a:solidFill>
                <a:latin typeface="Times New Roman" pitchFamily="18" charset="0"/>
                <a:cs typeface="Times New Roman" pitchFamily="18" charset="0"/>
              </a:rPr>
              <a:t>2 задание. Творческое</a:t>
            </a:r>
            <a:r>
              <a:rPr lang="ru-RU" dirty="0" smtClean="0">
                <a:solidFill>
                  <a:srgbClr val="0A000C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rgbClr val="0A000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ъект 6"/>
          <p:cNvSpPr>
            <a:spLocks noGrp="1"/>
          </p:cNvSpPr>
          <p:nvPr>
            <p:ph sz="quarter" idx="4"/>
          </p:nvPr>
        </p:nvSpPr>
        <p:spPr>
          <a:xfrm>
            <a:off x="1259632" y="1628800"/>
            <a:ext cx="6768752" cy="4536504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0A000C"/>
                </a:solidFill>
                <a:latin typeface="Times New Roman" pitchFamily="18" charset="0"/>
                <a:cs typeface="Times New Roman" pitchFamily="18" charset="0"/>
              </a:rPr>
              <a:t>Для вас расположены на столе листы бумаги разного цвета. Я предлагаю вам выложить картину из камешков, а тема, будет та, которая вы выберете не глядя. Для начала разделимся на две группы. (В итоге должны получиться две картины). Выбираем представителя, который будет вытягивать листок с темой. Далее обсуждаем, и приступаем к работе. </a:t>
            </a:r>
          </a:p>
          <a:p>
            <a:pPr marL="0" indent="0">
              <a:buNone/>
            </a:pPr>
            <a:r>
              <a:rPr lang="ru-RU" dirty="0">
                <a:solidFill>
                  <a:srgbClr val="0A000C"/>
                </a:solidFill>
                <a:latin typeface="Times New Roman" pitchFamily="18" charset="0"/>
                <a:cs typeface="Times New Roman" pitchFamily="18" charset="0"/>
              </a:rPr>
              <a:t>Как вы думаете, какие игры можно придумать по картинке, использовать на занятии? (педагоги придумывают игры)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3438914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195736" y="2028327"/>
            <a:ext cx="5112568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A000C"/>
                </a:solidFill>
                <a:latin typeface="Times New Roman" pitchFamily="18" charset="0"/>
                <a:cs typeface="Times New Roman" pitchFamily="18" charset="0"/>
              </a:rPr>
              <a:t>3 задание.  Работа без образца.</a:t>
            </a:r>
            <a:endParaRPr lang="ru-RU" sz="2400" b="1" dirty="0">
              <a:solidFill>
                <a:srgbClr val="0A000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03648" y="2780928"/>
            <a:ext cx="6696744" cy="120032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A000C"/>
                </a:solidFill>
                <a:latin typeface="Times New Roman" pitchFamily="18" charset="0"/>
                <a:cs typeface="Times New Roman" pitchFamily="18" charset="0"/>
              </a:rPr>
              <a:t>Представьте, что вас пригласили на день рождение. Что бы вы подарили?</a:t>
            </a:r>
          </a:p>
          <a:p>
            <a:r>
              <a:rPr lang="ru-RU" sz="2400" dirty="0" smtClean="0">
                <a:solidFill>
                  <a:srgbClr val="0A000C"/>
                </a:solidFill>
                <a:latin typeface="Times New Roman" pitchFamily="18" charset="0"/>
                <a:cs typeface="Times New Roman" pitchFamily="18" charset="0"/>
              </a:rPr>
              <a:t>Выложить подарок из камней.</a:t>
            </a:r>
            <a:endParaRPr lang="ru-RU" sz="2400" dirty="0">
              <a:solidFill>
                <a:srgbClr val="0A000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s://ae04.alicdn.com/kf/HTB19.arNXXXXXcBaXXXq6xXFXXXo/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4286256"/>
            <a:ext cx="2892417" cy="21693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342996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5" name="Заголовок 6"/>
          <p:cNvSpPr txBox="1">
            <a:spLocks/>
          </p:cNvSpPr>
          <p:nvPr/>
        </p:nvSpPr>
        <p:spPr bwMode="auto">
          <a:xfrm>
            <a:off x="1214414" y="1928802"/>
            <a:ext cx="7242442" cy="3435864"/>
          </a:xfrm>
          <a:prstGeom prst="rect">
            <a:avLst/>
          </a:prstGeom>
          <a:extLst>
            <a:ext uri="{AF507438-7753-43E0-B8FC-AC1667EBCBE1}">
              <a14:hiddenEffects xmlns=""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0" cap="none" spc="0" normalizeH="0" baseline="0" noProof="0" dirty="0" smtClean="0">
                <a:ln>
                  <a:noFill/>
                </a:ln>
                <a:solidFill>
                  <a:srgbClr val="0A000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0" cap="none" spc="0" normalizeH="0" baseline="0" noProof="0" dirty="0" smtClean="0">
                <a:ln>
                  <a:noFill/>
                </a:ln>
                <a:solidFill>
                  <a:srgbClr val="0A000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kumimoji="0" lang="ru-RU" sz="7200" b="1" i="0" u="none" strike="noStrike" kern="0" cap="none" spc="0" normalizeH="0" baseline="0" noProof="0" dirty="0">
              <a:ln>
                <a:noFill/>
              </a:ln>
              <a:solidFill>
                <a:srgbClr val="0A000C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69662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1714488"/>
            <a:ext cx="7704856" cy="156966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A000C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400" b="1" dirty="0" smtClean="0">
                <a:solidFill>
                  <a:srgbClr val="0A000C"/>
                </a:solidFill>
                <a:latin typeface="Times New Roman" pitchFamily="18" charset="0"/>
                <a:cs typeface="Times New Roman" pitchFamily="18" charset="0"/>
              </a:rPr>
              <a:t>каждого из нас есть «педагогическая копилка» любимых игр для детей. Я бы хотела познакомить вас с одним из моих любимых методов игры – камешки Марблс.</a:t>
            </a:r>
            <a:endParaRPr lang="ru-RU" sz="2400" b="1" dirty="0">
              <a:solidFill>
                <a:srgbClr val="0A000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20220125_0835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4214818"/>
            <a:ext cx="3201990" cy="240149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78290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980728"/>
            <a:ext cx="7992888" cy="525658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sz="2400" b="1" dirty="0" smtClean="0">
                <a:solidFill>
                  <a:srgbClr val="0A000C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dirty="0" smtClean="0">
                <a:solidFill>
                  <a:srgbClr val="0A000C"/>
                </a:solidFill>
                <a:latin typeface="Times New Roman" pitchFamily="18" charset="0"/>
                <a:cs typeface="Times New Roman" pitchFamily="18" charset="0"/>
              </a:rPr>
              <a:t> ознакомление педагогов с одной из современных технологий в образовательной  деятельности с детьми; 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0A000C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0A000C"/>
                </a:solidFill>
                <a:latin typeface="Times New Roman" pitchFamily="18" charset="0"/>
                <a:cs typeface="Times New Roman" pitchFamily="18" charset="0"/>
              </a:rPr>
              <a:t>- познакомить педагогов с нетрадиционной технологией использования камешков Марблс в обучении детей;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0A000C"/>
                </a:solidFill>
                <a:latin typeface="Times New Roman" pitchFamily="18" charset="0"/>
                <a:cs typeface="Times New Roman" pitchFamily="18" charset="0"/>
              </a:rPr>
              <a:t>- мотивирование педагогов для использования камешков Марблс в работе с дошкольниками;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0A000C"/>
                </a:solidFill>
                <a:latin typeface="Times New Roman" pitchFamily="18" charset="0"/>
                <a:cs typeface="Times New Roman" pitchFamily="18" charset="0"/>
              </a:rPr>
              <a:t>- рассказать какие  нетрадиционные   методы  работы  использовались для повышения эффективности в процессе обучения детей дошкольного возраста.  </a:t>
            </a:r>
          </a:p>
        </p:txBody>
      </p:sp>
    </p:spTree>
    <p:extLst>
      <p:ext uri="{BB962C8B-B14F-4D97-AF65-F5344CB8AC3E}">
        <p14:creationId xmlns="" xmlns:p14="http://schemas.microsoft.com/office/powerpoint/2010/main" val="1000263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404664"/>
            <a:ext cx="7848872" cy="604867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lvl="0" indent="0" algn="ctr">
              <a:buNone/>
            </a:pPr>
            <a:r>
              <a:rPr lang="ru-RU" sz="2400" b="1" dirty="0">
                <a:solidFill>
                  <a:srgbClr val="0A000C"/>
                </a:solidFill>
                <a:latin typeface="Times New Roman" pitchFamily="18" charset="0"/>
                <a:cs typeface="Times New Roman" pitchFamily="18" charset="0"/>
              </a:rPr>
              <a:t>Актуальность:</a:t>
            </a:r>
          </a:p>
          <a:p>
            <a:pPr marL="0" lvl="0" indent="0">
              <a:buNone/>
            </a:pPr>
            <a:r>
              <a:rPr lang="ru-RU" sz="1800" dirty="0">
                <a:solidFill>
                  <a:srgbClr val="0A000C"/>
                </a:solidFill>
                <a:latin typeface="Times New Roman" pitchFamily="18" charset="0"/>
                <a:cs typeface="Times New Roman" pitchFamily="18" charset="0"/>
              </a:rPr>
              <a:t>Всем известно, что основным видом  деятельности детей дошкольного возраста  является игра. И процесс обучения должен проходить в игровой форме. Игра с использованием Марблс решает следующие педагогические задачи: развитие мелкой моторики, зрительно-двигательной координации; развитие навыков ориентировки в пространстве (на плоскости); развитие сенсорного восприятия; развитие тактильных ощущений; развитие глазодвигательных функций, повышение остроты зрения, фиксации взора; развитие зрительного внимания, памяти, мышления, воображения, речи.</a:t>
            </a:r>
          </a:p>
          <a:p>
            <a:pPr marL="0" lvl="0" indent="0">
              <a:buNone/>
            </a:pPr>
            <a:r>
              <a:rPr lang="ru-RU" sz="1800" dirty="0">
                <a:solidFill>
                  <a:srgbClr val="0A000C"/>
                </a:solidFill>
                <a:latin typeface="Times New Roman" pitchFamily="18" charset="0"/>
                <a:cs typeface="Times New Roman" pitchFamily="18" charset="0"/>
              </a:rPr>
              <a:t>Почему я выбрала именно их? Во-первых, это простой и доступный материал. Во-вторых, только посмотрите, как они завораживают. Они имеют различную форму, разнообразные оттенки цветов. Они  приятны на ощупь, блестят на солнце, переливаются, привлекают внимание. Занятия с ними понравятся не только детям, но и взрослым. Помимо развивающих качеств, Марблс имеют и релаксационные. Играя с ними, у ребенка развивается не только мелкая моторика рук, тактильные ощущения, мыслительные операции, цветовое восприятие, так же в процессе игры, ребенок получает эстетическое удовольствие и положительные эмоции.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39197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620688"/>
            <a:ext cx="7560840" cy="5616624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indent="457200">
              <a:buNone/>
            </a:pPr>
            <a:r>
              <a:rPr lang="ru-RU" sz="2000" dirty="0" smtClean="0">
                <a:solidFill>
                  <a:srgbClr val="0A000C"/>
                </a:solidFill>
                <a:latin typeface="Times New Roman" pitchFamily="18" charset="0"/>
                <a:cs typeface="Times New Roman" pitchFamily="18" charset="0"/>
              </a:rPr>
              <a:t>Для начала, хотелось бы рассказать немного истории появления камешков Марблс. Марблс одна из самых популярных детских игр на Западе. Игра в марблс ведет свою историю от времен нашего пещерного предка, когда маленькие неандертальцы играли в свободное время мелкой галькой или шариками из глины. Изделия в виде шариков были обнаружены в различных археологических зонах всего мира. Жизнь людей тесно связана с камнями, камень используется для строительства жилища, а так же олицетворяет в себе магический символ. Камни считаются сильными оберегами.</a:t>
            </a:r>
          </a:p>
          <a:p>
            <a:pPr marL="0" indent="457200">
              <a:buNone/>
            </a:pPr>
            <a:r>
              <a:rPr lang="ru-RU" sz="2000" dirty="0" smtClean="0">
                <a:solidFill>
                  <a:srgbClr val="0A000C"/>
                </a:solidFill>
                <a:latin typeface="Times New Roman" pitchFamily="18" charset="0"/>
                <a:cs typeface="Times New Roman" pitchFamily="18" charset="0"/>
              </a:rPr>
              <a:t> Современные марблс делаются из силикатного песка, золы и соды, которые расплавляются в печи при 650 градусах. С помощью специальных красителей стеклу придают самые разнообразные расцветки. После выхода из печи расплавленную массу режут на небольшие кусочки, с помощью механических роликов им придается сферическая форма. </a:t>
            </a:r>
          </a:p>
          <a:p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08591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908720"/>
            <a:ext cx="7272808" cy="504056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457200">
              <a:buNone/>
            </a:pPr>
            <a:r>
              <a:rPr lang="ru-RU" sz="2800" dirty="0" smtClean="0">
                <a:solidFill>
                  <a:srgbClr val="0A000C"/>
                </a:solidFill>
                <a:latin typeface="Times New Roman" pitchFamily="18" charset="0"/>
                <a:cs typeface="Times New Roman" pitchFamily="18" charset="0"/>
              </a:rPr>
              <a:t>При работе с детьми я стараюсь прибегать к чему-то особенному, необычному, но в то же время простому. К этому и относятся игры с «Волшебными камешками». Некоторые идеи приходят непосредственно в процессе игры. Но существует огромное количество вариантов игр с их использованием. Я подобрала перечень игр, которые направлены на решение следующих задач, например: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63518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764704"/>
            <a:ext cx="7920880" cy="576064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sz="1800" dirty="0">
                <a:solidFill>
                  <a:srgbClr val="0A000C"/>
                </a:solidFill>
                <a:latin typeface="Times New Roman" pitchFamily="18" charset="0"/>
                <a:cs typeface="Times New Roman" pitchFamily="18" charset="0"/>
              </a:rPr>
              <a:t>1. Развитие мелкой моторики, зрительно-двигательной координации. Такие игры, как «Мозаика», «Украсим торт», «Чудесный мешочек» и др.</a:t>
            </a:r>
          </a:p>
          <a:p>
            <a:pPr marL="0" indent="0">
              <a:buNone/>
            </a:pPr>
            <a:r>
              <a:rPr lang="ru-RU" sz="1800" dirty="0">
                <a:solidFill>
                  <a:srgbClr val="0A000C"/>
                </a:solidFill>
                <a:latin typeface="Times New Roman" pitchFamily="18" charset="0"/>
                <a:cs typeface="Times New Roman" pitchFamily="18" charset="0"/>
              </a:rPr>
              <a:t>2. Развитие навыков ориентировки в микро пространстве (на плоскости). Используем игры: «Цветочная полянка», «Лабиринт» и др.</a:t>
            </a:r>
          </a:p>
          <a:p>
            <a:pPr marL="0" indent="0">
              <a:buNone/>
            </a:pPr>
            <a:r>
              <a:rPr lang="ru-RU" sz="1800" dirty="0">
                <a:solidFill>
                  <a:srgbClr val="0A000C"/>
                </a:solidFill>
                <a:latin typeface="Times New Roman" pitchFamily="18" charset="0"/>
                <a:cs typeface="Times New Roman" pitchFamily="18" charset="0"/>
              </a:rPr>
              <a:t>3. Развитие сенсорного восприятия. Игры: «Гроздь винограда», «Выложи по образцу», «Лабиринт» и др.</a:t>
            </a:r>
          </a:p>
          <a:p>
            <a:pPr marL="0" indent="0">
              <a:buNone/>
            </a:pPr>
            <a:r>
              <a:rPr lang="ru-RU" sz="1800" dirty="0">
                <a:solidFill>
                  <a:srgbClr val="0A000C"/>
                </a:solidFill>
                <a:latin typeface="Times New Roman" pitchFamily="18" charset="0"/>
                <a:cs typeface="Times New Roman" pitchFamily="18" charset="0"/>
              </a:rPr>
              <a:t>4. Развитие тактильных ощущений. Игры: «Выложи картинку по теме», «Украсим торт» и др.</a:t>
            </a:r>
          </a:p>
          <a:p>
            <a:pPr marL="0" indent="0">
              <a:buNone/>
            </a:pPr>
            <a:r>
              <a:rPr lang="ru-RU" sz="1800" dirty="0">
                <a:solidFill>
                  <a:srgbClr val="0A000C"/>
                </a:solidFill>
                <a:latin typeface="Times New Roman" pitchFamily="18" charset="0"/>
                <a:cs typeface="Times New Roman" pitchFamily="18" charset="0"/>
              </a:rPr>
              <a:t>5. Развитие глазодвигательных функций, повышение остроты зрения, фиксации взора. Игры: «Зеркало», «Цифры», «Техник» и др.</a:t>
            </a:r>
          </a:p>
          <a:p>
            <a:pPr marL="0" indent="0">
              <a:buNone/>
            </a:pPr>
            <a:r>
              <a:rPr lang="ru-RU" sz="1800" dirty="0">
                <a:solidFill>
                  <a:srgbClr val="0A000C"/>
                </a:solidFill>
                <a:latin typeface="Times New Roman" pitchFamily="18" charset="0"/>
                <a:cs typeface="Times New Roman" pitchFamily="18" charset="0"/>
              </a:rPr>
              <a:t>6. Развитие зрительного внимания, памяти, мышления, воображения, речи. Игры: «Какого цвета были рыбки», «Разноцветные полоски» и др.</a:t>
            </a:r>
          </a:p>
          <a:p>
            <a:pPr marL="0" indent="0">
              <a:buNone/>
            </a:pPr>
            <a:r>
              <a:rPr lang="ru-RU" sz="1800" dirty="0">
                <a:solidFill>
                  <a:srgbClr val="0A000C"/>
                </a:solidFill>
                <a:latin typeface="Times New Roman" pitchFamily="18" charset="0"/>
                <a:cs typeface="Times New Roman" pitchFamily="18" charset="0"/>
              </a:rPr>
              <a:t>7. Формирует умение согласовывать прилагательные и числительные с существительными, игры: «Бродилки», «Выложи по образцу» и др.</a:t>
            </a:r>
          </a:p>
          <a:p>
            <a:pPr marL="0" indent="0">
              <a:buNone/>
            </a:pPr>
            <a:r>
              <a:rPr lang="ru-RU" sz="1800" dirty="0">
                <a:solidFill>
                  <a:srgbClr val="0A000C"/>
                </a:solidFill>
                <a:latin typeface="Times New Roman" pitchFamily="18" charset="0"/>
                <a:cs typeface="Times New Roman" pitchFamily="18" charset="0"/>
              </a:rPr>
              <a:t>8. Обогащает словарный запас (упражнение в употреблении предлогов, наречий, прилагательных, глаголов), игры: «Цветочная полянка», «Техник» и др.</a:t>
            </a:r>
          </a:p>
          <a:p>
            <a:pPr marL="0" indent="0">
              <a:buNone/>
            </a:pPr>
            <a:r>
              <a:rPr lang="ru-RU" sz="1800" dirty="0">
                <a:solidFill>
                  <a:srgbClr val="0A000C"/>
                </a:solidFill>
                <a:latin typeface="Times New Roman" pitchFamily="18" charset="0"/>
                <a:cs typeface="Times New Roman" pitchFamily="18" charset="0"/>
              </a:rPr>
              <a:t>9. Развитие связной, фразовой речи, эмоциональной лексики, используем игры: « Какого цвета были рыбки», «Украсим торт» и др.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27767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916832"/>
            <a:ext cx="7632848" cy="2880320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lvl="0" indent="457200">
              <a:buNone/>
            </a:pPr>
            <a:r>
              <a:rPr lang="ru-RU" sz="2800" dirty="0">
                <a:solidFill>
                  <a:srgbClr val="0A000C"/>
                </a:solidFill>
                <a:latin typeface="Times New Roman" pitchFamily="18" charset="0"/>
                <a:cs typeface="Times New Roman" pitchFamily="18" charset="0"/>
              </a:rPr>
              <a:t>Упражнения зависят от возраста детей, их развития, заинтересованности в игре. Так же легко подбирать задания по лексическим темам. Для создания игровых ситуаций можно использовать мелкие игрушки, цветные силуэты, шаблоны.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91530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268760"/>
            <a:ext cx="7603232" cy="129614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1800" b="1" dirty="0" smtClean="0">
                <a:solidFill>
                  <a:srgbClr val="0A000C"/>
                </a:solidFill>
                <a:latin typeface="Times New Roman" pitchFamily="18" charset="0"/>
                <a:cs typeface="Times New Roman" pitchFamily="18" charset="0"/>
              </a:rPr>
              <a:t>Хотелось бы поделиться с вами своим опытом работы, в котором были применены игры с камешками Марблс. Вторая младшая группа  «Непоседы»  МБДОУ «Детский сад « 20 «Росинка»</a:t>
            </a:r>
            <a:br>
              <a:rPr lang="ru-RU" sz="1800" b="1" dirty="0" smtClean="0">
                <a:solidFill>
                  <a:srgbClr val="0A000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A000C"/>
                </a:solidFill>
                <a:latin typeface="Times New Roman" pitchFamily="18" charset="0"/>
                <a:cs typeface="Times New Roman" pitchFamily="18" charset="0"/>
              </a:rPr>
              <a:t>Красноярский край город Назарово</a:t>
            </a:r>
            <a:endParaRPr lang="ru-RU" sz="1800" b="1" dirty="0">
              <a:solidFill>
                <a:srgbClr val="0A000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3068960"/>
            <a:ext cx="7459216" cy="314612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457200">
              <a:buNone/>
            </a:pPr>
            <a:r>
              <a:rPr lang="ru-RU" sz="2000" dirty="0" smtClean="0">
                <a:solidFill>
                  <a:srgbClr val="0A000C"/>
                </a:solidFill>
                <a:latin typeface="Times New Roman" pitchFamily="18" charset="0"/>
                <a:cs typeface="Times New Roman" pitchFamily="18" charset="0"/>
              </a:rPr>
              <a:t>Основные цели и задачи, решаемые в процессе совместной деятельности, соответствующие младшему дошкольному возрасту: закрепление цвета, развитие умения различать цвета, умение находить цвет по образцу и словесным инструкциям, стимулирование поисковой деятельности, развитие мелкой моторики рук.</a:t>
            </a:r>
          </a:p>
          <a:p>
            <a:pPr marL="0" indent="457200">
              <a:buNone/>
            </a:pPr>
            <a:r>
              <a:rPr lang="ru-RU" sz="2000" dirty="0" smtClean="0">
                <a:solidFill>
                  <a:srgbClr val="0A000C"/>
                </a:solidFill>
                <a:latin typeface="Times New Roman" pitchFamily="18" charset="0"/>
                <a:cs typeface="Times New Roman" pitchFamily="18" charset="0"/>
              </a:rPr>
              <a:t>Стоит сказать, что игра с данным материалом должна проводиться под четким контролем взрослого, и предполагает совместную деятельность.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7024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-template-24">
  <a:themeElements>
    <a:clrScheme name="">
      <a:dk1>
        <a:srgbClr val="808080"/>
      </a:dk1>
      <a:lt1>
        <a:srgbClr val="FFFFFF"/>
      </a:lt1>
      <a:dk2>
        <a:srgbClr val="FFFFFF"/>
      </a:dk2>
      <a:lt2>
        <a:srgbClr val="0120BD"/>
      </a:lt2>
      <a:accent1>
        <a:srgbClr val="C300E6"/>
      </a:accent1>
      <a:accent2>
        <a:srgbClr val="F96F1C"/>
      </a:accent2>
      <a:accent3>
        <a:srgbClr val="FFFFFF"/>
      </a:accent3>
      <a:accent4>
        <a:srgbClr val="6C6C6C"/>
      </a:accent4>
      <a:accent5>
        <a:srgbClr val="DEAAF0"/>
      </a:accent5>
      <a:accent6>
        <a:srgbClr val="E26418"/>
      </a:accent6>
      <a:hlink>
        <a:srgbClr val="FFBF07"/>
      </a:hlink>
      <a:folHlink>
        <a:srgbClr val="5F5F5F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=""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=""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FBB240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FE564C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BB2A32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E84A25"/>
        </a:lt2>
        <a:accent1>
          <a:srgbClr val="ED6A24"/>
        </a:accent1>
        <a:accent2>
          <a:srgbClr val="F99E1C"/>
        </a:accent2>
        <a:accent3>
          <a:srgbClr val="FFFFFF"/>
        </a:accent3>
        <a:accent4>
          <a:srgbClr val="404040"/>
        </a:accent4>
        <a:accent5>
          <a:srgbClr val="F4B9AC"/>
        </a:accent5>
        <a:accent6>
          <a:srgbClr val="E28F18"/>
        </a:accent6>
        <a:hlink>
          <a:srgbClr val="F1B54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B92D14"/>
        </a:lt2>
        <a:accent1>
          <a:srgbClr val="D34E13"/>
        </a:accent1>
        <a:accent2>
          <a:srgbClr val="DC9009"/>
        </a:accent2>
        <a:accent3>
          <a:srgbClr val="FFFFFF"/>
        </a:accent3>
        <a:accent4>
          <a:srgbClr val="404040"/>
        </a:accent4>
        <a:accent5>
          <a:srgbClr val="E6B2AA"/>
        </a:accent5>
        <a:accent6>
          <a:srgbClr val="C78207"/>
        </a:accent6>
        <a:hlink>
          <a:srgbClr val="EEC63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AE6310"/>
        </a:lt2>
        <a:accent1>
          <a:srgbClr val="E79613"/>
        </a:accent1>
        <a:accent2>
          <a:srgbClr val="E1720D"/>
        </a:accent2>
        <a:accent3>
          <a:srgbClr val="FFFFFF"/>
        </a:accent3>
        <a:accent4>
          <a:srgbClr val="404040"/>
        </a:accent4>
        <a:accent5>
          <a:srgbClr val="F1C9AA"/>
        </a:accent5>
        <a:accent6>
          <a:srgbClr val="CC670B"/>
        </a:accent6>
        <a:hlink>
          <a:srgbClr val="C6470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AF5612"/>
        </a:lt2>
        <a:accent1>
          <a:srgbClr val="CB882F"/>
        </a:accent1>
        <a:accent2>
          <a:srgbClr val="E7C432"/>
        </a:accent2>
        <a:accent3>
          <a:srgbClr val="FFFFFF"/>
        </a:accent3>
        <a:accent4>
          <a:srgbClr val="404040"/>
        </a:accent4>
        <a:accent5>
          <a:srgbClr val="E2C3AD"/>
        </a:accent5>
        <a:accent6>
          <a:srgbClr val="D1B12C"/>
        </a:accent6>
        <a:hlink>
          <a:srgbClr val="EECA3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9A5E40"/>
        </a:lt2>
        <a:accent1>
          <a:srgbClr val="AE7750"/>
        </a:accent1>
        <a:accent2>
          <a:srgbClr val="C08D60"/>
        </a:accent2>
        <a:accent3>
          <a:srgbClr val="FFFFFF"/>
        </a:accent3>
        <a:accent4>
          <a:srgbClr val="404040"/>
        </a:accent4>
        <a:accent5>
          <a:srgbClr val="D3BDB3"/>
        </a:accent5>
        <a:accent6>
          <a:srgbClr val="AE7F56"/>
        </a:accent6>
        <a:hlink>
          <a:srgbClr val="CCA47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D1BB77"/>
        </a:lt2>
        <a:accent1>
          <a:srgbClr val="DBBA87"/>
        </a:accent1>
        <a:accent2>
          <a:srgbClr val="E0B265"/>
        </a:accent2>
        <a:accent3>
          <a:srgbClr val="FFFFFF"/>
        </a:accent3>
        <a:accent4>
          <a:srgbClr val="404040"/>
        </a:accent4>
        <a:accent5>
          <a:srgbClr val="EAD9C3"/>
        </a:accent5>
        <a:accent6>
          <a:srgbClr val="CBA15B"/>
        </a:accent6>
        <a:hlink>
          <a:srgbClr val="E9C27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3D3D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FFFFFF"/>
        </a:dk1>
        <a:lt1>
          <a:srgbClr val="FFFFFF"/>
        </a:lt1>
        <a:dk2>
          <a:srgbClr val="FFFFFF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DADADA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5">
        <a:dk1>
          <a:srgbClr val="FFFFFF"/>
        </a:dk1>
        <a:lt1>
          <a:srgbClr val="FFFFFF"/>
        </a:lt1>
        <a:dk2>
          <a:srgbClr val="FFFFFF"/>
        </a:dk2>
        <a:lt2>
          <a:srgbClr val="55A6FE"/>
        </a:lt2>
        <a:accent1>
          <a:srgbClr val="71BBFF"/>
        </a:accent1>
        <a:accent2>
          <a:srgbClr val="74CCFF"/>
        </a:accent2>
        <a:accent3>
          <a:srgbClr val="FFFFFF"/>
        </a:accent3>
        <a:accent4>
          <a:srgbClr val="DADADA"/>
        </a:accent4>
        <a:accent5>
          <a:srgbClr val="BBDAFF"/>
        </a:accent5>
        <a:accent6>
          <a:srgbClr val="68B9E7"/>
        </a:accent6>
        <a:hlink>
          <a:srgbClr val="94D8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6">
        <a:dk1>
          <a:srgbClr val="FFFFFF"/>
        </a:dk1>
        <a:lt1>
          <a:srgbClr val="FFFFFF"/>
        </a:lt1>
        <a:dk2>
          <a:srgbClr val="FFFFFF"/>
        </a:dk2>
        <a:lt2>
          <a:srgbClr val="4BA1FF"/>
        </a:lt2>
        <a:accent1>
          <a:srgbClr val="5DB2FF"/>
        </a:accent1>
        <a:accent2>
          <a:srgbClr val="65C8FF"/>
        </a:accent2>
        <a:accent3>
          <a:srgbClr val="FFFFFF"/>
        </a:accent3>
        <a:accent4>
          <a:srgbClr val="DADADA"/>
        </a:accent4>
        <a:accent5>
          <a:srgbClr val="B6D5FF"/>
        </a:accent5>
        <a:accent6>
          <a:srgbClr val="5BB5E7"/>
        </a:accent6>
        <a:hlink>
          <a:srgbClr val="87E1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powerpoint-template (3)</Template>
  <TotalTime>313</TotalTime>
  <Words>1104</Words>
  <Application>Microsoft Office PowerPoint</Application>
  <PresentationFormat>Экран (4:3)</PresentationFormat>
  <Paragraphs>46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powerpoint-template-24</vt:lpstr>
      <vt:lpstr>Мастер-класс для педагогов дошкольного образования «Волшебные камешки Марблс»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Хотелось бы поделиться с вами своим опытом работы, в котором были применены игры с камешками Марблс. Вторая младшая группа  «Непоседы»  МБДОУ «Детский сад « 20 «Росинка» Красноярский край город Назарово</vt:lpstr>
      <vt:lpstr>Слайд 10</vt:lpstr>
      <vt:lpstr>Слайд 11</vt:lpstr>
      <vt:lpstr>Слайд 12</vt:lpstr>
      <vt:lpstr>Слайд 13</vt:lpstr>
      <vt:lpstr>А теперь, уважаемые педагоги, я предлагаю вам на собственном примере почувствовать «Волшебство камешков Марбелс».</vt:lpstr>
      <vt:lpstr>Слайд 15</vt:lpstr>
      <vt:lpstr>Слайд 16</vt:lpstr>
      <vt:lpstr>Слайд 17</vt:lpstr>
      <vt:lpstr>С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 и Кирилл</dc:creator>
  <cp:lastModifiedBy>User</cp:lastModifiedBy>
  <cp:revision>28</cp:revision>
  <dcterms:created xsi:type="dcterms:W3CDTF">2019-10-09T11:45:01Z</dcterms:created>
  <dcterms:modified xsi:type="dcterms:W3CDTF">2023-02-05T10:34:52Z</dcterms:modified>
</cp:coreProperties>
</file>