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74" r:id="rId13"/>
    <p:sldId id="275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374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538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260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651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255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270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8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8189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578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25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40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89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0597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41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573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38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693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21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  <p:sldLayoutId id="21474838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5256584" cy="194421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«Взаимодействие педагога с родителями»</a:t>
            </a:r>
          </a:p>
        </p:txBody>
      </p:sp>
      <p:pic>
        <p:nvPicPr>
          <p:cNvPr id="2050" name="Picture 2" descr="Методическое пособие поговорите с ребёнком об интернете.">
            <a:extLst>
              <a:ext uri="{FF2B5EF4-FFF2-40B4-BE49-F238E27FC236}">
                <a16:creationId xmlns:a16="http://schemas.microsoft.com/office/drawing/2014/main" id="{7CE0FB31-94FA-4458-8AC6-D409D8EE0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80928"/>
            <a:ext cx="2718048" cy="3624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537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4D79D0E-B0DA-4331-8796-2F5181C8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01" y="571500"/>
            <a:ext cx="428625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6989738F-242D-46B4-BCA8-FE0047CE0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25389"/>
            <a:ext cx="4009628" cy="3007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870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0B52E713-6E4D-40BD-80BB-B07D681953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10179207" cy="4767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399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F691E65C-8175-49E2-BFD8-6DA116B68B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8700141" cy="4074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88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8C2FDC83-7132-4F32-94A1-46839A6C2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764704"/>
            <a:ext cx="7560840" cy="5670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93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0078" y="908720"/>
            <a:ext cx="8997950" cy="581772"/>
          </a:xfrm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  <a:t>Советы, которые помогут активизировать участие родителей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95536" y="2348880"/>
            <a:ext cx="813690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- Проявляйте взаимное уважение друг к другу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Поощряйте инициативу, творчество и фантазию родителей, помогайте им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Привлекайте родителей к занимательным мероприятиям детского сада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Доводите до сведения родителей, что их участие в жизни ДОУ и группы ценится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Говорите семьям о надеждах, возлагаемых воспитателями на родителей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Делайте ударения на сильные стороны семьи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Высказывайте свою признательность им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Напоминайте родителям, что вы рады любому их участию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Постарайтесь заинтересовать и привлечь всю семью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Поощряйте посещаемость родительских собраний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Сохраняйте конфиденциальность любой информации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Обучайте навыкам  сотрудничества</a:t>
            </a:r>
          </a:p>
          <a:p>
            <a:pPr algn="ctr" eaLnBrk="1" hangingPunct="1">
              <a:buFontTx/>
              <a:buChar char="-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Создавайте совместные развивающие занятия с родителями и детьми для укрепления их взаимопонимания</a:t>
            </a:r>
            <a:endParaRPr lang="ru-RU" altLang="ru-RU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670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3863A06F-EC94-4B06-8042-B78C78CDB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8F6997A-4556-4A3A-BADD-F0EFF22BFA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3833" y="620688"/>
            <a:ext cx="7756334" cy="581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91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67544" y="448003"/>
            <a:ext cx="83313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kern="1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Одним  из  непременных условий  воспитания  ребёнка в ДОУ является взаимодействие с семьями  воспитанников</a:t>
            </a:r>
            <a:endParaRPr lang="ru-RU" sz="2400" b="1" i="1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360475" y="3786355"/>
            <a:ext cx="1944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i="1" dirty="0">
                <a:solidFill>
                  <a:srgbClr val="FF0000"/>
                </a:solidFill>
                <a:latin typeface="Georgia" pitchFamily="18" charset="0"/>
              </a:rPr>
              <a:t>Семья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3970460" y="6290531"/>
            <a:ext cx="1325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i="1" dirty="0">
                <a:solidFill>
                  <a:srgbClr val="FF0000"/>
                </a:solidFill>
                <a:latin typeface="Georgia" pitchFamily="18" charset="0"/>
              </a:rPr>
              <a:t>Ребёнок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716070" y="3814537"/>
            <a:ext cx="1063842" cy="1054623"/>
          </a:xfrm>
          <a:prstGeom prst="line">
            <a:avLst/>
          </a:prstGeom>
          <a:ln w="3492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16" idx="1"/>
          </p:cNvCxnSpPr>
          <p:nvPr/>
        </p:nvCxnSpPr>
        <p:spPr>
          <a:xfrm flipV="1">
            <a:off x="5508104" y="3986380"/>
            <a:ext cx="852371" cy="866500"/>
          </a:xfrm>
          <a:prstGeom prst="line">
            <a:avLst/>
          </a:prstGeom>
          <a:ln w="3492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808993" y="2564904"/>
            <a:ext cx="1526014" cy="0"/>
          </a:xfrm>
          <a:prstGeom prst="line">
            <a:avLst/>
          </a:prstGeom>
          <a:ln w="3492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B217074F-F0CA-4157-8254-103D2CB98F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39" y="1835844"/>
            <a:ext cx="3182670" cy="21212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10DF3CC-71BB-409A-8D6D-F61F4E5A9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991" y="1821857"/>
            <a:ext cx="3236417" cy="1820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AutoShape 10">
            <a:extLst>
              <a:ext uri="{FF2B5EF4-FFF2-40B4-BE49-F238E27FC236}">
                <a16:creationId xmlns:a16="http://schemas.microsoft.com/office/drawing/2014/main" id="{EEB97C82-36E7-44F3-8100-A18F3D6DD3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>
            <a:extLst>
              <a:ext uri="{FF2B5EF4-FFF2-40B4-BE49-F238E27FC236}">
                <a16:creationId xmlns:a16="http://schemas.microsoft.com/office/drawing/2014/main" id="{908EBC36-1C8F-4E07-AB5D-08A62DCCD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282" y="4464214"/>
            <a:ext cx="2555776" cy="1790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78CDBEC-839F-4668-A0BC-3AE382695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537" y="4041252"/>
            <a:ext cx="1944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000" b="1" i="1" dirty="0">
                <a:solidFill>
                  <a:srgbClr val="FF0000"/>
                </a:solidFill>
                <a:latin typeface="Georgia" pitchFamily="18" charset="0"/>
              </a:rPr>
              <a:t>Педагог</a:t>
            </a:r>
          </a:p>
        </p:txBody>
      </p:sp>
    </p:spTree>
    <p:extLst>
      <p:ext uri="{BB962C8B-B14F-4D97-AF65-F5344CB8AC3E}">
        <p14:creationId xmlns:p14="http://schemas.microsoft.com/office/powerpoint/2010/main" val="2272881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575556" y="404664"/>
            <a:ext cx="799288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i="1" kern="10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Arial"/>
              </a:rPr>
              <a:t>    </a:t>
            </a:r>
            <a:r>
              <a:rPr lang="ru-RU" sz="2200" kern="10" dirty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Вовлечение семьи в воспитательно – образовательный процесс способствует улучшению эмоционального  самочувствия детей, обогащению воспитательного опыта родителей, повышению их родительско-педагогической компетентности при подготовке дошколят к школе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5D04FB-6F78-46C4-877F-FD21A3589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468" y="3284984"/>
            <a:ext cx="4513684" cy="3385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C70538CB-9E6C-4726-BD16-C0E22A20F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8" y="2276872"/>
            <a:ext cx="4513684" cy="3385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316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865870" cy="105156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  <a:t>Взаимодействие детского сада </a:t>
            </a:r>
            <a:br>
              <a:rPr lang="ru-RU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  <a:t>с родителями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27584" y="2132856"/>
            <a:ext cx="758428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alt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установление партнерских отношений участников педагогического процесса, приобщение родителей к жизни детского сада.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1849457-7DDF-4FC4-8722-928DF52BB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224" y="3333006"/>
            <a:ext cx="5715000" cy="321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899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84162" y="692696"/>
            <a:ext cx="8719373" cy="653210"/>
          </a:xfrm>
          <a:ln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  <a:t>Задачи</a:t>
            </a:r>
            <a:r>
              <a:rPr lang="en-US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  <a:t>:</a:t>
            </a:r>
            <a:endParaRPr lang="ru-RU" sz="2800" b="1" i="1" dirty="0">
              <a:solidFill>
                <a:srgbClr val="FF0000"/>
              </a:solidFill>
              <a:latin typeface="Georgia" pitchFamily="18" charset="0"/>
              <a:ea typeface="+mn-ea"/>
              <a:cs typeface="+mn-cs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67702" y="2374930"/>
            <a:ext cx="8008595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200" dirty="0">
                <a:latin typeface="Times New Roman" pitchFamily="18" charset="0"/>
                <a:cs typeface="Times New Roman" pitchFamily="18" charset="0"/>
              </a:rPr>
              <a:t>Повышение уровня компетентности родителей и привлечение их к сотрудничеству в вопросах развития детей.</a:t>
            </a:r>
          </a:p>
          <a:p>
            <a:pPr algn="just" eaLnBrk="1" hangingPunct="1"/>
            <a:r>
              <a:rPr lang="ru-RU" altLang="ru-RU" sz="2200" dirty="0">
                <a:latin typeface="Times New Roman" pitchFamily="18" charset="0"/>
                <a:cs typeface="Times New Roman" pitchFamily="18" charset="0"/>
              </a:rPr>
              <a:t>-Обеспечение информационно – просветительской поддержки выбора родителями направлений в развитии и воспитании по средством выработки компетентной педагогической позиции по отношению к собственному  ребенку.</a:t>
            </a:r>
          </a:p>
          <a:p>
            <a:pPr algn="just" eaLnBrk="1" hangingPunct="1"/>
            <a:r>
              <a:rPr lang="ru-RU" altLang="ru-RU" sz="2200" dirty="0">
                <a:latin typeface="Times New Roman" pitchFamily="18" charset="0"/>
                <a:cs typeface="Times New Roman" pitchFamily="18" charset="0"/>
              </a:rPr>
              <a:t> -Создание условий для развития способностей ребенка в различных видах образовательной деятельности, обеспечение непрерывности подготовки к следующему образовательному этапу (школьное обучение).</a:t>
            </a:r>
          </a:p>
          <a:p>
            <a:pPr algn="just" eaLnBrk="1" hangingPunct="1"/>
            <a:r>
              <a:rPr lang="ru-RU" altLang="ru-RU" sz="2200" dirty="0">
                <a:latin typeface="Times New Roman" pitchFamily="18" charset="0"/>
                <a:cs typeface="Times New Roman" pitchFamily="18" charset="0"/>
              </a:rPr>
              <a:t> -Индивидуальная работа с семьями воспитанников, дифференцированный подход к семьям разного типа.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F7FF2346-E480-4999-B378-6D883D4156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E52405DF-B057-4039-858D-90B556BED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596" y="67828"/>
            <a:ext cx="2238958" cy="209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5051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395536" y="637735"/>
            <a:ext cx="820891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b="1" i="1" dirty="0">
                <a:solidFill>
                  <a:srgbClr val="FF0000"/>
                </a:solidFill>
                <a:latin typeface="Georgia" pitchFamily="18" charset="0"/>
              </a:rPr>
              <a:t>Мы выделяем два основных направления взаимодействия с семьёй:</a:t>
            </a:r>
          </a:p>
          <a:p>
            <a:pPr algn="just">
              <a:defRPr/>
            </a:pPr>
            <a:endParaRPr lang="ru-RU" sz="2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166789" y="2155277"/>
            <a:ext cx="47256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Georgia" pitchFamily="18" charset="0"/>
              </a:rPr>
              <a:t>1.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Повышение уровня педагогической компетентности родителей через родительские собрания, родительские уголки, папки – передвижки, групповые консультации, индивидуальные беседы.</a:t>
            </a:r>
          </a:p>
          <a:p>
            <a:pPr algn="just">
              <a:defRPr/>
            </a:pPr>
            <a:endParaRPr lang="ru-RU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4179434" y="4290226"/>
            <a:ext cx="472569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2.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Привлечение родителей к работе детского сада посредством организации досуговых мероприятий.</a:t>
            </a: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4166790" y="5517232"/>
            <a:ext cx="472568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altLang="ru-RU" sz="1600" b="1" i="1" dirty="0">
                <a:solidFill>
                  <a:srgbClr val="FF0000"/>
                </a:solidFill>
              </a:rPr>
              <a:t>    Учитывая, что у взрослых в современном обществе нет лишнего времени работу стараемся организовывать компактной, но эффективной.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DF6D640-A295-4512-9F21-821794B41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4" y="1700808"/>
            <a:ext cx="4009628" cy="22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25B19923-7112-41B7-91EB-72A5272D91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4" y="4176847"/>
            <a:ext cx="4009628" cy="2258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37948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9"/>
          <p:cNvSpPr txBox="1">
            <a:spLocks noChangeArrowheads="1"/>
          </p:cNvSpPr>
          <p:nvPr/>
        </p:nvSpPr>
        <p:spPr bwMode="auto">
          <a:xfrm>
            <a:off x="523310" y="782108"/>
            <a:ext cx="7704856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ru-RU" altLang="ru-RU" sz="2800" b="1" i="1" dirty="0">
                <a:solidFill>
                  <a:srgbClr val="FF0000"/>
                </a:solidFill>
                <a:latin typeface="Georgia" pitchFamily="18" charset="0"/>
              </a:rPr>
              <a:t>Основные принципы организации работы с семьёй: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519506" y="2060848"/>
            <a:ext cx="844498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Открытость детского сада для семьи (каждому родителю обеспечивается возможность знать и видеть как живёт и развивается его ребёнок);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Сотрудничество педагогов и родителей в воспитании детей;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Отсутствие формализма в организации работы с семьёй;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Создание активной развивающей среды, обеспечивающей единые  подходы к развитию личности в семье и детском коллективе;</a:t>
            </a:r>
          </a:p>
          <a:p>
            <a:pPr marL="285750" indent="-285750" algn="just">
              <a:buFont typeface="Wingdings" pitchFamily="2" charset="2"/>
              <a:buChar char="§"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Диагностика  общих  и   частных  проблем  в  воспитании  и  развитии     ребёнка.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AACC88B-09FB-460F-AC07-88499AEC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43549"/>
            <a:ext cx="2016224" cy="1344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62932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5300" y="744539"/>
            <a:ext cx="8181156" cy="7858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altLang="ru-RU" sz="2800" b="1" i="1" dirty="0">
                <a:solidFill>
                  <a:srgbClr val="FF0000"/>
                </a:solidFill>
                <a:latin typeface="Georgia" pitchFamily="18" charset="0"/>
                <a:ea typeface="+mn-ea"/>
                <a:cs typeface="+mn-cs"/>
              </a:rPr>
              <a:t>Формы взаимодействия с родителями</a:t>
            </a:r>
          </a:p>
        </p:txBody>
      </p:sp>
      <p:sp>
        <p:nvSpPr>
          <p:cNvPr id="8" name="Содержимое 4"/>
          <p:cNvSpPr>
            <a:spLocks noGrp="1"/>
          </p:cNvSpPr>
          <p:nvPr>
            <p:ph idx="1"/>
          </p:nvPr>
        </p:nvSpPr>
        <p:spPr>
          <a:xfrm>
            <a:off x="0" y="2492896"/>
            <a:ext cx="3860676" cy="414655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Утренники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Дни открытых дверей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информационных стендов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семьи ребенка</a:t>
            </a:r>
          </a:p>
        </p:txBody>
      </p:sp>
      <p:sp>
        <p:nvSpPr>
          <p:cNvPr id="9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427984" y="2492896"/>
            <a:ext cx="4896544" cy="414655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группе (</a:t>
            </a:r>
            <a:r>
              <a:rPr lang="en-US" altLang="ru-RU" sz="7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Whats</a:t>
            </a:r>
            <a:r>
              <a:rPr lang="en-US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App)</a:t>
            </a:r>
            <a:endParaRPr lang="ru-RU" altLang="ru-RU" sz="7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в спортивные и творческие конкурсы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группы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Концерты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досуги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стенгазет и буклетов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встречи – практикумы, мастер – классы, круглые столы, дискуссии, </a:t>
            </a:r>
            <a:r>
              <a:rPr lang="ru-RU" altLang="ru-RU" sz="7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видеопрезентации</a:t>
            </a:r>
            <a:endParaRPr lang="ru-RU" altLang="ru-RU" sz="7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Почта доверия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представления для детей с участием родителей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собрания</a:t>
            </a:r>
          </a:p>
          <a:p>
            <a:endParaRPr lang="ru-RU" alt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37947" y="1857375"/>
            <a:ext cx="3584782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Традиционные формы</a:t>
            </a: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4427984" y="1857375"/>
            <a:ext cx="3788360" cy="571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Нетрадиционные формы</a:t>
            </a:r>
          </a:p>
        </p:txBody>
      </p:sp>
    </p:spTree>
    <p:extLst>
      <p:ext uri="{BB962C8B-B14F-4D97-AF65-F5344CB8AC3E}">
        <p14:creationId xmlns:p14="http://schemas.microsoft.com/office/powerpoint/2010/main" val="1153488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50"/>
          <p:cNvSpPr txBox="1">
            <a:spLocks noChangeArrowheads="1"/>
          </p:cNvSpPr>
          <p:nvPr/>
        </p:nvSpPr>
        <p:spPr bwMode="auto">
          <a:xfrm>
            <a:off x="1074108" y="833152"/>
            <a:ext cx="7710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sz="2800" b="1" i="1" dirty="0">
                <a:solidFill>
                  <a:srgbClr val="FF0000"/>
                </a:solidFill>
                <a:latin typeface="Georgia" pitchFamily="18" charset="0"/>
              </a:rPr>
              <a:t>Формы общения с родителями: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0377" y="1444732"/>
            <a:ext cx="4947188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FF00"/>
                </a:solidFill>
                <a:latin typeface="Georgia" pitchFamily="18" charset="0"/>
              </a:rPr>
              <a:t>Совместные  досуги  и  праздники 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0FF59225-3AAE-41A7-B76E-2C6B0BB97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132856"/>
            <a:ext cx="5715000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7819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151</TotalTime>
  <Words>488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Century Gothic</vt:lpstr>
      <vt:lpstr>Constantia</vt:lpstr>
      <vt:lpstr>Georgia</vt:lpstr>
      <vt:lpstr>Times New Roman</vt:lpstr>
      <vt:lpstr>Wingdings</vt:lpstr>
      <vt:lpstr>Wingdings 2</vt:lpstr>
      <vt:lpstr>Wingdings 3</vt:lpstr>
      <vt:lpstr>Совет директоров</vt:lpstr>
      <vt:lpstr>«Взаимодействие педагога с родителями»</vt:lpstr>
      <vt:lpstr>Презентация PowerPoint</vt:lpstr>
      <vt:lpstr>Презентация PowerPoint</vt:lpstr>
      <vt:lpstr>Взаимодействие детского сада  с родителями</vt:lpstr>
      <vt:lpstr>Задачи:</vt:lpstr>
      <vt:lpstr>Презентация PowerPoint</vt:lpstr>
      <vt:lpstr>Презентация PowerPoint</vt:lpstr>
      <vt:lpstr>Формы взаимодействия с родителями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Советы, которые помогут активизировать участие родителей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Батюкова Ирина</dc:creator>
  <cp:lastModifiedBy>Irina Mandych</cp:lastModifiedBy>
  <cp:revision>22</cp:revision>
  <cp:lastPrinted>2022-10-08T21:16:31Z</cp:lastPrinted>
  <dcterms:created xsi:type="dcterms:W3CDTF">2017-03-14T15:49:44Z</dcterms:created>
  <dcterms:modified xsi:type="dcterms:W3CDTF">2023-02-04T21:46:44Z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798375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