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57" r:id="rId3"/>
    <p:sldId id="266" r:id="rId4"/>
    <p:sldId id="258" r:id="rId5"/>
    <p:sldId id="267" r:id="rId6"/>
    <p:sldId id="259" r:id="rId7"/>
    <p:sldId id="268" r:id="rId8"/>
    <p:sldId id="260" r:id="rId9"/>
    <p:sldId id="269" r:id="rId10"/>
    <p:sldId id="261" r:id="rId11"/>
    <p:sldId id="270" r:id="rId12"/>
    <p:sldId id="262" r:id="rId13"/>
    <p:sldId id="271" r:id="rId14"/>
    <p:sldId id="263" r:id="rId15"/>
    <p:sldId id="272" r:id="rId16"/>
    <p:sldId id="264" r:id="rId17"/>
    <p:sldId id="273" r:id="rId18"/>
    <p:sldId id="265" r:id="rId19"/>
    <p:sldId id="274" r:id="rId20"/>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p:cViewPr varScale="1">
        <p:scale>
          <a:sx n="63" d="100"/>
          <a:sy n="63" d="100"/>
        </p:scale>
        <p:origin x="-91" y="-38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0BA4E41-84FA-43F7-A134-CF5DEA2EBA99}" type="datetimeFigureOut">
              <a:rPr lang="ru-RU" smtClean="0"/>
              <a:pPr/>
              <a:t>05.02.2023</a:t>
            </a:fld>
            <a:endParaRPr lang="ru-RU"/>
          </a:p>
        </p:txBody>
      </p:sp>
      <p:sp>
        <p:nvSpPr>
          <p:cNvPr id="4" name="Образ слайда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E4DA00-7065-4A8A-AF8E-012DA136EEB7}"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1EE4DA00-7065-4A8A-AF8E-012DA136EEB7}" type="slidenum">
              <a:rPr lang="ru-RU" smtClean="0"/>
              <a:pPr/>
              <a:t>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AFC77B27-D5D5-4980-B526-F12BA438BE51}"/>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 xmlns:a16="http://schemas.microsoft.com/office/drawing/2014/main" id="{471F5BC4-0D34-4EFB-B4A1-2D6947476C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 xmlns:a16="http://schemas.microsoft.com/office/drawing/2014/main" id="{3A63B998-FF10-4F94-A7A9-2DC80AE4B37E}"/>
              </a:ext>
            </a:extLst>
          </p:cNvPr>
          <p:cNvSpPr>
            <a:spLocks noGrp="1"/>
          </p:cNvSpPr>
          <p:nvPr>
            <p:ph type="dt" sz="half" idx="10"/>
          </p:nvPr>
        </p:nvSpPr>
        <p:spPr/>
        <p:txBody>
          <a:bodyPr/>
          <a:lstStyle/>
          <a:p>
            <a:fld id="{DDE625CD-FC17-4DD2-8F39-72D135EA2415}" type="datetimeFigureOut">
              <a:rPr lang="ru-RU" smtClean="0"/>
              <a:pPr/>
              <a:t>05.02.2023</a:t>
            </a:fld>
            <a:endParaRPr lang="ru-RU"/>
          </a:p>
        </p:txBody>
      </p:sp>
      <p:sp>
        <p:nvSpPr>
          <p:cNvPr id="5" name="Нижний колонтитул 4">
            <a:extLst>
              <a:ext uri="{FF2B5EF4-FFF2-40B4-BE49-F238E27FC236}">
                <a16:creationId xmlns="" xmlns:a16="http://schemas.microsoft.com/office/drawing/2014/main" id="{ADBD93D0-2F23-43C3-AA7D-F774277868F8}"/>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 xmlns:a16="http://schemas.microsoft.com/office/drawing/2014/main" id="{FC29ED46-842F-4D53-9913-E1806A90B250}"/>
              </a:ext>
            </a:extLst>
          </p:cNvPr>
          <p:cNvSpPr>
            <a:spLocks noGrp="1"/>
          </p:cNvSpPr>
          <p:nvPr>
            <p:ph type="sldNum" sz="quarter" idx="12"/>
          </p:nvPr>
        </p:nvSpPr>
        <p:spPr/>
        <p:txBody>
          <a:bodyPr/>
          <a:lstStyle/>
          <a:p>
            <a:fld id="{9B359FFD-7963-440B-B2F8-1C7DEDA2F768}" type="slidenum">
              <a:rPr lang="ru-RU" smtClean="0"/>
              <a:pPr/>
              <a:t>‹#›</a:t>
            </a:fld>
            <a:endParaRPr lang="ru-RU"/>
          </a:p>
        </p:txBody>
      </p:sp>
    </p:spTree>
    <p:extLst>
      <p:ext uri="{BB962C8B-B14F-4D97-AF65-F5344CB8AC3E}">
        <p14:creationId xmlns="" xmlns:p14="http://schemas.microsoft.com/office/powerpoint/2010/main" val="19039744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93A804DF-2554-4DF7-876B-F4DD4DB9221E}"/>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 xmlns:a16="http://schemas.microsoft.com/office/drawing/2014/main" id="{459A740A-F3C4-4E5B-98BF-1D70BF7DB72D}"/>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 xmlns:a16="http://schemas.microsoft.com/office/drawing/2014/main" id="{D6348FA5-AE50-4C0E-BE5F-C8E9B7B9E45B}"/>
              </a:ext>
            </a:extLst>
          </p:cNvPr>
          <p:cNvSpPr>
            <a:spLocks noGrp="1"/>
          </p:cNvSpPr>
          <p:nvPr>
            <p:ph type="dt" sz="half" idx="10"/>
          </p:nvPr>
        </p:nvSpPr>
        <p:spPr/>
        <p:txBody>
          <a:bodyPr/>
          <a:lstStyle/>
          <a:p>
            <a:fld id="{DDE625CD-FC17-4DD2-8F39-72D135EA2415}" type="datetimeFigureOut">
              <a:rPr lang="ru-RU" smtClean="0"/>
              <a:pPr/>
              <a:t>05.02.2023</a:t>
            </a:fld>
            <a:endParaRPr lang="ru-RU"/>
          </a:p>
        </p:txBody>
      </p:sp>
      <p:sp>
        <p:nvSpPr>
          <p:cNvPr id="5" name="Нижний колонтитул 4">
            <a:extLst>
              <a:ext uri="{FF2B5EF4-FFF2-40B4-BE49-F238E27FC236}">
                <a16:creationId xmlns="" xmlns:a16="http://schemas.microsoft.com/office/drawing/2014/main" id="{96ACADCF-93F1-4BD2-9728-F421098F0B04}"/>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 xmlns:a16="http://schemas.microsoft.com/office/drawing/2014/main" id="{FDD682FA-2375-43ED-854B-4FECD87BB37F}"/>
              </a:ext>
            </a:extLst>
          </p:cNvPr>
          <p:cNvSpPr>
            <a:spLocks noGrp="1"/>
          </p:cNvSpPr>
          <p:nvPr>
            <p:ph type="sldNum" sz="quarter" idx="12"/>
          </p:nvPr>
        </p:nvSpPr>
        <p:spPr/>
        <p:txBody>
          <a:bodyPr/>
          <a:lstStyle/>
          <a:p>
            <a:fld id="{9B359FFD-7963-440B-B2F8-1C7DEDA2F768}" type="slidenum">
              <a:rPr lang="ru-RU" smtClean="0"/>
              <a:pPr/>
              <a:t>‹#›</a:t>
            </a:fld>
            <a:endParaRPr lang="ru-RU"/>
          </a:p>
        </p:txBody>
      </p:sp>
    </p:spTree>
    <p:extLst>
      <p:ext uri="{BB962C8B-B14F-4D97-AF65-F5344CB8AC3E}">
        <p14:creationId xmlns="" xmlns:p14="http://schemas.microsoft.com/office/powerpoint/2010/main" val="3320189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 xmlns:a16="http://schemas.microsoft.com/office/drawing/2014/main" id="{9DA700CC-2B94-4BE6-8B95-28A25FDC45D3}"/>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 xmlns:a16="http://schemas.microsoft.com/office/drawing/2014/main" id="{43AFBCBB-B649-4FE5-9A40-6E909209800D}"/>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 xmlns:a16="http://schemas.microsoft.com/office/drawing/2014/main" id="{19E425AE-336B-4476-85EE-FB401D246302}"/>
              </a:ext>
            </a:extLst>
          </p:cNvPr>
          <p:cNvSpPr>
            <a:spLocks noGrp="1"/>
          </p:cNvSpPr>
          <p:nvPr>
            <p:ph type="dt" sz="half" idx="10"/>
          </p:nvPr>
        </p:nvSpPr>
        <p:spPr/>
        <p:txBody>
          <a:bodyPr/>
          <a:lstStyle/>
          <a:p>
            <a:fld id="{DDE625CD-FC17-4DD2-8F39-72D135EA2415}" type="datetimeFigureOut">
              <a:rPr lang="ru-RU" smtClean="0"/>
              <a:pPr/>
              <a:t>05.02.2023</a:t>
            </a:fld>
            <a:endParaRPr lang="ru-RU"/>
          </a:p>
        </p:txBody>
      </p:sp>
      <p:sp>
        <p:nvSpPr>
          <p:cNvPr id="5" name="Нижний колонтитул 4">
            <a:extLst>
              <a:ext uri="{FF2B5EF4-FFF2-40B4-BE49-F238E27FC236}">
                <a16:creationId xmlns="" xmlns:a16="http://schemas.microsoft.com/office/drawing/2014/main" id="{78CB8220-D8C7-4A49-A0F7-03DA721A5E6F}"/>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 xmlns:a16="http://schemas.microsoft.com/office/drawing/2014/main" id="{FE1AD475-AB23-4DCA-AFA3-2923DF7EF572}"/>
              </a:ext>
            </a:extLst>
          </p:cNvPr>
          <p:cNvSpPr>
            <a:spLocks noGrp="1"/>
          </p:cNvSpPr>
          <p:nvPr>
            <p:ph type="sldNum" sz="quarter" idx="12"/>
          </p:nvPr>
        </p:nvSpPr>
        <p:spPr/>
        <p:txBody>
          <a:bodyPr/>
          <a:lstStyle/>
          <a:p>
            <a:fld id="{9B359FFD-7963-440B-B2F8-1C7DEDA2F768}" type="slidenum">
              <a:rPr lang="ru-RU" smtClean="0"/>
              <a:pPr/>
              <a:t>‹#›</a:t>
            </a:fld>
            <a:endParaRPr lang="ru-RU"/>
          </a:p>
        </p:txBody>
      </p:sp>
    </p:spTree>
    <p:extLst>
      <p:ext uri="{BB962C8B-B14F-4D97-AF65-F5344CB8AC3E}">
        <p14:creationId xmlns="" xmlns:p14="http://schemas.microsoft.com/office/powerpoint/2010/main" val="1245089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35FEA357-507B-4F2D-8C6C-266EF9515A33}"/>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 xmlns:a16="http://schemas.microsoft.com/office/drawing/2014/main" id="{6817C51D-C2DE-4863-8CEE-553DD5159EE5}"/>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 xmlns:a16="http://schemas.microsoft.com/office/drawing/2014/main" id="{05880301-5DFC-4675-9F42-9BE83CAAB1C9}"/>
              </a:ext>
            </a:extLst>
          </p:cNvPr>
          <p:cNvSpPr>
            <a:spLocks noGrp="1"/>
          </p:cNvSpPr>
          <p:nvPr>
            <p:ph type="dt" sz="half" idx="10"/>
          </p:nvPr>
        </p:nvSpPr>
        <p:spPr/>
        <p:txBody>
          <a:bodyPr/>
          <a:lstStyle/>
          <a:p>
            <a:fld id="{DDE625CD-FC17-4DD2-8F39-72D135EA2415}" type="datetimeFigureOut">
              <a:rPr lang="ru-RU" smtClean="0"/>
              <a:pPr/>
              <a:t>05.02.2023</a:t>
            </a:fld>
            <a:endParaRPr lang="ru-RU"/>
          </a:p>
        </p:txBody>
      </p:sp>
      <p:sp>
        <p:nvSpPr>
          <p:cNvPr id="5" name="Нижний колонтитул 4">
            <a:extLst>
              <a:ext uri="{FF2B5EF4-FFF2-40B4-BE49-F238E27FC236}">
                <a16:creationId xmlns="" xmlns:a16="http://schemas.microsoft.com/office/drawing/2014/main" id="{1D7A2F59-82BD-4615-B593-5B040954ECE2}"/>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 xmlns:a16="http://schemas.microsoft.com/office/drawing/2014/main" id="{B2FD46F5-1B03-4F22-97AC-F172D079D6AE}"/>
              </a:ext>
            </a:extLst>
          </p:cNvPr>
          <p:cNvSpPr>
            <a:spLocks noGrp="1"/>
          </p:cNvSpPr>
          <p:nvPr>
            <p:ph type="sldNum" sz="quarter" idx="12"/>
          </p:nvPr>
        </p:nvSpPr>
        <p:spPr/>
        <p:txBody>
          <a:bodyPr/>
          <a:lstStyle/>
          <a:p>
            <a:fld id="{9B359FFD-7963-440B-B2F8-1C7DEDA2F768}" type="slidenum">
              <a:rPr lang="ru-RU" smtClean="0"/>
              <a:pPr/>
              <a:t>‹#›</a:t>
            </a:fld>
            <a:endParaRPr lang="ru-RU"/>
          </a:p>
        </p:txBody>
      </p:sp>
    </p:spTree>
    <p:extLst>
      <p:ext uri="{BB962C8B-B14F-4D97-AF65-F5344CB8AC3E}">
        <p14:creationId xmlns="" xmlns:p14="http://schemas.microsoft.com/office/powerpoint/2010/main" val="17507810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BA57E5C6-E6C5-4A8B-8BD1-8ADD14DA9D7A}"/>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 xmlns:a16="http://schemas.microsoft.com/office/drawing/2014/main" id="{5AE78443-301B-45E0-BAC0-A7D776EB652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 xmlns:a16="http://schemas.microsoft.com/office/drawing/2014/main" id="{9D2B5576-734B-4117-8E7C-FD3758D2CB1E}"/>
              </a:ext>
            </a:extLst>
          </p:cNvPr>
          <p:cNvSpPr>
            <a:spLocks noGrp="1"/>
          </p:cNvSpPr>
          <p:nvPr>
            <p:ph type="dt" sz="half" idx="10"/>
          </p:nvPr>
        </p:nvSpPr>
        <p:spPr/>
        <p:txBody>
          <a:bodyPr/>
          <a:lstStyle/>
          <a:p>
            <a:fld id="{DDE625CD-FC17-4DD2-8F39-72D135EA2415}" type="datetimeFigureOut">
              <a:rPr lang="ru-RU" smtClean="0"/>
              <a:pPr/>
              <a:t>05.02.2023</a:t>
            </a:fld>
            <a:endParaRPr lang="ru-RU"/>
          </a:p>
        </p:txBody>
      </p:sp>
      <p:sp>
        <p:nvSpPr>
          <p:cNvPr id="5" name="Нижний колонтитул 4">
            <a:extLst>
              <a:ext uri="{FF2B5EF4-FFF2-40B4-BE49-F238E27FC236}">
                <a16:creationId xmlns="" xmlns:a16="http://schemas.microsoft.com/office/drawing/2014/main" id="{84D07550-E1A3-4A17-B8A2-7972005A5055}"/>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 xmlns:a16="http://schemas.microsoft.com/office/drawing/2014/main" id="{5A594267-D27E-445B-A8E8-29D9F8887346}"/>
              </a:ext>
            </a:extLst>
          </p:cNvPr>
          <p:cNvSpPr>
            <a:spLocks noGrp="1"/>
          </p:cNvSpPr>
          <p:nvPr>
            <p:ph type="sldNum" sz="quarter" idx="12"/>
          </p:nvPr>
        </p:nvSpPr>
        <p:spPr/>
        <p:txBody>
          <a:bodyPr/>
          <a:lstStyle/>
          <a:p>
            <a:fld id="{9B359FFD-7963-440B-B2F8-1C7DEDA2F768}" type="slidenum">
              <a:rPr lang="ru-RU" smtClean="0"/>
              <a:pPr/>
              <a:t>‹#›</a:t>
            </a:fld>
            <a:endParaRPr lang="ru-RU"/>
          </a:p>
        </p:txBody>
      </p:sp>
    </p:spTree>
    <p:extLst>
      <p:ext uri="{BB962C8B-B14F-4D97-AF65-F5344CB8AC3E}">
        <p14:creationId xmlns="" xmlns:p14="http://schemas.microsoft.com/office/powerpoint/2010/main" val="13323896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6DC5AAE9-0805-4E01-B684-FC72CF31A115}"/>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 xmlns:a16="http://schemas.microsoft.com/office/drawing/2014/main" id="{EF49B7AA-D42A-4FB1-9AFD-11195C72B2DF}"/>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 xmlns:a16="http://schemas.microsoft.com/office/drawing/2014/main" id="{F0F8026A-EDDC-4E19-9497-715B6B670EDD}"/>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 xmlns:a16="http://schemas.microsoft.com/office/drawing/2014/main" id="{8EE7B9DA-D89F-4CE3-A475-FF5F4603CC6C}"/>
              </a:ext>
            </a:extLst>
          </p:cNvPr>
          <p:cNvSpPr>
            <a:spLocks noGrp="1"/>
          </p:cNvSpPr>
          <p:nvPr>
            <p:ph type="dt" sz="half" idx="10"/>
          </p:nvPr>
        </p:nvSpPr>
        <p:spPr/>
        <p:txBody>
          <a:bodyPr/>
          <a:lstStyle/>
          <a:p>
            <a:fld id="{DDE625CD-FC17-4DD2-8F39-72D135EA2415}" type="datetimeFigureOut">
              <a:rPr lang="ru-RU" smtClean="0"/>
              <a:pPr/>
              <a:t>05.02.2023</a:t>
            </a:fld>
            <a:endParaRPr lang="ru-RU"/>
          </a:p>
        </p:txBody>
      </p:sp>
      <p:sp>
        <p:nvSpPr>
          <p:cNvPr id="6" name="Нижний колонтитул 5">
            <a:extLst>
              <a:ext uri="{FF2B5EF4-FFF2-40B4-BE49-F238E27FC236}">
                <a16:creationId xmlns="" xmlns:a16="http://schemas.microsoft.com/office/drawing/2014/main" id="{5C830C0C-EA95-467B-9679-269C0FF27186}"/>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 xmlns:a16="http://schemas.microsoft.com/office/drawing/2014/main" id="{CD1B6554-39B4-405F-8DF3-216111F02996}"/>
              </a:ext>
            </a:extLst>
          </p:cNvPr>
          <p:cNvSpPr>
            <a:spLocks noGrp="1"/>
          </p:cNvSpPr>
          <p:nvPr>
            <p:ph type="sldNum" sz="quarter" idx="12"/>
          </p:nvPr>
        </p:nvSpPr>
        <p:spPr/>
        <p:txBody>
          <a:bodyPr/>
          <a:lstStyle/>
          <a:p>
            <a:fld id="{9B359FFD-7963-440B-B2F8-1C7DEDA2F768}" type="slidenum">
              <a:rPr lang="ru-RU" smtClean="0"/>
              <a:pPr/>
              <a:t>‹#›</a:t>
            </a:fld>
            <a:endParaRPr lang="ru-RU"/>
          </a:p>
        </p:txBody>
      </p:sp>
    </p:spTree>
    <p:extLst>
      <p:ext uri="{BB962C8B-B14F-4D97-AF65-F5344CB8AC3E}">
        <p14:creationId xmlns="" xmlns:p14="http://schemas.microsoft.com/office/powerpoint/2010/main" val="27953445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867DE85A-48E2-4D9D-A2A9-B61896F70950}"/>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 xmlns:a16="http://schemas.microsoft.com/office/drawing/2014/main" id="{9B4D0343-5D82-4459-B4D3-74700826C86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 xmlns:a16="http://schemas.microsoft.com/office/drawing/2014/main" id="{9DB5DB06-7E2B-4B16-AB16-0B8EB7218125}"/>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 xmlns:a16="http://schemas.microsoft.com/office/drawing/2014/main" id="{EAF6823D-6456-4799-9C6F-2EEC60577D2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 xmlns:a16="http://schemas.microsoft.com/office/drawing/2014/main" id="{5160F7D6-1AAC-4B18-A0B7-8CA391D0AD5A}"/>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 xmlns:a16="http://schemas.microsoft.com/office/drawing/2014/main" id="{439B39D0-7221-43D7-A0BF-43F7A7D2D9AB}"/>
              </a:ext>
            </a:extLst>
          </p:cNvPr>
          <p:cNvSpPr>
            <a:spLocks noGrp="1"/>
          </p:cNvSpPr>
          <p:nvPr>
            <p:ph type="dt" sz="half" idx="10"/>
          </p:nvPr>
        </p:nvSpPr>
        <p:spPr/>
        <p:txBody>
          <a:bodyPr/>
          <a:lstStyle/>
          <a:p>
            <a:fld id="{DDE625CD-FC17-4DD2-8F39-72D135EA2415}" type="datetimeFigureOut">
              <a:rPr lang="ru-RU" smtClean="0"/>
              <a:pPr/>
              <a:t>05.02.2023</a:t>
            </a:fld>
            <a:endParaRPr lang="ru-RU"/>
          </a:p>
        </p:txBody>
      </p:sp>
      <p:sp>
        <p:nvSpPr>
          <p:cNvPr id="8" name="Нижний колонтитул 7">
            <a:extLst>
              <a:ext uri="{FF2B5EF4-FFF2-40B4-BE49-F238E27FC236}">
                <a16:creationId xmlns="" xmlns:a16="http://schemas.microsoft.com/office/drawing/2014/main" id="{E12C2462-68F2-4B3C-AB51-DD32BD551DF9}"/>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 xmlns:a16="http://schemas.microsoft.com/office/drawing/2014/main" id="{20E1D013-77AD-4B56-A4F0-144CEE023B83}"/>
              </a:ext>
            </a:extLst>
          </p:cNvPr>
          <p:cNvSpPr>
            <a:spLocks noGrp="1"/>
          </p:cNvSpPr>
          <p:nvPr>
            <p:ph type="sldNum" sz="quarter" idx="12"/>
          </p:nvPr>
        </p:nvSpPr>
        <p:spPr/>
        <p:txBody>
          <a:bodyPr/>
          <a:lstStyle/>
          <a:p>
            <a:fld id="{9B359FFD-7963-440B-B2F8-1C7DEDA2F768}" type="slidenum">
              <a:rPr lang="ru-RU" smtClean="0"/>
              <a:pPr/>
              <a:t>‹#›</a:t>
            </a:fld>
            <a:endParaRPr lang="ru-RU"/>
          </a:p>
        </p:txBody>
      </p:sp>
    </p:spTree>
    <p:extLst>
      <p:ext uri="{BB962C8B-B14F-4D97-AF65-F5344CB8AC3E}">
        <p14:creationId xmlns="" xmlns:p14="http://schemas.microsoft.com/office/powerpoint/2010/main" val="2992797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9993CB33-3995-451F-9AEF-66E9953DBAE3}"/>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 xmlns:a16="http://schemas.microsoft.com/office/drawing/2014/main" id="{346C5C43-4AEA-4417-B818-C4EB4CD1B220}"/>
              </a:ext>
            </a:extLst>
          </p:cNvPr>
          <p:cNvSpPr>
            <a:spLocks noGrp="1"/>
          </p:cNvSpPr>
          <p:nvPr>
            <p:ph type="dt" sz="half" idx="10"/>
          </p:nvPr>
        </p:nvSpPr>
        <p:spPr/>
        <p:txBody>
          <a:bodyPr/>
          <a:lstStyle/>
          <a:p>
            <a:fld id="{DDE625CD-FC17-4DD2-8F39-72D135EA2415}" type="datetimeFigureOut">
              <a:rPr lang="ru-RU" smtClean="0"/>
              <a:pPr/>
              <a:t>05.02.2023</a:t>
            </a:fld>
            <a:endParaRPr lang="ru-RU"/>
          </a:p>
        </p:txBody>
      </p:sp>
      <p:sp>
        <p:nvSpPr>
          <p:cNvPr id="4" name="Нижний колонтитул 3">
            <a:extLst>
              <a:ext uri="{FF2B5EF4-FFF2-40B4-BE49-F238E27FC236}">
                <a16:creationId xmlns="" xmlns:a16="http://schemas.microsoft.com/office/drawing/2014/main" id="{FD8B99E4-D923-4C53-AED2-12610B9088C2}"/>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 xmlns:a16="http://schemas.microsoft.com/office/drawing/2014/main" id="{EF514732-AAD4-4517-AFAE-9FDEC881E69E}"/>
              </a:ext>
            </a:extLst>
          </p:cNvPr>
          <p:cNvSpPr>
            <a:spLocks noGrp="1"/>
          </p:cNvSpPr>
          <p:nvPr>
            <p:ph type="sldNum" sz="quarter" idx="12"/>
          </p:nvPr>
        </p:nvSpPr>
        <p:spPr/>
        <p:txBody>
          <a:bodyPr/>
          <a:lstStyle/>
          <a:p>
            <a:fld id="{9B359FFD-7963-440B-B2F8-1C7DEDA2F768}" type="slidenum">
              <a:rPr lang="ru-RU" smtClean="0"/>
              <a:pPr/>
              <a:t>‹#›</a:t>
            </a:fld>
            <a:endParaRPr lang="ru-RU"/>
          </a:p>
        </p:txBody>
      </p:sp>
    </p:spTree>
    <p:extLst>
      <p:ext uri="{BB962C8B-B14F-4D97-AF65-F5344CB8AC3E}">
        <p14:creationId xmlns="" xmlns:p14="http://schemas.microsoft.com/office/powerpoint/2010/main" val="28607429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 xmlns:a16="http://schemas.microsoft.com/office/drawing/2014/main" id="{559A7AB8-90DB-4B46-9200-05FFB5164729}"/>
              </a:ext>
            </a:extLst>
          </p:cNvPr>
          <p:cNvSpPr>
            <a:spLocks noGrp="1"/>
          </p:cNvSpPr>
          <p:nvPr>
            <p:ph type="dt" sz="half" idx="10"/>
          </p:nvPr>
        </p:nvSpPr>
        <p:spPr/>
        <p:txBody>
          <a:bodyPr/>
          <a:lstStyle/>
          <a:p>
            <a:fld id="{DDE625CD-FC17-4DD2-8F39-72D135EA2415}" type="datetimeFigureOut">
              <a:rPr lang="ru-RU" smtClean="0"/>
              <a:pPr/>
              <a:t>05.02.2023</a:t>
            </a:fld>
            <a:endParaRPr lang="ru-RU"/>
          </a:p>
        </p:txBody>
      </p:sp>
      <p:sp>
        <p:nvSpPr>
          <p:cNvPr id="3" name="Нижний колонтитул 2">
            <a:extLst>
              <a:ext uri="{FF2B5EF4-FFF2-40B4-BE49-F238E27FC236}">
                <a16:creationId xmlns="" xmlns:a16="http://schemas.microsoft.com/office/drawing/2014/main" id="{821EDEA3-9516-4832-A652-7B148E66C2CA}"/>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 xmlns:a16="http://schemas.microsoft.com/office/drawing/2014/main" id="{F1624092-0716-4604-94AA-A2569203B1CC}"/>
              </a:ext>
            </a:extLst>
          </p:cNvPr>
          <p:cNvSpPr>
            <a:spLocks noGrp="1"/>
          </p:cNvSpPr>
          <p:nvPr>
            <p:ph type="sldNum" sz="quarter" idx="12"/>
          </p:nvPr>
        </p:nvSpPr>
        <p:spPr/>
        <p:txBody>
          <a:bodyPr/>
          <a:lstStyle/>
          <a:p>
            <a:fld id="{9B359FFD-7963-440B-B2F8-1C7DEDA2F768}" type="slidenum">
              <a:rPr lang="ru-RU" smtClean="0"/>
              <a:pPr/>
              <a:t>‹#›</a:t>
            </a:fld>
            <a:endParaRPr lang="ru-RU"/>
          </a:p>
        </p:txBody>
      </p:sp>
    </p:spTree>
    <p:extLst>
      <p:ext uri="{BB962C8B-B14F-4D97-AF65-F5344CB8AC3E}">
        <p14:creationId xmlns="" xmlns:p14="http://schemas.microsoft.com/office/powerpoint/2010/main" val="16774134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0AC470DE-C898-42E6-9C11-0B919D75DB11}"/>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 xmlns:a16="http://schemas.microsoft.com/office/drawing/2014/main" id="{375549DF-6822-4AC8-8F54-375BAA743A1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 xmlns:a16="http://schemas.microsoft.com/office/drawing/2014/main" id="{7108D131-8345-4602-9D93-6734D94142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 xmlns:a16="http://schemas.microsoft.com/office/drawing/2014/main" id="{5B82081A-C6D2-427C-8114-920975AAFED3}"/>
              </a:ext>
            </a:extLst>
          </p:cNvPr>
          <p:cNvSpPr>
            <a:spLocks noGrp="1"/>
          </p:cNvSpPr>
          <p:nvPr>
            <p:ph type="dt" sz="half" idx="10"/>
          </p:nvPr>
        </p:nvSpPr>
        <p:spPr/>
        <p:txBody>
          <a:bodyPr/>
          <a:lstStyle/>
          <a:p>
            <a:fld id="{DDE625CD-FC17-4DD2-8F39-72D135EA2415}" type="datetimeFigureOut">
              <a:rPr lang="ru-RU" smtClean="0"/>
              <a:pPr/>
              <a:t>05.02.2023</a:t>
            </a:fld>
            <a:endParaRPr lang="ru-RU"/>
          </a:p>
        </p:txBody>
      </p:sp>
      <p:sp>
        <p:nvSpPr>
          <p:cNvPr id="6" name="Нижний колонтитул 5">
            <a:extLst>
              <a:ext uri="{FF2B5EF4-FFF2-40B4-BE49-F238E27FC236}">
                <a16:creationId xmlns="" xmlns:a16="http://schemas.microsoft.com/office/drawing/2014/main" id="{2E13F282-94E8-4DD4-A113-88C9AC8F9C81}"/>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 xmlns:a16="http://schemas.microsoft.com/office/drawing/2014/main" id="{D988DCD4-36F1-4071-8586-B92301875019}"/>
              </a:ext>
            </a:extLst>
          </p:cNvPr>
          <p:cNvSpPr>
            <a:spLocks noGrp="1"/>
          </p:cNvSpPr>
          <p:nvPr>
            <p:ph type="sldNum" sz="quarter" idx="12"/>
          </p:nvPr>
        </p:nvSpPr>
        <p:spPr/>
        <p:txBody>
          <a:bodyPr/>
          <a:lstStyle/>
          <a:p>
            <a:fld id="{9B359FFD-7963-440B-B2F8-1C7DEDA2F768}" type="slidenum">
              <a:rPr lang="ru-RU" smtClean="0"/>
              <a:pPr/>
              <a:t>‹#›</a:t>
            </a:fld>
            <a:endParaRPr lang="ru-RU"/>
          </a:p>
        </p:txBody>
      </p:sp>
    </p:spTree>
    <p:extLst>
      <p:ext uri="{BB962C8B-B14F-4D97-AF65-F5344CB8AC3E}">
        <p14:creationId xmlns="" xmlns:p14="http://schemas.microsoft.com/office/powerpoint/2010/main" val="452286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3DC0D913-9E72-4462-B4CA-8CA51B177CEC}"/>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 xmlns:a16="http://schemas.microsoft.com/office/drawing/2014/main" id="{8042AC3C-7830-48E7-A79C-07FF56EDC3E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 xmlns:a16="http://schemas.microsoft.com/office/drawing/2014/main" id="{8395B4A3-F1E7-42EB-87A1-18834319423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 xmlns:a16="http://schemas.microsoft.com/office/drawing/2014/main" id="{C241E866-3714-4DFD-98BF-900DF3F29C0E}"/>
              </a:ext>
            </a:extLst>
          </p:cNvPr>
          <p:cNvSpPr>
            <a:spLocks noGrp="1"/>
          </p:cNvSpPr>
          <p:nvPr>
            <p:ph type="dt" sz="half" idx="10"/>
          </p:nvPr>
        </p:nvSpPr>
        <p:spPr/>
        <p:txBody>
          <a:bodyPr/>
          <a:lstStyle/>
          <a:p>
            <a:fld id="{DDE625CD-FC17-4DD2-8F39-72D135EA2415}" type="datetimeFigureOut">
              <a:rPr lang="ru-RU" smtClean="0"/>
              <a:pPr/>
              <a:t>05.02.2023</a:t>
            </a:fld>
            <a:endParaRPr lang="ru-RU"/>
          </a:p>
        </p:txBody>
      </p:sp>
      <p:sp>
        <p:nvSpPr>
          <p:cNvPr id="6" name="Нижний колонтитул 5">
            <a:extLst>
              <a:ext uri="{FF2B5EF4-FFF2-40B4-BE49-F238E27FC236}">
                <a16:creationId xmlns="" xmlns:a16="http://schemas.microsoft.com/office/drawing/2014/main" id="{F9112CD5-31FE-4E3F-AC70-00B01160A002}"/>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 xmlns:a16="http://schemas.microsoft.com/office/drawing/2014/main" id="{D86FD170-5F70-452A-84BF-C9FB3937080E}"/>
              </a:ext>
            </a:extLst>
          </p:cNvPr>
          <p:cNvSpPr>
            <a:spLocks noGrp="1"/>
          </p:cNvSpPr>
          <p:nvPr>
            <p:ph type="sldNum" sz="quarter" idx="12"/>
          </p:nvPr>
        </p:nvSpPr>
        <p:spPr/>
        <p:txBody>
          <a:bodyPr/>
          <a:lstStyle/>
          <a:p>
            <a:fld id="{9B359FFD-7963-440B-B2F8-1C7DEDA2F768}" type="slidenum">
              <a:rPr lang="ru-RU" smtClean="0"/>
              <a:pPr/>
              <a:t>‹#›</a:t>
            </a:fld>
            <a:endParaRPr lang="ru-RU"/>
          </a:p>
        </p:txBody>
      </p:sp>
    </p:spTree>
    <p:extLst>
      <p:ext uri="{BB962C8B-B14F-4D97-AF65-F5344CB8AC3E}">
        <p14:creationId xmlns="" xmlns:p14="http://schemas.microsoft.com/office/powerpoint/2010/main" val="33970029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A039AC30-C6DD-4991-8611-BB8873958DD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 xmlns:a16="http://schemas.microsoft.com/office/drawing/2014/main" id="{3F9D7158-CA8D-4B9E-B026-E8C64351CE2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 xmlns:a16="http://schemas.microsoft.com/office/drawing/2014/main" id="{E5A24F07-F2F2-4C47-BC60-06F26BC0E5F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E625CD-FC17-4DD2-8F39-72D135EA2415}" type="datetimeFigureOut">
              <a:rPr lang="ru-RU" smtClean="0"/>
              <a:pPr/>
              <a:t>05.02.2023</a:t>
            </a:fld>
            <a:endParaRPr lang="ru-RU"/>
          </a:p>
        </p:txBody>
      </p:sp>
      <p:sp>
        <p:nvSpPr>
          <p:cNvPr id="5" name="Нижний колонтитул 4">
            <a:extLst>
              <a:ext uri="{FF2B5EF4-FFF2-40B4-BE49-F238E27FC236}">
                <a16:creationId xmlns="" xmlns:a16="http://schemas.microsoft.com/office/drawing/2014/main" id="{65591A04-6733-44DD-9D77-4187E58AF9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 xmlns:a16="http://schemas.microsoft.com/office/drawing/2014/main" id="{486064E6-32BA-44C4-80C2-1D29AB1A0B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359FFD-7963-440B-B2F8-1C7DEDA2F768}" type="slidenum">
              <a:rPr lang="ru-RU" smtClean="0"/>
              <a:pPr/>
              <a:t>‹#›</a:t>
            </a:fld>
            <a:endParaRPr lang="ru-RU"/>
          </a:p>
        </p:txBody>
      </p:sp>
    </p:spTree>
    <p:extLst>
      <p:ext uri="{BB962C8B-B14F-4D97-AF65-F5344CB8AC3E}">
        <p14:creationId xmlns="" xmlns:p14="http://schemas.microsoft.com/office/powerpoint/2010/main" val="7371289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9B9C33AB-5D7A-44E6-8792-DDD0991A6754}"/>
              </a:ext>
            </a:extLst>
          </p:cNvPr>
          <p:cNvSpPr>
            <a:spLocks noGrp="1"/>
          </p:cNvSpPr>
          <p:nvPr>
            <p:ph type="ctrTitle"/>
          </p:nvPr>
        </p:nvSpPr>
        <p:spPr>
          <a:xfrm>
            <a:off x="2189871" y="253219"/>
            <a:ext cx="7812258" cy="562708"/>
          </a:xfrm>
        </p:spPr>
        <p:txBody>
          <a:bodyPr>
            <a:normAutofit fontScale="90000"/>
          </a:bodyPr>
          <a:lstStyle/>
          <a:p>
            <a:r>
              <a:rPr lang="ru-RU" sz="3600" dirty="0"/>
              <a:t>ОГЭ по русскому  языку</a:t>
            </a:r>
          </a:p>
        </p:txBody>
      </p:sp>
      <p:sp>
        <p:nvSpPr>
          <p:cNvPr id="3" name="Подзаголовок 2">
            <a:extLst>
              <a:ext uri="{FF2B5EF4-FFF2-40B4-BE49-F238E27FC236}">
                <a16:creationId xmlns="" xmlns:a16="http://schemas.microsoft.com/office/drawing/2014/main" id="{D1CF35BC-11BF-420A-9444-2ABFB1DCEA5C}"/>
              </a:ext>
            </a:extLst>
          </p:cNvPr>
          <p:cNvSpPr>
            <a:spLocks noGrp="1"/>
          </p:cNvSpPr>
          <p:nvPr>
            <p:ph type="subTitle" idx="1"/>
          </p:nvPr>
        </p:nvSpPr>
        <p:spPr>
          <a:xfrm>
            <a:off x="2100775" y="2672861"/>
            <a:ext cx="7990449" cy="2278967"/>
          </a:xfrm>
        </p:spPr>
        <p:txBody>
          <a:bodyPr>
            <a:normAutofit/>
          </a:bodyPr>
          <a:lstStyle/>
          <a:p>
            <a:r>
              <a:rPr lang="ru-RU" sz="6600" dirty="0">
                <a:latin typeface="Garamond" panose="02020404030301010803" pitchFamily="18" charset="0"/>
              </a:rPr>
              <a:t>ТРЕНАЖЁР </a:t>
            </a:r>
          </a:p>
          <a:p>
            <a:r>
              <a:rPr lang="ru-RU" sz="6600" dirty="0">
                <a:latin typeface="Garamond" panose="02020404030301010803" pitchFamily="18" charset="0"/>
              </a:rPr>
              <a:t>               задания 2</a:t>
            </a:r>
          </a:p>
        </p:txBody>
      </p:sp>
      <p:pic>
        <p:nvPicPr>
          <p:cNvPr id="5" name="Рисунок 4">
            <a:extLst>
              <a:ext uri="{FF2B5EF4-FFF2-40B4-BE49-F238E27FC236}">
                <a16:creationId xmlns="" xmlns:a16="http://schemas.microsoft.com/office/drawing/2014/main" id="{5C11517E-00D4-4E8A-B3DD-959EA973F495}"/>
              </a:ext>
            </a:extLst>
          </p:cNvPr>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0" y="0"/>
            <a:ext cx="12192000" cy="6858000"/>
          </a:xfrm>
          <a:prstGeom prst="rect">
            <a:avLst/>
          </a:prstGeom>
        </p:spPr>
      </p:pic>
      <p:sp>
        <p:nvSpPr>
          <p:cNvPr id="6" name="Прямоугольник 5">
            <a:extLst>
              <a:ext uri="{FF2B5EF4-FFF2-40B4-BE49-F238E27FC236}">
                <a16:creationId xmlns="" xmlns:a16="http://schemas.microsoft.com/office/drawing/2014/main" id="{F2460E62-E869-4F24-9ABD-C7B8AA461BA8}"/>
              </a:ext>
            </a:extLst>
          </p:cNvPr>
          <p:cNvSpPr/>
          <p:nvPr/>
        </p:nvSpPr>
        <p:spPr>
          <a:xfrm>
            <a:off x="1959429" y="2551837"/>
            <a:ext cx="9046195" cy="2585323"/>
          </a:xfrm>
          <a:prstGeom prst="rect">
            <a:avLst/>
          </a:prstGeom>
        </p:spPr>
        <p:txBody>
          <a:bodyPr wrap="square">
            <a:spAutoFit/>
          </a:bodyPr>
          <a:lstStyle/>
          <a:p>
            <a:r>
              <a:rPr lang="ru-RU" sz="5400" dirty="0" smtClean="0">
                <a:latin typeface="Garamond" panose="02020404030301010803" pitchFamily="18" charset="0"/>
              </a:rPr>
              <a:t> </a:t>
            </a:r>
            <a:endParaRPr lang="ru-RU" sz="5400" dirty="0">
              <a:latin typeface="Garamond" panose="02020404030301010803" pitchFamily="18" charset="0"/>
            </a:endParaRPr>
          </a:p>
          <a:p>
            <a:r>
              <a:rPr lang="ru-RU" sz="5400" dirty="0">
                <a:latin typeface="Garamond" panose="02020404030301010803" pitchFamily="18" charset="0"/>
              </a:rPr>
              <a:t> </a:t>
            </a:r>
            <a:r>
              <a:rPr lang="ru-RU" sz="5400" dirty="0" smtClean="0">
                <a:latin typeface="Garamond" panose="02020404030301010803" pitchFamily="18" charset="0"/>
              </a:rPr>
              <a:t>Задание 2.</a:t>
            </a:r>
          </a:p>
          <a:p>
            <a:r>
              <a:rPr lang="ru-RU" sz="5400" dirty="0" smtClean="0">
                <a:latin typeface="Garamond" panose="02020404030301010803" pitchFamily="18" charset="0"/>
              </a:rPr>
              <a:t> Синтаксический анализ</a:t>
            </a:r>
            <a:endParaRPr lang="ru-RU" sz="5400" dirty="0">
              <a:latin typeface="Garamond" panose="02020404030301010803" pitchFamily="18" charset="0"/>
            </a:endParaRPr>
          </a:p>
        </p:txBody>
      </p:sp>
      <p:sp>
        <p:nvSpPr>
          <p:cNvPr id="7" name="Прямоугольник 6">
            <a:extLst>
              <a:ext uri="{FF2B5EF4-FFF2-40B4-BE49-F238E27FC236}">
                <a16:creationId xmlns="" xmlns:a16="http://schemas.microsoft.com/office/drawing/2014/main" id="{48C43D2E-0F4C-495D-B211-A011ACD674CD}"/>
              </a:ext>
            </a:extLst>
          </p:cNvPr>
          <p:cNvSpPr/>
          <p:nvPr/>
        </p:nvSpPr>
        <p:spPr>
          <a:xfrm>
            <a:off x="4207668" y="1516535"/>
            <a:ext cx="4281300" cy="584775"/>
          </a:xfrm>
          <a:prstGeom prst="rect">
            <a:avLst/>
          </a:prstGeom>
        </p:spPr>
        <p:txBody>
          <a:bodyPr wrap="none">
            <a:spAutoFit/>
          </a:bodyPr>
          <a:lstStyle/>
          <a:p>
            <a:r>
              <a:rPr lang="ru-RU" sz="3200" dirty="0"/>
              <a:t>ОГЭ по русскому  языку</a:t>
            </a:r>
          </a:p>
        </p:txBody>
      </p:sp>
    </p:spTree>
    <p:extLst>
      <p:ext uri="{BB962C8B-B14F-4D97-AF65-F5344CB8AC3E}">
        <p14:creationId xmlns="" xmlns:p14="http://schemas.microsoft.com/office/powerpoint/2010/main" val="15232679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 xmlns:a16="http://schemas.microsoft.com/office/drawing/2014/main" id="{AC109A3D-EDEA-4145-979E-91D602378FF8}"/>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 xmlns:a16="http://schemas.microsoft.com/office/drawing/2014/main" id="{F9913A6E-343E-418D-8FB6-76CD1CACC687}"/>
              </a:ext>
            </a:extLst>
          </p:cNvPr>
          <p:cNvSpPr>
            <a:spLocks noGrp="1"/>
          </p:cNvSpPr>
          <p:nvPr>
            <p:ph type="title"/>
          </p:nvPr>
        </p:nvSpPr>
        <p:spPr>
          <a:xfrm>
            <a:off x="874542" y="2469393"/>
            <a:ext cx="10515600" cy="2852737"/>
          </a:xfrm>
        </p:spPr>
        <p:txBody>
          <a:bodyPr>
            <a:noAutofit/>
          </a:bodyPr>
          <a:lstStyle/>
          <a:p>
            <a:r>
              <a:rPr lang="ru-RU" sz="2000" b="1" dirty="0">
                <a:latin typeface="+mn-lt"/>
              </a:rPr>
              <a:t>Прочитайте текст.</a:t>
            </a:r>
            <a:br>
              <a:rPr lang="ru-RU" sz="2000" b="1" dirty="0">
                <a:latin typeface="+mn-lt"/>
              </a:rPr>
            </a:br>
            <a:r>
              <a:rPr lang="ru-RU" sz="2000" b="1" dirty="0">
                <a:latin typeface="+mn-lt"/>
              </a:rPr>
              <a:t> </a:t>
            </a:r>
            <a:br>
              <a:rPr lang="ru-RU" sz="2000" b="1" dirty="0">
                <a:latin typeface="+mn-lt"/>
              </a:rPr>
            </a:br>
            <a:r>
              <a:rPr lang="ru-RU" sz="2000" b="1" dirty="0">
                <a:latin typeface="+mn-lt"/>
              </a:rPr>
              <a:t>(1)Известно, что сегодня в исследованиях учёных по-разному определяется место грамматики в обучении языку. (2)В одних ей отводится главное место, требуются заучивание правил и постоянная тренировка в образовании форм;</a:t>
            </a:r>
            <a:br>
              <a:rPr lang="ru-RU" sz="2000" b="1" dirty="0">
                <a:latin typeface="+mn-lt"/>
              </a:rPr>
            </a:br>
            <a:r>
              <a:rPr lang="ru-RU" sz="2000" b="1" dirty="0">
                <a:latin typeface="+mn-lt"/>
              </a:rPr>
              <a:t>в других больше внимания уделяется употреблению речевых образцов, а грамматическим явлениям отводится второе место: правила не надо учить, достаточно практиковаться в анализе образцовых текстов. (3)Как же современная школа относится к данной проблеме? (4)Во-первых, роль грамматики не занижается, но и не преувеличивается; во-вторых, к грамматическим явлениям подходят с позиции понимания сущности языка: язык  — речь  — коммуникация. (5)Из этого вытекает необходимость анализа не только структуры грамматических единиц, но и функционирования их в речи.</a:t>
            </a:r>
            <a:br>
              <a:rPr lang="ru-RU" sz="2000" b="1" dirty="0">
                <a:latin typeface="+mn-lt"/>
              </a:rPr>
            </a:br>
            <a:endParaRPr lang="ru-RU" sz="2000" b="1" dirty="0">
              <a:latin typeface="+mn-lt"/>
            </a:endParaRPr>
          </a:p>
        </p:txBody>
      </p:sp>
      <p:sp>
        <p:nvSpPr>
          <p:cNvPr id="3" name="Текст 2">
            <a:extLst>
              <a:ext uri="{FF2B5EF4-FFF2-40B4-BE49-F238E27FC236}">
                <a16:creationId xmlns="" xmlns:a16="http://schemas.microsoft.com/office/drawing/2014/main" id="{840ECD6E-36DD-4234-B4CD-854C206F54CB}"/>
              </a:ext>
            </a:extLst>
          </p:cNvPr>
          <p:cNvSpPr>
            <a:spLocks noGrp="1"/>
          </p:cNvSpPr>
          <p:nvPr>
            <p:ph type="body" idx="1"/>
          </p:nvPr>
        </p:nvSpPr>
        <p:spPr>
          <a:xfrm>
            <a:off x="831850" y="4167433"/>
            <a:ext cx="10515600" cy="1500187"/>
          </a:xfrm>
        </p:spPr>
        <p:txBody>
          <a:bodyPr>
            <a:normAutofit/>
          </a:bodyPr>
          <a:lstStyle/>
          <a:p>
            <a:endParaRPr lang="ru-RU" dirty="0"/>
          </a:p>
        </p:txBody>
      </p:sp>
    </p:spTree>
    <p:extLst>
      <p:ext uri="{BB962C8B-B14F-4D97-AF65-F5344CB8AC3E}">
        <p14:creationId xmlns="" xmlns:p14="http://schemas.microsoft.com/office/powerpoint/2010/main" val="30019614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 xmlns:a16="http://schemas.microsoft.com/office/drawing/2014/main" id="{9C76E089-9768-415B-AFCD-BAE57016A82F}"/>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 xmlns:a16="http://schemas.microsoft.com/office/drawing/2014/main" id="{5A937117-138B-43A9-8C35-5F99A44B634D}"/>
              </a:ext>
            </a:extLst>
          </p:cNvPr>
          <p:cNvSpPr>
            <a:spLocks noGrp="1"/>
          </p:cNvSpPr>
          <p:nvPr>
            <p:ph type="title"/>
          </p:nvPr>
        </p:nvSpPr>
        <p:spPr>
          <a:xfrm>
            <a:off x="992945" y="2766218"/>
            <a:ext cx="10515600" cy="1325563"/>
          </a:xfrm>
        </p:spPr>
        <p:txBody>
          <a:bodyPr>
            <a:normAutofit fontScale="90000"/>
          </a:bodyPr>
          <a:lstStyle/>
          <a:p>
            <a:r>
              <a:rPr lang="ru-RU" sz="3100" b="1" dirty="0"/>
              <a:t>Укажите варианты ответов, в которых дано верное утверждение. Запишите номера ответов.</a:t>
            </a:r>
            <a:br>
              <a:rPr lang="ru-RU" sz="3100" b="1" dirty="0"/>
            </a:br>
            <a:r>
              <a:rPr lang="ru-RU" sz="3100" b="1" dirty="0"/>
              <a:t> </a:t>
            </a:r>
            <a:br>
              <a:rPr lang="ru-RU" sz="3100" b="1" dirty="0"/>
            </a:br>
            <a:r>
              <a:rPr lang="ru-RU" sz="3100" b="1" dirty="0"/>
              <a:t>1)  Предложение 1 сложноподчинённое с придаточным изъяснительным.</a:t>
            </a:r>
            <a:br>
              <a:rPr lang="ru-RU" sz="3100" b="1" dirty="0"/>
            </a:br>
            <a:r>
              <a:rPr lang="ru-RU" sz="3100" b="1" dirty="0"/>
              <a:t>2)  Предложение 2 сложное.</a:t>
            </a:r>
            <a:br>
              <a:rPr lang="ru-RU" sz="3100" b="1" dirty="0"/>
            </a:br>
            <a:r>
              <a:rPr lang="ru-RU" sz="3100" b="1" dirty="0"/>
              <a:t>3)  Предложение 3 односоставное безличное.</a:t>
            </a:r>
            <a:br>
              <a:rPr lang="ru-RU" sz="3100" b="1" dirty="0"/>
            </a:br>
            <a:r>
              <a:rPr lang="ru-RU" sz="3100" b="1" dirty="0"/>
              <a:t>4)  В предложении 4 одна из грамматических основ  — </a:t>
            </a:r>
            <a:r>
              <a:rPr lang="ru-RU" sz="3100" b="1" i="1" dirty="0"/>
              <a:t>позиции подходят</a:t>
            </a:r>
            <a:r>
              <a:rPr lang="ru-RU" sz="3100" b="1" dirty="0"/>
              <a:t>.</a:t>
            </a:r>
            <a:br>
              <a:rPr lang="ru-RU" sz="3100" b="1" dirty="0"/>
            </a:br>
            <a:r>
              <a:rPr lang="ru-RU" sz="3100" b="1" dirty="0"/>
              <a:t>5)  Предложение 5 осложнено однородными членами.</a:t>
            </a:r>
            <a:r>
              <a:rPr lang="ru-RU" b="1" dirty="0"/>
              <a:t/>
            </a:r>
            <a:br>
              <a:rPr lang="ru-RU" b="1" dirty="0"/>
            </a:br>
            <a:endParaRPr lang="ru-RU" dirty="0"/>
          </a:p>
        </p:txBody>
      </p:sp>
    </p:spTree>
    <p:extLst>
      <p:ext uri="{BB962C8B-B14F-4D97-AF65-F5344CB8AC3E}">
        <p14:creationId xmlns="" xmlns:p14="http://schemas.microsoft.com/office/powerpoint/2010/main" val="37171079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 xmlns:a16="http://schemas.microsoft.com/office/drawing/2014/main" id="{C46A441A-F8C7-4F08-8E78-85334A1DCF9D}"/>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 xmlns:a16="http://schemas.microsoft.com/office/drawing/2014/main" id="{0C4B4490-8537-4BCF-9411-F8839CE53257}"/>
              </a:ext>
            </a:extLst>
          </p:cNvPr>
          <p:cNvSpPr>
            <a:spLocks noGrp="1"/>
          </p:cNvSpPr>
          <p:nvPr>
            <p:ph type="title"/>
          </p:nvPr>
        </p:nvSpPr>
        <p:spPr>
          <a:xfrm>
            <a:off x="973015" y="1650939"/>
            <a:ext cx="10515600" cy="3556122"/>
          </a:xfrm>
        </p:spPr>
        <p:txBody>
          <a:bodyPr>
            <a:normAutofit fontScale="90000"/>
          </a:bodyPr>
          <a:lstStyle/>
          <a:p>
            <a:r>
              <a:rPr lang="ru-RU" sz="3100" b="1" dirty="0">
                <a:latin typeface="+mn-lt"/>
              </a:rPr>
              <a:t>Прочитайте текст.</a:t>
            </a:r>
            <a:br>
              <a:rPr lang="ru-RU" sz="3100" b="1" dirty="0">
                <a:latin typeface="+mn-lt"/>
              </a:rPr>
            </a:br>
            <a:r>
              <a:rPr lang="ru-RU" sz="3100" b="1" dirty="0">
                <a:latin typeface="+mn-lt"/>
              </a:rPr>
              <a:t> </a:t>
            </a:r>
            <a:br>
              <a:rPr lang="ru-RU" sz="3100" b="1" dirty="0">
                <a:latin typeface="+mn-lt"/>
              </a:rPr>
            </a:br>
            <a:r>
              <a:rPr lang="ru-RU" sz="3100" b="1" dirty="0">
                <a:latin typeface="+mn-lt"/>
              </a:rPr>
              <a:t>(1)В охотничью пору на Урале мы уходили в горы и бродили там, как настоящие дикари. (2)Солнечный закат в горах удивительно хорош. (3)Тени нарастают, и на нас начинает надвигаться ночная мгла. (4)Затихший воздух чутко держит каждый шорох. (5)Переживаешь тревожное настроение, которое будит воображение</a:t>
            </a:r>
            <a:r>
              <a:rPr lang="ru-RU" sz="2000" b="1" dirty="0">
                <a:latin typeface="+mn-lt"/>
              </a:rPr>
              <a:t>.</a:t>
            </a:r>
            <a:br>
              <a:rPr lang="ru-RU" sz="2000" b="1" dirty="0">
                <a:latin typeface="+mn-lt"/>
              </a:rPr>
            </a:br>
            <a:r>
              <a:rPr lang="ru-RU" sz="2000" b="1" dirty="0">
                <a:latin typeface="+mn-lt"/>
              </a:rPr>
              <a:t> </a:t>
            </a:r>
            <a:br>
              <a:rPr lang="ru-RU" sz="2000" b="1" dirty="0">
                <a:latin typeface="+mn-lt"/>
              </a:rPr>
            </a:br>
            <a:endParaRPr lang="ru-RU" sz="2000" b="1" dirty="0">
              <a:latin typeface="+mn-lt"/>
            </a:endParaRPr>
          </a:p>
        </p:txBody>
      </p:sp>
      <p:sp>
        <p:nvSpPr>
          <p:cNvPr id="3" name="Текст 2">
            <a:extLst>
              <a:ext uri="{FF2B5EF4-FFF2-40B4-BE49-F238E27FC236}">
                <a16:creationId xmlns="" xmlns:a16="http://schemas.microsoft.com/office/drawing/2014/main" id="{872689A4-DA86-429B-A9F0-D6A356E8DCAB}"/>
              </a:ext>
            </a:extLst>
          </p:cNvPr>
          <p:cNvSpPr>
            <a:spLocks noGrp="1"/>
          </p:cNvSpPr>
          <p:nvPr>
            <p:ph type="body" idx="1"/>
          </p:nvPr>
        </p:nvSpPr>
        <p:spPr>
          <a:xfrm>
            <a:off x="838200" y="2999814"/>
            <a:ext cx="10515600" cy="1500187"/>
          </a:xfrm>
        </p:spPr>
        <p:txBody>
          <a:bodyPr>
            <a:normAutofit/>
          </a:bodyPr>
          <a:lstStyle/>
          <a:p>
            <a:endParaRPr lang="ru-RU" dirty="0"/>
          </a:p>
        </p:txBody>
      </p:sp>
    </p:spTree>
    <p:extLst>
      <p:ext uri="{BB962C8B-B14F-4D97-AF65-F5344CB8AC3E}">
        <p14:creationId xmlns="" xmlns:p14="http://schemas.microsoft.com/office/powerpoint/2010/main" val="25710277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 xmlns:a16="http://schemas.microsoft.com/office/drawing/2014/main" id="{9B528429-4136-4CE4-A6D2-CA95266720D2}"/>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 xmlns:a16="http://schemas.microsoft.com/office/drawing/2014/main" id="{40DDFB3B-758E-4F44-81B6-1CAF153070A7}"/>
              </a:ext>
            </a:extLst>
          </p:cNvPr>
          <p:cNvSpPr>
            <a:spLocks noGrp="1"/>
          </p:cNvSpPr>
          <p:nvPr>
            <p:ph type="title"/>
          </p:nvPr>
        </p:nvSpPr>
        <p:spPr>
          <a:xfrm>
            <a:off x="1021080" y="3052055"/>
            <a:ext cx="10515600" cy="1325563"/>
          </a:xfrm>
        </p:spPr>
        <p:txBody>
          <a:bodyPr>
            <a:normAutofit fontScale="90000"/>
          </a:bodyPr>
          <a:lstStyle/>
          <a:p>
            <a:r>
              <a:rPr lang="ru-RU" sz="3100" b="1" dirty="0"/>
              <a:t>Укажите варианты ответов, в которых верно выделена грамматическая основа в одном из предложений или в одной из частей сложного предложения текста. Запишите номера ответов.</a:t>
            </a:r>
            <a:br>
              <a:rPr lang="ru-RU" sz="3100" b="1" dirty="0"/>
            </a:br>
            <a:r>
              <a:rPr lang="ru-RU" sz="3100" b="1" dirty="0"/>
              <a:t> </a:t>
            </a:r>
            <a:br>
              <a:rPr lang="ru-RU" sz="3100" b="1" dirty="0"/>
            </a:br>
            <a:r>
              <a:rPr lang="ru-RU" sz="3100" b="1" dirty="0"/>
              <a:t>1)  Мы бродили (предложение 1)</a:t>
            </a:r>
            <a:br>
              <a:rPr lang="ru-RU" sz="3100" b="1" dirty="0"/>
            </a:br>
            <a:r>
              <a:rPr lang="ru-RU" sz="3100" b="1" dirty="0"/>
              <a:t>2)  Закат хорош (предложение 2)</a:t>
            </a:r>
            <a:br>
              <a:rPr lang="ru-RU" sz="3100" b="1" dirty="0"/>
            </a:br>
            <a:r>
              <a:rPr lang="ru-RU" sz="3100" b="1" dirty="0"/>
              <a:t>3)  Мгла начинает надвигаться (предложение 3)</a:t>
            </a:r>
            <a:br>
              <a:rPr lang="ru-RU" sz="3100" b="1" dirty="0"/>
            </a:br>
            <a:r>
              <a:rPr lang="ru-RU" sz="3100" b="1" dirty="0"/>
              <a:t>4)  Держит шорох (предложение 4)</a:t>
            </a:r>
            <a:br>
              <a:rPr lang="ru-RU" sz="3100" b="1" dirty="0"/>
            </a:br>
            <a:r>
              <a:rPr lang="ru-RU" sz="3100" b="1" dirty="0"/>
              <a:t>5)  Будит воображение (предложение 5)</a:t>
            </a:r>
            <a:r>
              <a:rPr lang="ru-RU" b="1" dirty="0"/>
              <a:t/>
            </a:r>
            <a:br>
              <a:rPr lang="ru-RU" b="1" dirty="0"/>
            </a:br>
            <a:endParaRPr lang="ru-RU" dirty="0"/>
          </a:p>
        </p:txBody>
      </p:sp>
    </p:spTree>
    <p:extLst>
      <p:ext uri="{BB962C8B-B14F-4D97-AF65-F5344CB8AC3E}">
        <p14:creationId xmlns="" xmlns:p14="http://schemas.microsoft.com/office/powerpoint/2010/main" val="16582216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 xmlns:a16="http://schemas.microsoft.com/office/drawing/2014/main" id="{CD21E857-3D53-46FE-8799-5E4EBA4C3ABB}"/>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 xmlns:a16="http://schemas.microsoft.com/office/drawing/2014/main" id="{15EBCF91-510A-498D-89EA-C9E56B46DD54}"/>
              </a:ext>
            </a:extLst>
          </p:cNvPr>
          <p:cNvSpPr>
            <a:spLocks noGrp="1"/>
          </p:cNvSpPr>
          <p:nvPr>
            <p:ph type="title"/>
          </p:nvPr>
        </p:nvSpPr>
        <p:spPr>
          <a:xfrm>
            <a:off x="838200" y="1661332"/>
            <a:ext cx="10515600" cy="2852737"/>
          </a:xfrm>
        </p:spPr>
        <p:txBody>
          <a:bodyPr>
            <a:normAutofit/>
          </a:bodyPr>
          <a:lstStyle/>
          <a:p>
            <a:r>
              <a:rPr lang="ru-RU" sz="2000" b="1" dirty="0">
                <a:latin typeface="+mn-lt"/>
              </a:rPr>
              <a:t>Прочитайте текст.</a:t>
            </a:r>
            <a:br>
              <a:rPr lang="ru-RU" sz="2000" b="1" dirty="0">
                <a:latin typeface="+mn-lt"/>
              </a:rPr>
            </a:br>
            <a:r>
              <a:rPr lang="ru-RU" sz="2000" b="1" dirty="0">
                <a:latin typeface="+mn-lt"/>
              </a:rPr>
              <a:t> </a:t>
            </a:r>
            <a:br>
              <a:rPr lang="ru-RU" sz="2000" b="1" dirty="0">
                <a:latin typeface="+mn-lt"/>
              </a:rPr>
            </a:br>
            <a:r>
              <a:rPr lang="ru-RU" sz="2000" b="1" dirty="0">
                <a:latin typeface="+mn-lt"/>
              </a:rPr>
              <a:t>(1) Полна тайн сумрачно-хмурая тишина зимнего леса. (2)Мягко-серебристый свет луны проникает сквозь черно-изумрудную крону хвойных деревьев и тихо освещает бело-синие сугробы тайги.</a:t>
            </a:r>
            <a:br>
              <a:rPr lang="ru-RU" sz="2000" b="1" dirty="0">
                <a:latin typeface="+mn-lt"/>
              </a:rPr>
            </a:br>
            <a:r>
              <a:rPr lang="ru-RU" sz="2000" b="1" dirty="0">
                <a:latin typeface="+mn-lt"/>
              </a:rPr>
              <a:t>(3)Под сугробом в своей берлоге дремлет в ночной тиши темно-бурый медведь. (4)Его не беспокоят холодный луч луны и разнообразные шорохи леса. 5)Еще в сентябре медведь объелся желудей, ягод брусники, а сейчас спит сладко-нежным сном.</a:t>
            </a:r>
            <a:br>
              <a:rPr lang="ru-RU" sz="2000" b="1" dirty="0">
                <a:latin typeface="+mn-lt"/>
              </a:rPr>
            </a:br>
            <a:endParaRPr lang="ru-RU" sz="2000" b="1" dirty="0">
              <a:latin typeface="+mn-lt"/>
            </a:endParaRPr>
          </a:p>
        </p:txBody>
      </p:sp>
      <p:sp>
        <p:nvSpPr>
          <p:cNvPr id="3" name="Текст 2">
            <a:extLst>
              <a:ext uri="{FF2B5EF4-FFF2-40B4-BE49-F238E27FC236}">
                <a16:creationId xmlns="" xmlns:a16="http://schemas.microsoft.com/office/drawing/2014/main" id="{21FAA9E9-1BB9-4167-9568-4C3AEA5720F0}"/>
              </a:ext>
            </a:extLst>
          </p:cNvPr>
          <p:cNvSpPr>
            <a:spLocks noGrp="1"/>
          </p:cNvSpPr>
          <p:nvPr>
            <p:ph type="body" idx="1"/>
          </p:nvPr>
        </p:nvSpPr>
        <p:spPr>
          <a:xfrm>
            <a:off x="838200" y="3013882"/>
            <a:ext cx="10515600" cy="1500187"/>
          </a:xfrm>
        </p:spPr>
        <p:txBody>
          <a:bodyPr>
            <a:normAutofit/>
          </a:bodyPr>
          <a:lstStyle/>
          <a:p>
            <a:endParaRPr lang="ru-RU" dirty="0"/>
          </a:p>
        </p:txBody>
      </p:sp>
    </p:spTree>
    <p:extLst>
      <p:ext uri="{BB962C8B-B14F-4D97-AF65-F5344CB8AC3E}">
        <p14:creationId xmlns="" xmlns:p14="http://schemas.microsoft.com/office/powerpoint/2010/main" val="40364270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 xmlns:a16="http://schemas.microsoft.com/office/drawing/2014/main" id="{CEE5D49B-0212-48F6-AB61-0B5A02333F2C}"/>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 xmlns:a16="http://schemas.microsoft.com/office/drawing/2014/main" id="{0099608D-3A38-4FE1-A337-E7C8D910A67B}"/>
              </a:ext>
            </a:extLst>
          </p:cNvPr>
          <p:cNvSpPr>
            <a:spLocks noGrp="1"/>
          </p:cNvSpPr>
          <p:nvPr>
            <p:ph type="title"/>
          </p:nvPr>
        </p:nvSpPr>
        <p:spPr>
          <a:xfrm>
            <a:off x="1091418" y="3122393"/>
            <a:ext cx="10515600" cy="1325563"/>
          </a:xfrm>
        </p:spPr>
        <p:txBody>
          <a:bodyPr>
            <a:normAutofit fontScale="90000"/>
          </a:bodyPr>
          <a:lstStyle/>
          <a:p>
            <a:r>
              <a:rPr lang="ru-RU" sz="3100" b="1" dirty="0"/>
              <a:t>Укажите варианты ответов, в которых верно выделена грамматическая основа в одном из предложений или в одной из частей сложного предложения текста. Запишите номера ответов.</a:t>
            </a:r>
            <a:br>
              <a:rPr lang="ru-RU" sz="3100" b="1" dirty="0"/>
            </a:br>
            <a:r>
              <a:rPr lang="ru-RU" sz="3100" b="1" dirty="0"/>
              <a:t> </a:t>
            </a:r>
            <a:br>
              <a:rPr lang="ru-RU" sz="3100" b="1" dirty="0"/>
            </a:br>
            <a:r>
              <a:rPr lang="ru-RU" sz="3100" b="1" dirty="0"/>
              <a:t>1)  Полна тайн (предложение 1)</a:t>
            </a:r>
            <a:br>
              <a:rPr lang="ru-RU" sz="3100" b="1" dirty="0"/>
            </a:br>
            <a:r>
              <a:rPr lang="ru-RU" sz="3100" b="1" dirty="0"/>
              <a:t>2)  Свет проникает освещает (предложение 2)</a:t>
            </a:r>
            <a:br>
              <a:rPr lang="ru-RU" sz="3100" b="1" dirty="0"/>
            </a:br>
            <a:r>
              <a:rPr lang="ru-RU" sz="3100" b="1" dirty="0"/>
              <a:t>3)  Дремлет (предложение 3)</a:t>
            </a:r>
            <a:br>
              <a:rPr lang="ru-RU" sz="3100" b="1" dirty="0"/>
            </a:br>
            <a:r>
              <a:rPr lang="ru-RU" sz="3100" b="1" dirty="0"/>
              <a:t>4)  Шорохи луч не беспокоят (предложение 4)</a:t>
            </a:r>
            <a:br>
              <a:rPr lang="ru-RU" sz="3100" b="1" dirty="0"/>
            </a:br>
            <a:r>
              <a:rPr lang="ru-RU" sz="3100" b="1" dirty="0"/>
              <a:t>5)  Медведь объелся (предложение 5)</a:t>
            </a:r>
            <a:r>
              <a:rPr lang="ru-RU" b="1" dirty="0"/>
              <a:t/>
            </a:r>
            <a:br>
              <a:rPr lang="ru-RU" b="1" dirty="0"/>
            </a:br>
            <a:endParaRPr lang="ru-RU" dirty="0"/>
          </a:p>
        </p:txBody>
      </p:sp>
    </p:spTree>
    <p:extLst>
      <p:ext uri="{BB962C8B-B14F-4D97-AF65-F5344CB8AC3E}">
        <p14:creationId xmlns="" xmlns:p14="http://schemas.microsoft.com/office/powerpoint/2010/main" val="26777423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 xmlns:a16="http://schemas.microsoft.com/office/drawing/2014/main" id="{F6F34A4A-0242-440B-BA60-6D289411FFFD}"/>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 xmlns:a16="http://schemas.microsoft.com/office/drawing/2014/main" id="{97B27FA1-5D7C-4922-8186-94698FBCF5A3}"/>
              </a:ext>
            </a:extLst>
          </p:cNvPr>
          <p:cNvSpPr>
            <a:spLocks noGrp="1"/>
          </p:cNvSpPr>
          <p:nvPr>
            <p:ph type="title"/>
          </p:nvPr>
        </p:nvSpPr>
        <p:spPr>
          <a:xfrm>
            <a:off x="978876" y="2229803"/>
            <a:ext cx="10515600" cy="2852737"/>
          </a:xfrm>
        </p:spPr>
        <p:txBody>
          <a:bodyPr>
            <a:noAutofit/>
          </a:bodyPr>
          <a:lstStyle/>
          <a:p>
            <a:r>
              <a:rPr lang="ru-RU" sz="2400" b="1" dirty="0">
                <a:latin typeface="+mn-lt"/>
              </a:rPr>
              <a:t>Прочитайте текст.</a:t>
            </a:r>
            <a:br>
              <a:rPr lang="ru-RU" sz="2400" b="1" dirty="0">
                <a:latin typeface="+mn-lt"/>
              </a:rPr>
            </a:br>
            <a:r>
              <a:rPr lang="ru-RU" sz="2400" b="1" dirty="0">
                <a:latin typeface="+mn-lt"/>
              </a:rPr>
              <a:t> </a:t>
            </a:r>
            <a:br>
              <a:rPr lang="ru-RU" sz="2400" b="1" dirty="0">
                <a:latin typeface="+mn-lt"/>
              </a:rPr>
            </a:br>
            <a:r>
              <a:rPr lang="ru-RU" sz="2400" b="1" dirty="0">
                <a:latin typeface="+mn-lt"/>
              </a:rPr>
              <a:t>(1)Трудно придумать более сильный эпитет для обозначения точного образа, чем «зеркальный». (2)О близнецах или о детях и их родителях говорят, что они словно зеркальное отражение друг друга. (3)В информационных технологиях используются «зеркальные серверы», которые беспрерывно копируют друг друга, чтобы информация, которая там хранится, была всегда тождественна. (4)Несмотря на это, отражение отнюдь не является равным</a:t>
            </a:r>
            <a:br>
              <a:rPr lang="ru-RU" sz="2400" b="1" dirty="0">
                <a:latin typeface="+mn-lt"/>
              </a:rPr>
            </a:br>
            <a:r>
              <a:rPr lang="ru-RU" sz="2400" b="1" dirty="0">
                <a:latin typeface="+mn-lt"/>
              </a:rPr>
              <a:t>образу. (5)Известно, что в зеркале правое становится левым, а сходство отражения и образа сродни не столько точному подобию, сколько сходству противоположностей.</a:t>
            </a:r>
            <a:br>
              <a:rPr lang="ru-RU" sz="2400" b="1" dirty="0">
                <a:latin typeface="+mn-lt"/>
              </a:rPr>
            </a:br>
            <a:endParaRPr lang="ru-RU" sz="2400" b="1" dirty="0">
              <a:latin typeface="+mn-lt"/>
            </a:endParaRPr>
          </a:p>
        </p:txBody>
      </p:sp>
      <p:sp>
        <p:nvSpPr>
          <p:cNvPr id="3" name="Текст 2">
            <a:extLst>
              <a:ext uri="{FF2B5EF4-FFF2-40B4-BE49-F238E27FC236}">
                <a16:creationId xmlns="" xmlns:a16="http://schemas.microsoft.com/office/drawing/2014/main" id="{F9FCE63D-8307-446B-B368-0A2D757D1FE0}"/>
              </a:ext>
            </a:extLst>
          </p:cNvPr>
          <p:cNvSpPr>
            <a:spLocks noGrp="1"/>
          </p:cNvSpPr>
          <p:nvPr>
            <p:ph type="body" idx="1"/>
          </p:nvPr>
        </p:nvSpPr>
        <p:spPr>
          <a:xfrm>
            <a:off x="838200" y="3815740"/>
            <a:ext cx="10515600" cy="1500187"/>
          </a:xfrm>
        </p:spPr>
        <p:txBody>
          <a:bodyPr>
            <a:normAutofit/>
          </a:bodyPr>
          <a:lstStyle/>
          <a:p>
            <a:endParaRPr lang="ru-RU" dirty="0"/>
          </a:p>
        </p:txBody>
      </p:sp>
    </p:spTree>
    <p:extLst>
      <p:ext uri="{BB962C8B-B14F-4D97-AF65-F5344CB8AC3E}">
        <p14:creationId xmlns="" xmlns:p14="http://schemas.microsoft.com/office/powerpoint/2010/main" val="14935881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 xmlns:a16="http://schemas.microsoft.com/office/drawing/2014/main" id="{8B7899BA-4CBF-4ABA-9104-407B972440C9}"/>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 xmlns:a16="http://schemas.microsoft.com/office/drawing/2014/main" id="{3D195E7C-F10D-4DF1-8595-A7FE1C5054E0}"/>
              </a:ext>
            </a:extLst>
          </p:cNvPr>
          <p:cNvSpPr>
            <a:spLocks noGrp="1"/>
          </p:cNvSpPr>
          <p:nvPr>
            <p:ph type="title"/>
          </p:nvPr>
        </p:nvSpPr>
        <p:spPr>
          <a:xfrm>
            <a:off x="1105487" y="2897310"/>
            <a:ext cx="10515600" cy="1325563"/>
          </a:xfrm>
        </p:spPr>
        <p:txBody>
          <a:bodyPr>
            <a:normAutofit fontScale="90000"/>
          </a:bodyPr>
          <a:lstStyle/>
          <a:p>
            <a:r>
              <a:rPr lang="ru-RU" sz="3100" b="1" dirty="0"/>
              <a:t>Укажите верные варианты ответов. Запишите номера ответов.</a:t>
            </a:r>
            <a:r>
              <a:rPr lang="ru-RU" sz="9600" b="1" dirty="0"/>
              <a:t/>
            </a:r>
            <a:br>
              <a:rPr lang="ru-RU" sz="9600" b="1" dirty="0"/>
            </a:br>
            <a:r>
              <a:rPr lang="ru-RU" b="1" dirty="0"/>
              <a:t> </a:t>
            </a:r>
            <a:br>
              <a:rPr lang="ru-RU" b="1" dirty="0"/>
            </a:br>
            <a:r>
              <a:rPr lang="ru-RU" sz="3100" b="1" dirty="0"/>
              <a:t>1)  Предложение 1 осложнено обособленным согласованным определением.</a:t>
            </a:r>
            <a:br>
              <a:rPr lang="ru-RU" sz="3100" b="1" dirty="0"/>
            </a:br>
            <a:r>
              <a:rPr lang="ru-RU" sz="3100" b="1" dirty="0"/>
              <a:t>2)  Предложение 2 сложносочинённое.</a:t>
            </a:r>
            <a:br>
              <a:rPr lang="ru-RU" sz="3100" b="1" dirty="0"/>
            </a:br>
            <a:r>
              <a:rPr lang="ru-RU" sz="3100" b="1" dirty="0"/>
              <a:t>3)  В предложении 3 четыре грамматические основы.</a:t>
            </a:r>
            <a:br>
              <a:rPr lang="ru-RU" sz="3100" b="1" dirty="0"/>
            </a:br>
            <a:r>
              <a:rPr lang="ru-RU" sz="3100" b="1" dirty="0"/>
              <a:t>4)  Сказуемое в предложении 4 составное именное.</a:t>
            </a:r>
            <a:br>
              <a:rPr lang="ru-RU" sz="3100" b="1" dirty="0"/>
            </a:br>
            <a:r>
              <a:rPr lang="ru-RU" sz="3100" b="1" dirty="0"/>
              <a:t>5)  В состав предложения 5 входят односоставные предложения: безличное и неопределённо-личное.</a:t>
            </a:r>
            <a:br>
              <a:rPr lang="ru-RU" sz="3100" b="1" dirty="0"/>
            </a:br>
            <a:endParaRPr lang="ru-RU" sz="3100" dirty="0"/>
          </a:p>
        </p:txBody>
      </p:sp>
    </p:spTree>
    <p:extLst>
      <p:ext uri="{BB962C8B-B14F-4D97-AF65-F5344CB8AC3E}">
        <p14:creationId xmlns="" xmlns:p14="http://schemas.microsoft.com/office/powerpoint/2010/main" val="17887599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 xmlns:a16="http://schemas.microsoft.com/office/drawing/2014/main" id="{12663A1E-297B-45CB-AB30-5DF2D2D20998}"/>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 xmlns:a16="http://schemas.microsoft.com/office/drawing/2014/main" id="{F3C0367E-6A2C-4DAF-859E-1CE28FAED496}"/>
              </a:ext>
            </a:extLst>
          </p:cNvPr>
          <p:cNvSpPr>
            <a:spLocks noGrp="1"/>
          </p:cNvSpPr>
          <p:nvPr>
            <p:ph type="title"/>
          </p:nvPr>
        </p:nvSpPr>
        <p:spPr>
          <a:xfrm>
            <a:off x="844550" y="2245457"/>
            <a:ext cx="10515600" cy="2852737"/>
          </a:xfrm>
        </p:spPr>
        <p:txBody>
          <a:bodyPr>
            <a:normAutofit fontScale="90000"/>
          </a:bodyPr>
          <a:lstStyle/>
          <a:p>
            <a:r>
              <a:rPr lang="ru-RU" sz="2200" b="1" dirty="0">
                <a:latin typeface="+mn-lt"/>
              </a:rPr>
              <a:t>Прочитайте текст.</a:t>
            </a:r>
            <a:br>
              <a:rPr lang="ru-RU" sz="2200" b="1" dirty="0">
                <a:latin typeface="+mn-lt"/>
              </a:rPr>
            </a:br>
            <a:r>
              <a:rPr lang="ru-RU" sz="2200" b="1" dirty="0">
                <a:latin typeface="+mn-lt"/>
              </a:rPr>
              <a:t> </a:t>
            </a:r>
            <a:br>
              <a:rPr lang="ru-RU" sz="2200" b="1" dirty="0">
                <a:latin typeface="+mn-lt"/>
              </a:rPr>
            </a:br>
            <a:r>
              <a:rPr lang="ru-RU" sz="2200" b="1" dirty="0">
                <a:latin typeface="+mn-lt"/>
              </a:rPr>
              <a:t>(1) Ночью туман сгустился так, что в десяти шагах ничего не было видно, словно все потонуло в молоке. (2)Судно остановилось у большого ледяного поля, и все, кроме вахтенных, спокойно спали. (3)Утром туман начал слегка расползаться. (4)Он постепенно исчезал, уносимый на юг, и ледяные поля зашуршали и тоже пришли в движение. (5)Впереди открылся свободный проход, и судно поплыло на северо-восток, но медленно, чтобы не столкнуться с льдинами и чтобы вовремя остановиться или повернуть в сторону.</a:t>
            </a:r>
            <a:br>
              <a:rPr lang="ru-RU" sz="2200" b="1" dirty="0">
                <a:latin typeface="+mn-lt"/>
              </a:rPr>
            </a:br>
            <a:r>
              <a:rPr lang="ru-RU" sz="2200" b="1" dirty="0">
                <a:latin typeface="+mn-lt"/>
              </a:rPr>
              <a:t> </a:t>
            </a:r>
            <a:r>
              <a:rPr lang="ru-RU" dirty="0"/>
              <a:t/>
            </a:r>
            <a:br>
              <a:rPr lang="ru-RU" dirty="0"/>
            </a:br>
            <a:endParaRPr lang="ru-RU" dirty="0"/>
          </a:p>
        </p:txBody>
      </p:sp>
      <p:sp>
        <p:nvSpPr>
          <p:cNvPr id="3" name="Текст 2">
            <a:extLst>
              <a:ext uri="{FF2B5EF4-FFF2-40B4-BE49-F238E27FC236}">
                <a16:creationId xmlns="" xmlns:a16="http://schemas.microsoft.com/office/drawing/2014/main" id="{5B163256-9BA5-41AB-843A-81C2CD053BE2}"/>
              </a:ext>
            </a:extLst>
          </p:cNvPr>
          <p:cNvSpPr>
            <a:spLocks noGrp="1"/>
          </p:cNvSpPr>
          <p:nvPr>
            <p:ph type="body" idx="1"/>
          </p:nvPr>
        </p:nvSpPr>
        <p:spPr>
          <a:xfrm>
            <a:off x="831850" y="3429000"/>
            <a:ext cx="10515600" cy="1500187"/>
          </a:xfrm>
        </p:spPr>
        <p:txBody>
          <a:bodyPr>
            <a:normAutofit/>
          </a:bodyPr>
          <a:lstStyle/>
          <a:p>
            <a:endParaRPr lang="ru-RU" dirty="0"/>
          </a:p>
        </p:txBody>
      </p:sp>
    </p:spTree>
    <p:extLst>
      <p:ext uri="{BB962C8B-B14F-4D97-AF65-F5344CB8AC3E}">
        <p14:creationId xmlns="" xmlns:p14="http://schemas.microsoft.com/office/powerpoint/2010/main" val="24250729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 xmlns:a16="http://schemas.microsoft.com/office/drawing/2014/main" id="{09F4684A-4729-4A50-AB03-8A8678436EA5}"/>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 xmlns:a16="http://schemas.microsoft.com/office/drawing/2014/main" id="{05D1713C-EAAF-41DA-9D11-30DBB6A7EF47}"/>
              </a:ext>
            </a:extLst>
          </p:cNvPr>
          <p:cNvSpPr>
            <a:spLocks noGrp="1"/>
          </p:cNvSpPr>
          <p:nvPr>
            <p:ph type="title"/>
          </p:nvPr>
        </p:nvSpPr>
        <p:spPr>
          <a:xfrm>
            <a:off x="1091419" y="2766218"/>
            <a:ext cx="10515600" cy="1325563"/>
          </a:xfrm>
        </p:spPr>
        <p:txBody>
          <a:bodyPr>
            <a:normAutofit fontScale="90000"/>
          </a:bodyPr>
          <a:lstStyle/>
          <a:p>
            <a:r>
              <a:rPr lang="ru-RU" sz="3100" b="1" dirty="0"/>
              <a:t>Укажите варианты ответов, в которых верно выделена грамматическая основа в одном из предложений или в одной из частей сложного предложения текста. Запишите номера ответов.</a:t>
            </a:r>
            <a:br>
              <a:rPr lang="ru-RU" sz="3100" b="1" dirty="0"/>
            </a:br>
            <a:r>
              <a:rPr lang="ru-RU" sz="3100" b="1" dirty="0"/>
              <a:t> </a:t>
            </a:r>
            <a:br>
              <a:rPr lang="ru-RU" sz="3100" b="1" dirty="0"/>
            </a:br>
            <a:r>
              <a:rPr lang="ru-RU" sz="3100" b="1" dirty="0"/>
              <a:t>1)  Ничего не было видно (предложение 1)</a:t>
            </a:r>
            <a:br>
              <a:rPr lang="ru-RU" sz="3100" b="1" dirty="0"/>
            </a:br>
            <a:r>
              <a:rPr lang="ru-RU" sz="3100" b="1" dirty="0"/>
              <a:t>2)  Судно остановилось (предложение 2)</a:t>
            </a:r>
            <a:br>
              <a:rPr lang="ru-RU" sz="3100" b="1" dirty="0"/>
            </a:br>
            <a:r>
              <a:rPr lang="ru-RU" sz="3100" b="1" dirty="0"/>
              <a:t>3)  Туман начал (предложение 3)</a:t>
            </a:r>
            <a:br>
              <a:rPr lang="ru-RU" sz="3100" b="1" dirty="0"/>
            </a:br>
            <a:r>
              <a:rPr lang="ru-RU" sz="3100" b="1" dirty="0"/>
              <a:t>4)  Поля зашуршали (и) пришли в движение (предложение 4)</a:t>
            </a:r>
            <a:br>
              <a:rPr lang="ru-RU" sz="3100" b="1" dirty="0"/>
            </a:br>
            <a:r>
              <a:rPr lang="ru-RU" sz="3100" b="1" dirty="0"/>
              <a:t>5)  Не столкнуться (и) остановиться (предложение 5)</a:t>
            </a:r>
            <a:r>
              <a:rPr lang="ru-RU" b="1" dirty="0"/>
              <a:t/>
            </a:r>
            <a:br>
              <a:rPr lang="ru-RU" b="1" dirty="0"/>
            </a:br>
            <a:endParaRPr lang="ru-RU" dirty="0"/>
          </a:p>
        </p:txBody>
      </p:sp>
    </p:spTree>
    <p:extLst>
      <p:ext uri="{BB962C8B-B14F-4D97-AF65-F5344CB8AC3E}">
        <p14:creationId xmlns="" xmlns:p14="http://schemas.microsoft.com/office/powerpoint/2010/main" val="374379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 xmlns:a16="http://schemas.microsoft.com/office/drawing/2014/main" id="{2B0BF570-F07C-433D-BABC-250086AECDB1}"/>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7034"/>
            <a:ext cx="12192000" cy="6865034"/>
          </a:xfrm>
          <a:prstGeom prst="rect">
            <a:avLst/>
          </a:prstGeom>
        </p:spPr>
      </p:pic>
      <p:sp>
        <p:nvSpPr>
          <p:cNvPr id="2" name="Заголовок 1">
            <a:extLst>
              <a:ext uri="{FF2B5EF4-FFF2-40B4-BE49-F238E27FC236}">
                <a16:creationId xmlns="" xmlns:a16="http://schemas.microsoft.com/office/drawing/2014/main" id="{61AA9398-3966-4250-93BC-1F555B234C50}"/>
              </a:ext>
            </a:extLst>
          </p:cNvPr>
          <p:cNvSpPr>
            <a:spLocks noGrp="1"/>
          </p:cNvSpPr>
          <p:nvPr>
            <p:ph type="title"/>
          </p:nvPr>
        </p:nvSpPr>
        <p:spPr>
          <a:xfrm>
            <a:off x="1645921" y="1780141"/>
            <a:ext cx="8624667" cy="3290683"/>
          </a:xfrm>
        </p:spPr>
        <p:txBody>
          <a:bodyPr>
            <a:normAutofit/>
          </a:bodyPr>
          <a:lstStyle/>
          <a:p>
            <a:r>
              <a:rPr lang="ru-RU" sz="2200" b="1" dirty="0"/>
              <a:t>Прочитайте текст. </a:t>
            </a:r>
            <a:br>
              <a:rPr lang="ru-RU" sz="2200" b="1" dirty="0"/>
            </a:br>
            <a:r>
              <a:rPr lang="ru-RU" sz="2200" b="1" dirty="0"/>
              <a:t>(</a:t>
            </a:r>
            <a:r>
              <a:rPr lang="ru-RU" sz="2000" b="1" dirty="0"/>
              <a:t>1)Трудно придумать более сильный эпитет для обозначения точного образа, чем «зеркальный». (2)О близнецах или о детях и их родителях говорят, что они словно зеркальное отражение друг друга. (3)В информационных технологиях используются «зеркальные серверы», которые беспрерывно копируют друг друга, чтобы информация, которая там хранится, была всегда тождественна. (4)Несмотря на это, отражение отнюдь не является равным</a:t>
            </a:r>
            <a:br>
              <a:rPr lang="ru-RU" sz="2000" b="1" dirty="0"/>
            </a:br>
            <a:r>
              <a:rPr lang="ru-RU" sz="2000" b="1" dirty="0"/>
              <a:t>образу. (5)Известно, что в зеркале правое становится левым, а сходство отражения и образа сродни не столько точному подобию, сколько сходству противоположностей.</a:t>
            </a:r>
            <a:r>
              <a:rPr lang="ru-RU" sz="2000" dirty="0"/>
              <a:t/>
            </a:r>
            <a:br>
              <a:rPr lang="ru-RU" sz="2000" dirty="0"/>
            </a:br>
            <a:endParaRPr lang="ru-RU" sz="2000" dirty="0"/>
          </a:p>
        </p:txBody>
      </p:sp>
      <p:sp>
        <p:nvSpPr>
          <p:cNvPr id="3" name="Текст 2">
            <a:extLst>
              <a:ext uri="{FF2B5EF4-FFF2-40B4-BE49-F238E27FC236}">
                <a16:creationId xmlns="" xmlns:a16="http://schemas.microsoft.com/office/drawing/2014/main" id="{010455C0-BC03-47D1-BF8D-74E21307D283}"/>
              </a:ext>
            </a:extLst>
          </p:cNvPr>
          <p:cNvSpPr>
            <a:spLocks noGrp="1"/>
          </p:cNvSpPr>
          <p:nvPr>
            <p:ph type="body" idx="1"/>
          </p:nvPr>
        </p:nvSpPr>
        <p:spPr>
          <a:xfrm flipH="1" flipV="1">
            <a:off x="11184986" y="5331324"/>
            <a:ext cx="294251" cy="56601"/>
          </a:xfrm>
        </p:spPr>
        <p:txBody>
          <a:bodyPr>
            <a:normAutofit fontScale="25000" lnSpcReduction="20000"/>
          </a:bodyPr>
          <a:lstStyle/>
          <a:p>
            <a:endParaRPr lang="ru-RU" dirty="0"/>
          </a:p>
        </p:txBody>
      </p:sp>
    </p:spTree>
    <p:extLst>
      <p:ext uri="{BB962C8B-B14F-4D97-AF65-F5344CB8AC3E}">
        <p14:creationId xmlns="" xmlns:p14="http://schemas.microsoft.com/office/powerpoint/2010/main" val="21628253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 xmlns:a16="http://schemas.microsoft.com/office/drawing/2014/main" id="{EBB707D2-C014-489F-8BC0-6288B1E9559C}"/>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 xmlns:a16="http://schemas.microsoft.com/office/drawing/2014/main" id="{4175F2CB-B8A3-40CB-BB52-0CA94E8971C3}"/>
              </a:ext>
            </a:extLst>
          </p:cNvPr>
          <p:cNvSpPr>
            <a:spLocks noGrp="1"/>
          </p:cNvSpPr>
          <p:nvPr>
            <p:ph type="title"/>
          </p:nvPr>
        </p:nvSpPr>
        <p:spPr>
          <a:xfrm flipH="1" flipV="1">
            <a:off x="12843802" y="1378635"/>
            <a:ext cx="295421" cy="281353"/>
          </a:xfrm>
        </p:spPr>
        <p:txBody>
          <a:bodyPr>
            <a:normAutofit fontScale="90000"/>
          </a:bodyPr>
          <a:lstStyle/>
          <a:p>
            <a:endParaRPr lang="ru-RU" dirty="0"/>
          </a:p>
        </p:txBody>
      </p:sp>
      <p:sp>
        <p:nvSpPr>
          <p:cNvPr id="3" name="Текст 2">
            <a:extLst>
              <a:ext uri="{FF2B5EF4-FFF2-40B4-BE49-F238E27FC236}">
                <a16:creationId xmlns="" xmlns:a16="http://schemas.microsoft.com/office/drawing/2014/main" id="{A26F1820-0B9D-4D91-81F2-F2766B476A21}"/>
              </a:ext>
            </a:extLst>
          </p:cNvPr>
          <p:cNvSpPr>
            <a:spLocks noGrp="1"/>
          </p:cNvSpPr>
          <p:nvPr>
            <p:ph type="body" idx="1"/>
          </p:nvPr>
        </p:nvSpPr>
        <p:spPr>
          <a:xfrm>
            <a:off x="1169475" y="1240998"/>
            <a:ext cx="10515600" cy="5117599"/>
          </a:xfrm>
        </p:spPr>
        <p:txBody>
          <a:bodyPr>
            <a:normAutofit fontScale="40000" lnSpcReduction="20000"/>
          </a:bodyPr>
          <a:lstStyle/>
          <a:p>
            <a:r>
              <a:rPr lang="ru-RU" sz="11200" b="1" dirty="0">
                <a:solidFill>
                  <a:schemeClr val="tx1"/>
                </a:solidFill>
              </a:rPr>
              <a:t>Укажите верные варианты ответов. Запишите номера ответов.</a:t>
            </a:r>
          </a:p>
          <a:p>
            <a:r>
              <a:rPr lang="ru-RU" sz="7200" b="1" dirty="0">
                <a:solidFill>
                  <a:schemeClr val="tx1"/>
                </a:solidFill>
              </a:rPr>
              <a:t> </a:t>
            </a:r>
          </a:p>
          <a:p>
            <a:r>
              <a:rPr lang="ru-RU" sz="7200" b="1" dirty="0">
                <a:solidFill>
                  <a:schemeClr val="tx1"/>
                </a:solidFill>
              </a:rPr>
              <a:t>1)  Предложение 1 осложнено обособленным согласованным определением.</a:t>
            </a:r>
          </a:p>
          <a:p>
            <a:r>
              <a:rPr lang="ru-RU" sz="7200" b="1" dirty="0">
                <a:solidFill>
                  <a:schemeClr val="tx1"/>
                </a:solidFill>
              </a:rPr>
              <a:t>2)  Предложение 2 сложносочинённое.</a:t>
            </a:r>
          </a:p>
          <a:p>
            <a:r>
              <a:rPr lang="ru-RU" sz="7200" b="1" dirty="0">
                <a:solidFill>
                  <a:schemeClr val="tx1"/>
                </a:solidFill>
              </a:rPr>
              <a:t>3)  В предложении 3 четыре грамматические основы.</a:t>
            </a:r>
          </a:p>
          <a:p>
            <a:r>
              <a:rPr lang="ru-RU" sz="7200" b="1" dirty="0">
                <a:solidFill>
                  <a:schemeClr val="tx1"/>
                </a:solidFill>
              </a:rPr>
              <a:t>4)  Сказуемое в предложении 4 составное именное.</a:t>
            </a:r>
          </a:p>
          <a:p>
            <a:r>
              <a:rPr lang="ru-RU" sz="7200" b="1" dirty="0">
                <a:solidFill>
                  <a:schemeClr val="tx1"/>
                </a:solidFill>
              </a:rPr>
              <a:t>5)  В состав предложения 5 входят односоставные предложения: безличное и неопределённо-личное.</a:t>
            </a:r>
          </a:p>
          <a:p>
            <a:endParaRPr lang="ru-RU" dirty="0">
              <a:solidFill>
                <a:schemeClr val="accent5">
                  <a:lumMod val="40000"/>
                  <a:lumOff val="60000"/>
                </a:schemeClr>
              </a:solidFill>
            </a:endParaRPr>
          </a:p>
        </p:txBody>
      </p:sp>
    </p:spTree>
    <p:extLst>
      <p:ext uri="{BB962C8B-B14F-4D97-AF65-F5344CB8AC3E}">
        <p14:creationId xmlns="" xmlns:p14="http://schemas.microsoft.com/office/powerpoint/2010/main" val="9770047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 xmlns:a16="http://schemas.microsoft.com/office/drawing/2014/main" id="{A091549C-63B9-4C6A-9FE3-46ED60950284}"/>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 xmlns:a16="http://schemas.microsoft.com/office/drawing/2014/main" id="{F933A298-DB1C-48B2-9443-0C8649B5B24A}"/>
              </a:ext>
            </a:extLst>
          </p:cNvPr>
          <p:cNvSpPr>
            <a:spLocks noGrp="1"/>
          </p:cNvSpPr>
          <p:nvPr>
            <p:ph type="title"/>
          </p:nvPr>
        </p:nvSpPr>
        <p:spPr>
          <a:xfrm>
            <a:off x="1085069" y="140677"/>
            <a:ext cx="10515600" cy="6499274"/>
          </a:xfrm>
        </p:spPr>
        <p:txBody>
          <a:bodyPr>
            <a:normAutofit/>
          </a:bodyPr>
          <a:lstStyle/>
          <a:p>
            <a:r>
              <a:rPr lang="ru-RU" sz="2200" b="1" dirty="0">
                <a:latin typeface="+mn-lt"/>
              </a:rPr>
              <a:t>Прочитайте текст.</a:t>
            </a:r>
            <a:br>
              <a:rPr lang="ru-RU" sz="2200" b="1" dirty="0">
                <a:latin typeface="+mn-lt"/>
              </a:rPr>
            </a:br>
            <a:r>
              <a:rPr lang="ru-RU" sz="2200" b="1" dirty="0">
                <a:latin typeface="+mn-lt"/>
              </a:rPr>
              <a:t> </a:t>
            </a:r>
            <a:br>
              <a:rPr lang="ru-RU" sz="2200" b="1" dirty="0">
                <a:latin typeface="+mn-lt"/>
              </a:rPr>
            </a:br>
            <a:r>
              <a:rPr lang="ru-RU" sz="2200" b="1" dirty="0">
                <a:latin typeface="+mn-lt"/>
              </a:rPr>
              <a:t>(1) Русская берёза! (2)Ни одно из деревьев не вмещает столько национальных понятий, не рождает столько образов и сравнений. (3)Наблюдая в лесу, я понял, что берёза  — это воистину крестьянское дерево. (4) Всматриваясь в берёзовый лес, в узловатые его стволы, вспоминаешь мозолистые, трудовые крестьянские руки, сноровисто делающие любую тяжелую работу. (5) Смотришь на берёзу, и проносятся в памяти переливчатые деревенские песни, звуки гармошки, юность, детство  — и в душе любовно обнимаешь это дерево как самое тебе близкое и дорогое.</a:t>
            </a:r>
            <a:r>
              <a:rPr lang="ru-RU" dirty="0"/>
              <a:t/>
            </a:r>
            <a:br>
              <a:rPr lang="ru-RU" dirty="0"/>
            </a:br>
            <a:r>
              <a:rPr lang="ru-RU" dirty="0"/>
              <a:t> </a:t>
            </a:r>
            <a:br>
              <a:rPr lang="ru-RU" dirty="0"/>
            </a:br>
            <a:endParaRPr lang="ru-RU" dirty="0"/>
          </a:p>
        </p:txBody>
      </p:sp>
      <p:sp>
        <p:nvSpPr>
          <p:cNvPr id="3" name="Текст 2">
            <a:extLst>
              <a:ext uri="{FF2B5EF4-FFF2-40B4-BE49-F238E27FC236}">
                <a16:creationId xmlns="" xmlns:a16="http://schemas.microsoft.com/office/drawing/2014/main" id="{30F20F9E-BA1B-437E-A514-EEBCF1F69812}"/>
              </a:ext>
            </a:extLst>
          </p:cNvPr>
          <p:cNvSpPr>
            <a:spLocks noGrp="1"/>
          </p:cNvSpPr>
          <p:nvPr>
            <p:ph type="body" idx="1"/>
          </p:nvPr>
        </p:nvSpPr>
        <p:spPr>
          <a:xfrm>
            <a:off x="831850" y="3429000"/>
            <a:ext cx="10515600" cy="1500187"/>
          </a:xfrm>
        </p:spPr>
        <p:txBody>
          <a:bodyPr>
            <a:normAutofit/>
          </a:bodyPr>
          <a:lstStyle/>
          <a:p>
            <a:endParaRPr lang="ru-RU" dirty="0"/>
          </a:p>
        </p:txBody>
      </p:sp>
    </p:spTree>
    <p:extLst>
      <p:ext uri="{BB962C8B-B14F-4D97-AF65-F5344CB8AC3E}">
        <p14:creationId xmlns="" xmlns:p14="http://schemas.microsoft.com/office/powerpoint/2010/main" val="40441090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 xmlns:a16="http://schemas.microsoft.com/office/drawing/2014/main" id="{7F93CCF7-919C-47AF-8A96-C9EDFABDDCD9}"/>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3052"/>
            <a:ext cx="12192000" cy="6861052"/>
          </a:xfrm>
          <a:prstGeom prst="rect">
            <a:avLst/>
          </a:prstGeom>
        </p:spPr>
      </p:pic>
      <p:sp>
        <p:nvSpPr>
          <p:cNvPr id="2" name="Заголовок 1">
            <a:extLst>
              <a:ext uri="{FF2B5EF4-FFF2-40B4-BE49-F238E27FC236}">
                <a16:creationId xmlns="" xmlns:a16="http://schemas.microsoft.com/office/drawing/2014/main" id="{B7439A1A-BABE-412C-8CA1-0FA03383EFC4}"/>
              </a:ext>
            </a:extLst>
          </p:cNvPr>
          <p:cNvSpPr>
            <a:spLocks noGrp="1"/>
          </p:cNvSpPr>
          <p:nvPr>
            <p:ph type="ctrTitle"/>
          </p:nvPr>
        </p:nvSpPr>
        <p:spPr>
          <a:xfrm flipV="1">
            <a:off x="12192000" y="3395858"/>
            <a:ext cx="286043" cy="63231"/>
          </a:xfrm>
        </p:spPr>
        <p:txBody>
          <a:bodyPr>
            <a:normAutofit fontScale="90000"/>
          </a:bodyPr>
          <a:lstStyle/>
          <a:p>
            <a:endParaRPr lang="ru-RU" dirty="0"/>
          </a:p>
        </p:txBody>
      </p:sp>
      <p:sp>
        <p:nvSpPr>
          <p:cNvPr id="3" name="Подзаголовок 2">
            <a:extLst>
              <a:ext uri="{FF2B5EF4-FFF2-40B4-BE49-F238E27FC236}">
                <a16:creationId xmlns="" xmlns:a16="http://schemas.microsoft.com/office/drawing/2014/main" id="{6970312E-D15C-424A-A5A7-8AEEDBFEB243}"/>
              </a:ext>
            </a:extLst>
          </p:cNvPr>
          <p:cNvSpPr>
            <a:spLocks noGrp="1"/>
          </p:cNvSpPr>
          <p:nvPr>
            <p:ph type="subTitle" idx="1"/>
          </p:nvPr>
        </p:nvSpPr>
        <p:spPr>
          <a:xfrm>
            <a:off x="1524000" y="1547447"/>
            <a:ext cx="9144000" cy="4188190"/>
          </a:xfrm>
        </p:spPr>
        <p:txBody>
          <a:bodyPr>
            <a:normAutofit fontScale="40000" lnSpcReduction="20000"/>
          </a:bodyPr>
          <a:lstStyle/>
          <a:p>
            <a:r>
              <a:rPr lang="ru-RU" sz="7200" b="1" dirty="0"/>
              <a:t>Укажите варианты ответов, в которых верно выделена грамматическая основа в одном из предложений или в одной из частей сложного предложения текста. Запишите номера ответов.</a:t>
            </a:r>
          </a:p>
          <a:p>
            <a:endParaRPr lang="ru-RU" sz="7200" b="1" dirty="0"/>
          </a:p>
          <a:p>
            <a:r>
              <a:rPr lang="ru-RU" sz="7200" b="1" dirty="0"/>
              <a:t> 1)  Русская береза (предложение 1)</a:t>
            </a:r>
          </a:p>
          <a:p>
            <a:r>
              <a:rPr lang="ru-RU" sz="7200" b="1" dirty="0"/>
              <a:t>2)  Ни одно из деревьев не вмещает (предложение 2)</a:t>
            </a:r>
          </a:p>
          <a:p>
            <a:r>
              <a:rPr lang="ru-RU" sz="7200" b="1" dirty="0"/>
              <a:t>3)  Берёза  — дерево (предложение 3)</a:t>
            </a:r>
          </a:p>
          <a:p>
            <a:r>
              <a:rPr lang="ru-RU" sz="7200" b="1" dirty="0"/>
              <a:t>4)  Вспоминаешь (предложение 4)</a:t>
            </a:r>
          </a:p>
          <a:p>
            <a:r>
              <a:rPr lang="ru-RU" sz="7200" b="1" dirty="0"/>
              <a:t>5)  Обнимаешь дерево (предложение 5)</a:t>
            </a:r>
          </a:p>
          <a:p>
            <a:endParaRPr lang="ru-RU" dirty="0"/>
          </a:p>
        </p:txBody>
      </p:sp>
    </p:spTree>
    <p:extLst>
      <p:ext uri="{BB962C8B-B14F-4D97-AF65-F5344CB8AC3E}">
        <p14:creationId xmlns="" xmlns:p14="http://schemas.microsoft.com/office/powerpoint/2010/main" val="29828530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 xmlns:a16="http://schemas.microsoft.com/office/drawing/2014/main" id="{3D2CF22F-82E0-4F43-AF86-9C7766596554}"/>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0"/>
            <a:ext cx="12191999" cy="6850967"/>
          </a:xfrm>
          <a:prstGeom prst="rect">
            <a:avLst/>
          </a:prstGeom>
        </p:spPr>
      </p:pic>
      <p:sp>
        <p:nvSpPr>
          <p:cNvPr id="2" name="Заголовок 1">
            <a:extLst>
              <a:ext uri="{FF2B5EF4-FFF2-40B4-BE49-F238E27FC236}">
                <a16:creationId xmlns="" xmlns:a16="http://schemas.microsoft.com/office/drawing/2014/main" id="{C1FDD5FB-CB14-4B6A-BF75-A6F3E6CFF711}"/>
              </a:ext>
            </a:extLst>
          </p:cNvPr>
          <p:cNvSpPr>
            <a:spLocks noGrp="1"/>
          </p:cNvSpPr>
          <p:nvPr>
            <p:ph type="title"/>
          </p:nvPr>
        </p:nvSpPr>
        <p:spPr>
          <a:xfrm>
            <a:off x="965980" y="-935504"/>
            <a:ext cx="10515600" cy="5802925"/>
          </a:xfrm>
        </p:spPr>
        <p:txBody>
          <a:bodyPr>
            <a:normAutofit/>
          </a:bodyPr>
          <a:lstStyle/>
          <a:p>
            <a:r>
              <a:rPr lang="ru-RU" sz="2000" dirty="0"/>
              <a:t/>
            </a:r>
            <a:br>
              <a:rPr lang="ru-RU" sz="2000" dirty="0"/>
            </a:br>
            <a:r>
              <a:rPr lang="ru-RU" sz="2200" b="1" dirty="0">
                <a:latin typeface="+mn-lt"/>
              </a:rPr>
              <a:t/>
            </a:r>
            <a:br>
              <a:rPr lang="ru-RU" sz="2200" b="1" dirty="0">
                <a:latin typeface="+mn-lt"/>
              </a:rPr>
            </a:br>
            <a:r>
              <a:rPr lang="ru-RU" sz="2200" b="1" dirty="0">
                <a:latin typeface="+mn-lt"/>
              </a:rPr>
              <a:t>Прочитайте текст.</a:t>
            </a:r>
            <a:br>
              <a:rPr lang="ru-RU" sz="2200" b="1" dirty="0">
                <a:latin typeface="+mn-lt"/>
              </a:rPr>
            </a:br>
            <a:r>
              <a:rPr lang="ru-RU" sz="2200" b="1" dirty="0">
                <a:latin typeface="+mn-lt"/>
              </a:rPr>
              <a:t/>
            </a:r>
            <a:br>
              <a:rPr lang="ru-RU" sz="2200" b="1" dirty="0">
                <a:latin typeface="+mn-lt"/>
              </a:rPr>
            </a:br>
            <a:r>
              <a:rPr lang="ru-RU" sz="2200" b="1" dirty="0">
                <a:latin typeface="+mn-lt"/>
              </a:rPr>
              <a:t>(1) Заметив, что пароход не остановился, а продолжает прежний курс, матрос немного успокоился и пришёл в себя. (2)Прежде всего он поспешил скинуть робу, мешавшую плыть. (3)Перевернувшись несколько раз и отплёвываясь от солоновато-горькой волны, матрос в три приёма стянул тяжёлый от воды пиджак. (4)Пиджак, раскинув рукава, плыл некоторое время за матросом, не желая расстаться с хозяином и норовя обвиться вокруг его ног. (5) Вдруг он услышал нежный всплеск вёсел и немного погодя увидел почти чёрный силуэт шаланды.</a:t>
            </a:r>
          </a:p>
        </p:txBody>
      </p:sp>
      <p:sp>
        <p:nvSpPr>
          <p:cNvPr id="3" name="Текст 2">
            <a:extLst>
              <a:ext uri="{FF2B5EF4-FFF2-40B4-BE49-F238E27FC236}">
                <a16:creationId xmlns="" xmlns:a16="http://schemas.microsoft.com/office/drawing/2014/main" id="{A63D95F7-2DB0-462E-AE97-3C62D1FD577B}"/>
              </a:ext>
            </a:extLst>
          </p:cNvPr>
          <p:cNvSpPr>
            <a:spLocks noGrp="1"/>
          </p:cNvSpPr>
          <p:nvPr>
            <p:ph type="body" idx="1"/>
          </p:nvPr>
        </p:nvSpPr>
        <p:spPr>
          <a:xfrm>
            <a:off x="725659" y="0"/>
            <a:ext cx="10515600" cy="1500187"/>
          </a:xfrm>
        </p:spPr>
        <p:txBody>
          <a:bodyPr>
            <a:normAutofit/>
          </a:bodyPr>
          <a:lstStyle/>
          <a:p>
            <a:endParaRPr lang="ru-RU" dirty="0"/>
          </a:p>
        </p:txBody>
      </p:sp>
    </p:spTree>
    <p:extLst>
      <p:ext uri="{BB962C8B-B14F-4D97-AF65-F5344CB8AC3E}">
        <p14:creationId xmlns="" xmlns:p14="http://schemas.microsoft.com/office/powerpoint/2010/main" val="20759974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 xmlns:a16="http://schemas.microsoft.com/office/drawing/2014/main" id="{270F0C05-8F57-4E5D-ABC2-D3F5CB9D4E26}"/>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 xmlns:a16="http://schemas.microsoft.com/office/drawing/2014/main" id="{C8BABA56-A2EA-4D44-93D4-E6A0330F33CC}"/>
              </a:ext>
            </a:extLst>
          </p:cNvPr>
          <p:cNvSpPr>
            <a:spLocks noGrp="1"/>
          </p:cNvSpPr>
          <p:nvPr>
            <p:ph type="ctrTitle"/>
          </p:nvPr>
        </p:nvSpPr>
        <p:spPr>
          <a:xfrm>
            <a:off x="12674991" y="1041400"/>
            <a:ext cx="342314" cy="2387600"/>
          </a:xfrm>
        </p:spPr>
        <p:txBody>
          <a:bodyPr/>
          <a:lstStyle/>
          <a:p>
            <a:endParaRPr lang="ru-RU" dirty="0"/>
          </a:p>
        </p:txBody>
      </p:sp>
      <p:sp>
        <p:nvSpPr>
          <p:cNvPr id="3" name="Подзаголовок 2">
            <a:extLst>
              <a:ext uri="{FF2B5EF4-FFF2-40B4-BE49-F238E27FC236}">
                <a16:creationId xmlns="" xmlns:a16="http://schemas.microsoft.com/office/drawing/2014/main" id="{735686A6-7B7A-4702-A065-0AC73E58E83E}"/>
              </a:ext>
            </a:extLst>
          </p:cNvPr>
          <p:cNvSpPr>
            <a:spLocks noGrp="1"/>
          </p:cNvSpPr>
          <p:nvPr>
            <p:ph type="subTitle" idx="1"/>
          </p:nvPr>
        </p:nvSpPr>
        <p:spPr>
          <a:xfrm>
            <a:off x="1524000" y="1210531"/>
            <a:ext cx="9144000" cy="1655762"/>
          </a:xfrm>
        </p:spPr>
        <p:txBody>
          <a:bodyPr>
            <a:noAutofit/>
          </a:bodyPr>
          <a:lstStyle/>
          <a:p>
            <a:r>
              <a:rPr lang="ru-RU" sz="2800" b="1" dirty="0"/>
              <a:t>Укажите варианты ответов, в которых верно выделена грамматическая основа в одном из предложений или в одной из частей сложного предложения текста. Запишите номера ответов.</a:t>
            </a:r>
          </a:p>
          <a:p>
            <a:r>
              <a:rPr lang="ru-RU" sz="2800" b="1" dirty="0"/>
              <a:t> </a:t>
            </a:r>
          </a:p>
          <a:p>
            <a:r>
              <a:rPr lang="ru-RU" sz="2800" b="1" dirty="0"/>
              <a:t>1)  Матрос пришёл (предложение 1)</a:t>
            </a:r>
          </a:p>
          <a:p>
            <a:r>
              <a:rPr lang="ru-RU" sz="2800" b="1" dirty="0"/>
              <a:t>2)  Он поспешил скинуть (предложение 2)</a:t>
            </a:r>
          </a:p>
          <a:p>
            <a:r>
              <a:rPr lang="ru-RU" sz="2800" b="1" dirty="0"/>
              <a:t>3)  Стянул в три приема (предложение 3)</a:t>
            </a:r>
          </a:p>
          <a:p>
            <a:r>
              <a:rPr lang="ru-RU" sz="2800" b="1" dirty="0"/>
              <a:t>4)  Пиджак плыл (предложение 4)</a:t>
            </a:r>
          </a:p>
          <a:p>
            <a:r>
              <a:rPr lang="ru-RU" sz="2800" b="1" dirty="0"/>
              <a:t>5)  Он услышал (предложение 5</a:t>
            </a:r>
            <a:endParaRPr lang="ru-RU" sz="2800" dirty="0"/>
          </a:p>
        </p:txBody>
      </p:sp>
    </p:spTree>
    <p:extLst>
      <p:ext uri="{BB962C8B-B14F-4D97-AF65-F5344CB8AC3E}">
        <p14:creationId xmlns="" xmlns:p14="http://schemas.microsoft.com/office/powerpoint/2010/main" val="40408454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 xmlns:a16="http://schemas.microsoft.com/office/drawing/2014/main" id="{044B4606-2737-4998-9E6C-4AF7707BBD13}"/>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 xmlns:a16="http://schemas.microsoft.com/office/drawing/2014/main" id="{D4644176-435F-4D2E-80FF-0A05885775A0}"/>
              </a:ext>
            </a:extLst>
          </p:cNvPr>
          <p:cNvSpPr>
            <a:spLocks noGrp="1"/>
          </p:cNvSpPr>
          <p:nvPr>
            <p:ph type="title"/>
          </p:nvPr>
        </p:nvSpPr>
        <p:spPr>
          <a:xfrm>
            <a:off x="874542" y="3429000"/>
            <a:ext cx="10515600" cy="2852737"/>
          </a:xfrm>
        </p:spPr>
        <p:txBody>
          <a:bodyPr>
            <a:normAutofit fontScale="90000"/>
          </a:bodyPr>
          <a:lstStyle/>
          <a:p>
            <a:r>
              <a:rPr lang="ru-RU" sz="2200" b="1" dirty="0">
                <a:latin typeface="+mn-lt"/>
              </a:rPr>
              <a:t>Прочитайте текст.</a:t>
            </a:r>
            <a:br>
              <a:rPr lang="ru-RU" sz="2200" b="1" dirty="0">
                <a:latin typeface="+mn-lt"/>
              </a:rPr>
            </a:br>
            <a:r>
              <a:rPr lang="ru-RU" sz="2200" b="1" dirty="0">
                <a:latin typeface="+mn-lt"/>
              </a:rPr>
              <a:t> </a:t>
            </a:r>
            <a:br>
              <a:rPr lang="ru-RU" sz="2200" b="1" dirty="0">
                <a:latin typeface="+mn-lt"/>
              </a:rPr>
            </a:br>
            <a:r>
              <a:rPr lang="ru-RU" sz="2200" b="1" dirty="0">
                <a:latin typeface="+mn-lt"/>
              </a:rPr>
              <a:t>(1)Как художник создаёт пейзажную картину, так и целый народ постепенно, невольно даже, быть может, штрих за штрихом на протяжении столетий создаёт ландшафт и пейзаж своей страны. (2)Лицо старой, дореволюционной России определялось, например, в большой степени теми сотнями тысяч церквей и колоколен, которые были расставлены по всем её просторам. (3)Немалую долю в ландшафт и пейзаж страны привносили и десятки тысяч помещичьих усадеб с парками, системами прудов. (4)Но в первую очередь  — небольшие деревеньки и сёла с их вётлами, колодцами, сараями, баньками, тропинками, садами, огородами, лошадками на пахоте... (5)Радикально</a:t>
            </a:r>
            <a:br>
              <a:rPr lang="ru-RU" sz="2200" b="1" dirty="0">
                <a:latin typeface="+mn-lt"/>
              </a:rPr>
            </a:br>
            <a:r>
              <a:rPr lang="ru-RU" sz="2200" b="1" dirty="0">
                <a:latin typeface="+mn-lt"/>
              </a:rPr>
              <a:t>изменилось лицо страны, когда все эти факторы, определяющие пейзаж, исчезли с лица Земли или изменили свой вид.</a:t>
            </a:r>
            <a:r>
              <a:rPr lang="ru-RU" dirty="0"/>
              <a:t/>
            </a:r>
            <a:br>
              <a:rPr lang="ru-RU" dirty="0"/>
            </a:br>
            <a:r>
              <a:rPr lang="ru-RU" dirty="0"/>
              <a:t> </a:t>
            </a:r>
            <a:br>
              <a:rPr lang="ru-RU" dirty="0"/>
            </a:br>
            <a:endParaRPr lang="ru-RU" dirty="0"/>
          </a:p>
        </p:txBody>
      </p:sp>
      <p:sp>
        <p:nvSpPr>
          <p:cNvPr id="3" name="Текст 2">
            <a:extLst>
              <a:ext uri="{FF2B5EF4-FFF2-40B4-BE49-F238E27FC236}">
                <a16:creationId xmlns="" xmlns:a16="http://schemas.microsoft.com/office/drawing/2014/main" id="{51F0B1A2-4AEB-43DA-9F7B-AFA899DDAC2E}"/>
              </a:ext>
            </a:extLst>
          </p:cNvPr>
          <p:cNvSpPr>
            <a:spLocks noGrp="1"/>
          </p:cNvSpPr>
          <p:nvPr>
            <p:ph type="body" idx="1"/>
          </p:nvPr>
        </p:nvSpPr>
        <p:spPr>
          <a:xfrm>
            <a:off x="844550" y="3914214"/>
            <a:ext cx="10515600" cy="1500187"/>
          </a:xfrm>
        </p:spPr>
        <p:txBody>
          <a:bodyPr>
            <a:normAutofit/>
          </a:bodyPr>
          <a:lstStyle/>
          <a:p>
            <a:endParaRPr lang="ru-RU" dirty="0"/>
          </a:p>
        </p:txBody>
      </p:sp>
    </p:spTree>
    <p:extLst>
      <p:ext uri="{BB962C8B-B14F-4D97-AF65-F5344CB8AC3E}">
        <p14:creationId xmlns="" xmlns:p14="http://schemas.microsoft.com/office/powerpoint/2010/main" val="13778224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 xmlns:a16="http://schemas.microsoft.com/office/drawing/2014/main" id="{0BAAD068-8F15-4D51-9567-FFB302827A4F}"/>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0"/>
            <a:ext cx="12192000" cy="6880860"/>
          </a:xfrm>
          <a:prstGeom prst="rect">
            <a:avLst/>
          </a:prstGeom>
        </p:spPr>
      </p:pic>
      <p:sp>
        <p:nvSpPr>
          <p:cNvPr id="2" name="Заголовок 1">
            <a:extLst>
              <a:ext uri="{FF2B5EF4-FFF2-40B4-BE49-F238E27FC236}">
                <a16:creationId xmlns="" xmlns:a16="http://schemas.microsoft.com/office/drawing/2014/main" id="{AABF4652-4DC3-43AF-B05F-F9D05787612C}"/>
              </a:ext>
            </a:extLst>
          </p:cNvPr>
          <p:cNvSpPr>
            <a:spLocks noGrp="1"/>
          </p:cNvSpPr>
          <p:nvPr>
            <p:ph type="title"/>
          </p:nvPr>
        </p:nvSpPr>
        <p:spPr>
          <a:xfrm>
            <a:off x="1001152" y="2997360"/>
            <a:ext cx="10515600" cy="2852737"/>
          </a:xfrm>
        </p:spPr>
        <p:txBody>
          <a:bodyPr>
            <a:normAutofit fontScale="90000"/>
          </a:bodyPr>
          <a:lstStyle/>
          <a:p>
            <a:r>
              <a:rPr lang="ru-RU" sz="3100" b="1" dirty="0"/>
              <a:t>Укажите варианты ответов, в которых дано верное утверждение. Запишите номера ответов.</a:t>
            </a:r>
            <a:br>
              <a:rPr lang="ru-RU" sz="3100" b="1" dirty="0"/>
            </a:br>
            <a:r>
              <a:rPr lang="ru-RU" sz="3100" b="1" dirty="0"/>
              <a:t> </a:t>
            </a:r>
            <a:br>
              <a:rPr lang="ru-RU" sz="3100" b="1" dirty="0"/>
            </a:br>
            <a:r>
              <a:rPr lang="ru-RU" sz="3100" b="1" dirty="0"/>
              <a:t>1)  Предложение 1 содержит сравнительный оборот.</a:t>
            </a:r>
            <a:br>
              <a:rPr lang="ru-RU" sz="3100" b="1" dirty="0"/>
            </a:br>
            <a:r>
              <a:rPr lang="ru-RU" sz="3100" b="1" dirty="0"/>
              <a:t>2)  Первая часть предложения 2 осложнена обособленным определением.</a:t>
            </a:r>
            <a:br>
              <a:rPr lang="ru-RU" sz="3100" b="1" dirty="0"/>
            </a:br>
            <a:r>
              <a:rPr lang="ru-RU" sz="3100" b="1" dirty="0"/>
              <a:t>3)  Предложение 3 осложнено однородными членами.</a:t>
            </a:r>
            <a:br>
              <a:rPr lang="ru-RU" sz="3100" b="1" dirty="0"/>
            </a:br>
            <a:r>
              <a:rPr lang="ru-RU" sz="3100" b="1" dirty="0"/>
              <a:t>4)  Предложение 4 содержит 1 (одну) грамматическую основу.</a:t>
            </a:r>
            <a:br>
              <a:rPr lang="ru-RU" sz="3100" b="1" dirty="0"/>
            </a:br>
            <a:r>
              <a:rPr lang="ru-RU" sz="3100" b="1" dirty="0"/>
              <a:t>5)  Предложение 5 сложноподчинённое с придаточным времени.</a:t>
            </a:r>
            <a:r>
              <a:rPr lang="ru-RU" b="1" dirty="0"/>
              <a:t/>
            </a:r>
            <a:br>
              <a:rPr lang="ru-RU" b="1" dirty="0"/>
            </a:br>
            <a:endParaRPr lang="ru-RU" dirty="0"/>
          </a:p>
        </p:txBody>
      </p:sp>
      <p:sp>
        <p:nvSpPr>
          <p:cNvPr id="3" name="Текст 2">
            <a:extLst>
              <a:ext uri="{FF2B5EF4-FFF2-40B4-BE49-F238E27FC236}">
                <a16:creationId xmlns="" xmlns:a16="http://schemas.microsoft.com/office/drawing/2014/main" id="{467370F3-A5B4-4A19-B15E-12065C522BAC}"/>
              </a:ext>
            </a:extLst>
          </p:cNvPr>
          <p:cNvSpPr>
            <a:spLocks noGrp="1"/>
          </p:cNvSpPr>
          <p:nvPr>
            <p:ph type="body" idx="1"/>
          </p:nvPr>
        </p:nvSpPr>
        <p:spPr/>
        <p:txBody>
          <a:bodyPr/>
          <a:lstStyle/>
          <a:p>
            <a:endParaRPr lang="ru-RU"/>
          </a:p>
        </p:txBody>
      </p:sp>
    </p:spTree>
    <p:extLst>
      <p:ext uri="{BB962C8B-B14F-4D97-AF65-F5344CB8AC3E}">
        <p14:creationId xmlns="" xmlns:p14="http://schemas.microsoft.com/office/powerpoint/2010/main" val="1373013964"/>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276</TotalTime>
  <Words>131</Words>
  <Application>Microsoft Office PowerPoint</Application>
  <PresentationFormat>Произвольный</PresentationFormat>
  <Paragraphs>44</Paragraphs>
  <Slides>19</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Тема Office</vt:lpstr>
      <vt:lpstr>ОГЭ по русскому  языку</vt:lpstr>
      <vt:lpstr>Прочитайте текст.  (1)Трудно придумать более сильный эпитет для обозначения точного образа, чем «зеркальный». (2)О близнецах или о детях и их родителях говорят, что они словно зеркальное отражение друг друга. (3)В информационных технологиях используются «зеркальные серверы», которые беспрерывно копируют друг друга, чтобы информация, которая там хранится, была всегда тождественна. (4)Несмотря на это, отражение отнюдь не является равным образу. (5)Известно, что в зеркале правое становится левым, а сходство отражения и образа сродни не столько точному подобию, сколько сходству противоположностей. </vt:lpstr>
      <vt:lpstr>Слайд 3</vt:lpstr>
      <vt:lpstr>Прочитайте текст.   (1) Русская берёза! (2)Ни одно из деревьев не вмещает столько национальных понятий, не рождает столько образов и сравнений. (3)Наблюдая в лесу, я понял, что берёза  — это воистину крестьянское дерево. (4) Всматриваясь в берёзовый лес, в узловатые его стволы, вспоминаешь мозолистые, трудовые крестьянские руки, сноровисто делающие любую тяжелую работу. (5) Смотришь на берёзу, и проносятся в памяти переливчатые деревенские песни, звуки гармошки, юность, детство  — и в душе любовно обнимаешь это дерево как самое тебе близкое и дорогое.   </vt:lpstr>
      <vt:lpstr>Слайд 5</vt:lpstr>
      <vt:lpstr>  Прочитайте текст.  (1) Заметив, что пароход не остановился, а продолжает прежний курс, матрос немного успокоился и пришёл в себя. (2)Прежде всего он поспешил скинуть робу, мешавшую плыть. (3)Перевернувшись несколько раз и отплёвываясь от солоновато-горькой волны, матрос в три приёма стянул тяжёлый от воды пиджак. (4)Пиджак, раскинув рукава, плыл некоторое время за матросом, не желая расстаться с хозяином и норовя обвиться вокруг его ног. (5) Вдруг он услышал нежный всплеск вёсел и немного погодя увидел почти чёрный силуэт шаланды.</vt:lpstr>
      <vt:lpstr>Слайд 7</vt:lpstr>
      <vt:lpstr>Прочитайте текст.   (1)Как художник создаёт пейзажную картину, так и целый народ постепенно, невольно даже, быть может, штрих за штрихом на протяжении столетий создаёт ландшафт и пейзаж своей страны. (2)Лицо старой, дореволюционной России определялось, например, в большой степени теми сотнями тысяч церквей и колоколен, которые были расставлены по всем её просторам. (3)Немалую долю в ландшафт и пейзаж страны привносили и десятки тысяч помещичьих усадеб с парками, системами прудов. (4)Но в первую очередь  — небольшие деревеньки и сёла с их вётлами, колодцами, сараями, баньками, тропинками, садами, огородами, лошадками на пахоте... (5)Радикально изменилось лицо страны, когда все эти факторы, определяющие пейзаж, исчезли с лица Земли или изменили свой вид.   </vt:lpstr>
      <vt:lpstr>Укажите варианты ответов, в которых дано верное утверждение. Запишите номера ответов.   1)  Предложение 1 содержит сравнительный оборот. 2)  Первая часть предложения 2 осложнена обособленным определением. 3)  Предложение 3 осложнено однородными членами. 4)  Предложение 4 содержит 1 (одну) грамматическую основу. 5)  Предложение 5 сложноподчинённое с придаточным времени. </vt:lpstr>
      <vt:lpstr>Прочитайте текст.   (1)Известно, что сегодня в исследованиях учёных по-разному определяется место грамматики в обучении языку. (2)В одних ей отводится главное место, требуются заучивание правил и постоянная тренировка в образовании форм; в других больше внимания уделяется употреблению речевых образцов, а грамматическим явлениям отводится второе место: правила не надо учить, достаточно практиковаться в анализе образцовых текстов. (3)Как же современная школа относится к данной проблеме? (4)Во-первых, роль грамматики не занижается, но и не преувеличивается; во-вторых, к грамматическим явлениям подходят с позиции понимания сущности языка: язык  — речь  — коммуникация. (5)Из этого вытекает необходимость анализа не только структуры грамматических единиц, но и функционирования их в речи. </vt:lpstr>
      <vt:lpstr>Укажите варианты ответов, в которых дано верное утверждение. Запишите номера ответов.   1)  Предложение 1 сложноподчинённое с придаточным изъяснительным. 2)  Предложение 2 сложное. 3)  Предложение 3 односоставное безличное. 4)  В предложении 4 одна из грамматических основ  — позиции подходят. 5)  Предложение 5 осложнено однородными членами. </vt:lpstr>
      <vt:lpstr>Прочитайте текст.   (1)В охотничью пору на Урале мы уходили в горы и бродили там, как настоящие дикари. (2)Солнечный закат в горах удивительно хорош. (3)Тени нарастают, и на нас начинает надвигаться ночная мгла. (4)Затихший воздух чутко держит каждый шорох. (5)Переживаешь тревожное настроение, которое будит воображение.   </vt:lpstr>
      <vt:lpstr>Укажите варианты ответов, в которых верно выделена грамматическая основа в одном из предложений или в одной из частей сложного предложения текста. Запишите номера ответов.   1)  Мы бродили (предложение 1) 2)  Закат хорош (предложение 2) 3)  Мгла начинает надвигаться (предложение 3) 4)  Держит шорох (предложение 4) 5)  Будит воображение (предложение 5) </vt:lpstr>
      <vt:lpstr>Прочитайте текст.   (1) Полна тайн сумрачно-хмурая тишина зимнего леса. (2)Мягко-серебристый свет луны проникает сквозь черно-изумрудную крону хвойных деревьев и тихо освещает бело-синие сугробы тайги. (3)Под сугробом в своей берлоге дремлет в ночной тиши темно-бурый медведь. (4)Его не беспокоят холодный луч луны и разнообразные шорохи леса. 5)Еще в сентябре медведь объелся желудей, ягод брусники, а сейчас спит сладко-нежным сном. </vt:lpstr>
      <vt:lpstr>Укажите варианты ответов, в которых верно выделена грамматическая основа в одном из предложений или в одной из частей сложного предложения текста. Запишите номера ответов.   1)  Полна тайн (предложение 1) 2)  Свет проникает освещает (предложение 2) 3)  Дремлет (предложение 3) 4)  Шорохи луч не беспокоят (предложение 4) 5)  Медведь объелся (предложение 5) </vt:lpstr>
      <vt:lpstr>Прочитайте текст.   (1)Трудно придумать более сильный эпитет для обозначения точного образа, чем «зеркальный». (2)О близнецах или о детях и их родителях говорят, что они словно зеркальное отражение друг друга. (3)В информационных технологиях используются «зеркальные серверы», которые беспрерывно копируют друг друга, чтобы информация, которая там хранится, была всегда тождественна. (4)Несмотря на это, отражение отнюдь не является равным образу. (5)Известно, что в зеркале правое становится левым, а сходство отражения и образа сродни не столько точному подобию, сколько сходству противоположностей. </vt:lpstr>
      <vt:lpstr>Укажите верные варианты ответов. Запишите номера ответов.   1)  Предложение 1 осложнено обособленным согласованным определением. 2)  Предложение 2 сложносочинённое. 3)  В предложении 3 четыре грамматические основы. 4)  Сказуемое в предложении 4 составное именное. 5)  В состав предложения 5 входят односоставные предложения: безличное и неопределённо-личное. </vt:lpstr>
      <vt:lpstr>Прочитайте текст.   (1) Ночью туман сгустился так, что в десяти шагах ничего не было видно, словно все потонуло в молоке. (2)Судно остановилось у большого ледяного поля, и все, кроме вахтенных, спокойно спали. (3)Утром туман начал слегка расползаться. (4)Он постепенно исчезал, уносимый на юг, и ледяные поля зашуршали и тоже пришли в движение. (5)Впереди открылся свободный проход, и судно поплыло на северо-восток, но медленно, чтобы не столкнуться с льдинами и чтобы вовремя остановиться или повернуть в сторону.   </vt:lpstr>
      <vt:lpstr>Укажите варианты ответов, в которых верно выделена грамматическая основа в одном из предложений или в одной из частей сложного предложения текста. Запишите номера ответов.   1)  Ничего не было видно (предложение 1) 2)  Судно остановилось (предложение 2) 3)  Туман начал (предложение 3) 4)  Поля зашуршали (и) пришли в движение (предложение 4) 5)  Не столкнуться (и) остановиться (предложение 5)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ОГЭ по русскому  языку</dc:title>
  <dc:creator>Пользователь</dc:creator>
  <cp:lastModifiedBy>Usser</cp:lastModifiedBy>
  <cp:revision>22</cp:revision>
  <dcterms:created xsi:type="dcterms:W3CDTF">2023-01-25T16:34:34Z</dcterms:created>
  <dcterms:modified xsi:type="dcterms:W3CDTF">2023-02-05T18:56:11Z</dcterms:modified>
</cp:coreProperties>
</file>