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06.02.2023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06.02.2023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06.02.2023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06.02.2023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06.02.2023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06.02.2023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06.02.2023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06.02.2023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0" y="0"/>
            <a:ext cx="91533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555776" y="1196752"/>
            <a:ext cx="4968552" cy="4493538"/>
          </a:xfrm>
          <a:prstGeom prst="rect">
            <a:avLst/>
          </a:prstGeom>
        </p:spPr>
        <p:txBody>
          <a:bodyPr wrap="square">
            <a:spAutoFit/>
          </a:bodyPr>
          <a:lstStyle/>
          <a:p>
            <a:pPr algn="ctr"/>
            <a:r>
              <a:rPr lang="ru-RU" sz="6600" b="1" dirty="0">
                <a:solidFill>
                  <a:schemeClr val="accent3">
                    <a:lumMod val="50000"/>
                  </a:schemeClr>
                </a:solidFill>
                <a:latin typeface="+mj-lt"/>
              </a:rPr>
              <a:t>Детям </a:t>
            </a:r>
            <a:endParaRPr lang="ru-RU" sz="6600" b="1" dirty="0" smtClean="0">
              <a:solidFill>
                <a:schemeClr val="accent3">
                  <a:lumMod val="50000"/>
                </a:schemeClr>
              </a:solidFill>
              <a:latin typeface="+mj-lt"/>
            </a:endParaRPr>
          </a:p>
          <a:p>
            <a:pPr algn="ctr"/>
            <a:r>
              <a:rPr lang="ru-RU" sz="6600" b="1" dirty="0" smtClean="0">
                <a:solidFill>
                  <a:schemeClr val="accent3">
                    <a:lumMod val="50000"/>
                  </a:schemeClr>
                </a:solidFill>
                <a:latin typeface="+mj-lt"/>
              </a:rPr>
              <a:t>о </a:t>
            </a:r>
            <a:r>
              <a:rPr lang="ru-RU" sz="6600" b="1" dirty="0">
                <a:solidFill>
                  <a:schemeClr val="accent3">
                    <a:lumMod val="50000"/>
                  </a:schemeClr>
                </a:solidFill>
                <a:latin typeface="+mj-lt"/>
              </a:rPr>
              <a:t>празднике </a:t>
            </a:r>
            <a:endParaRPr lang="ru-RU" sz="6600" b="1" dirty="0" smtClean="0">
              <a:solidFill>
                <a:schemeClr val="accent3">
                  <a:lumMod val="50000"/>
                </a:schemeClr>
              </a:solidFill>
              <a:latin typeface="+mj-lt"/>
            </a:endParaRPr>
          </a:p>
          <a:p>
            <a:pPr algn="ctr"/>
            <a:r>
              <a:rPr lang="ru-RU" sz="6600" b="1" dirty="0" smtClean="0">
                <a:solidFill>
                  <a:schemeClr val="accent3">
                    <a:lumMod val="50000"/>
                  </a:schemeClr>
                </a:solidFill>
                <a:latin typeface="+mj-lt"/>
              </a:rPr>
              <a:t>23 февраля</a:t>
            </a:r>
          </a:p>
          <a:p>
            <a:endParaRPr lang="ru-RU" sz="4400" b="1" dirty="0">
              <a:latin typeface="+mj-lt"/>
            </a:endParaRPr>
          </a:p>
          <a:p>
            <a:endParaRPr lang="ru-RU" sz="4400" dirty="0">
              <a:latin typeface="+mj-lt"/>
            </a:endParaRPr>
          </a:p>
        </p:txBody>
      </p:sp>
    </p:spTree>
    <p:extLst>
      <p:ext uri="{BB962C8B-B14F-4D97-AF65-F5344CB8AC3E}">
        <p14:creationId xmlns:p14="http://schemas.microsoft.com/office/powerpoint/2010/main" val="29110378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69" y="0"/>
            <a:ext cx="91533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009854" y="1268760"/>
            <a:ext cx="6552728" cy="3108543"/>
          </a:xfrm>
          <a:prstGeom prst="rect">
            <a:avLst/>
          </a:prstGeom>
        </p:spPr>
        <p:txBody>
          <a:bodyPr wrap="square">
            <a:spAutoFit/>
          </a:bodyPr>
          <a:lstStyle/>
          <a:p>
            <a:pPr algn="ctr"/>
            <a:r>
              <a:rPr lang="ru-RU" sz="2800" b="1" dirty="0">
                <a:solidFill>
                  <a:schemeClr val="accent3">
                    <a:lumMod val="50000"/>
                  </a:schemeClr>
                </a:solidFill>
              </a:rPr>
              <a:t>Какие бы сложные времена ни переживала Россия, как в прошлом, так и в настоящем, для солдата ее интересы превыше всего. Защитник Отечества — это вечный часовой, который никогда и ни при каких обстоятельствах не имеет права покинуть свой пост.</a:t>
            </a:r>
            <a:endParaRPr lang="ru-RU" sz="4400" dirty="0">
              <a:latin typeface="+mj-lt"/>
            </a:endParaRPr>
          </a:p>
        </p:txBody>
      </p:sp>
    </p:spTree>
    <p:extLst>
      <p:ext uri="{BB962C8B-B14F-4D97-AF65-F5344CB8AC3E}">
        <p14:creationId xmlns:p14="http://schemas.microsoft.com/office/powerpoint/2010/main" val="3842238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69" y="0"/>
            <a:ext cx="91533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555776" y="1700808"/>
            <a:ext cx="5688632" cy="2677656"/>
          </a:xfrm>
          <a:prstGeom prst="rect">
            <a:avLst/>
          </a:prstGeom>
        </p:spPr>
        <p:txBody>
          <a:bodyPr wrap="square">
            <a:spAutoFit/>
          </a:bodyPr>
          <a:lstStyle/>
          <a:p>
            <a:pPr algn="ctr"/>
            <a:r>
              <a:rPr lang="ru-RU" sz="2800" b="1" dirty="0">
                <a:solidFill>
                  <a:schemeClr val="accent3">
                    <a:lumMod val="50000"/>
                  </a:schemeClr>
                </a:solidFill>
              </a:rPr>
              <a:t>Нельзя забывать и о том, что войсковое товарищество и единство необходимы для успешного развития военного дела и для всеобщего процветания Российской державы.</a:t>
            </a:r>
            <a:endParaRPr lang="ru-RU" sz="4400" dirty="0">
              <a:latin typeface="+mj-lt"/>
            </a:endParaRPr>
          </a:p>
        </p:txBody>
      </p:sp>
    </p:spTree>
    <p:extLst>
      <p:ext uri="{BB962C8B-B14F-4D97-AF65-F5344CB8AC3E}">
        <p14:creationId xmlns:p14="http://schemas.microsoft.com/office/powerpoint/2010/main" val="30617442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69" y="0"/>
            <a:ext cx="91533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267744" y="1700808"/>
            <a:ext cx="6192688" cy="2800767"/>
          </a:xfrm>
          <a:prstGeom prst="rect">
            <a:avLst/>
          </a:prstGeom>
        </p:spPr>
        <p:txBody>
          <a:bodyPr wrap="square">
            <a:spAutoFit/>
          </a:bodyPr>
          <a:lstStyle/>
          <a:p>
            <a:pPr algn="ctr"/>
            <a:r>
              <a:rPr lang="ru-RU" sz="2800" b="1" dirty="0">
                <a:solidFill>
                  <a:schemeClr val="accent3">
                    <a:lumMod val="50000"/>
                  </a:schemeClr>
                </a:solidFill>
              </a:rPr>
              <a:t>Поэтому девизом для каждого защитника Отечества должен стать завет великого </a:t>
            </a:r>
            <a:endParaRPr lang="ru-RU" sz="2800" b="1" dirty="0" smtClean="0">
              <a:solidFill>
                <a:schemeClr val="accent3">
                  <a:lumMod val="50000"/>
                </a:schemeClr>
              </a:solidFill>
            </a:endParaRPr>
          </a:p>
          <a:p>
            <a:pPr algn="ctr"/>
            <a:r>
              <a:rPr lang="ru-RU" sz="2800" b="1" dirty="0" smtClean="0">
                <a:solidFill>
                  <a:schemeClr val="accent3">
                    <a:lumMod val="50000"/>
                  </a:schemeClr>
                </a:solidFill>
              </a:rPr>
              <a:t>полководца </a:t>
            </a:r>
            <a:r>
              <a:rPr lang="ru-RU" sz="2800" b="1" dirty="0">
                <a:solidFill>
                  <a:schemeClr val="accent3">
                    <a:lumMod val="50000"/>
                  </a:schemeClr>
                </a:solidFill>
              </a:rPr>
              <a:t>М. И. Кутузова: </a:t>
            </a:r>
            <a:endParaRPr lang="ru-RU" sz="2800" b="1" dirty="0" smtClean="0">
              <a:solidFill>
                <a:schemeClr val="accent3">
                  <a:lumMod val="50000"/>
                </a:schemeClr>
              </a:solidFill>
            </a:endParaRPr>
          </a:p>
          <a:p>
            <a:pPr algn="ctr"/>
            <a:r>
              <a:rPr lang="ru-RU" sz="3200" b="1" dirty="0" smtClean="0">
                <a:solidFill>
                  <a:schemeClr val="accent3">
                    <a:lumMod val="50000"/>
                  </a:schemeClr>
                </a:solidFill>
              </a:rPr>
              <a:t>«</a:t>
            </a:r>
            <a:r>
              <a:rPr lang="ru-RU" sz="3200" b="1" dirty="0">
                <a:solidFill>
                  <a:schemeClr val="accent3">
                    <a:lumMod val="50000"/>
                  </a:schemeClr>
                </a:solidFill>
              </a:rPr>
              <a:t>Нет выше чести, как носить российский мундир!»</a:t>
            </a:r>
            <a:r>
              <a:rPr lang="ru-RU" sz="2800" b="1" dirty="0">
                <a:solidFill>
                  <a:schemeClr val="accent3">
                    <a:lumMod val="50000"/>
                  </a:schemeClr>
                </a:solidFill>
              </a:rPr>
              <a:t>.</a:t>
            </a:r>
            <a:endParaRPr lang="ru-RU" sz="4400" dirty="0">
              <a:latin typeface="+mj-lt"/>
            </a:endParaRPr>
          </a:p>
        </p:txBody>
      </p:sp>
    </p:spTree>
    <p:extLst>
      <p:ext uri="{BB962C8B-B14F-4D97-AF65-F5344CB8AC3E}">
        <p14:creationId xmlns:p14="http://schemas.microsoft.com/office/powerpoint/2010/main" val="1366742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69" y="0"/>
            <a:ext cx="91533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258114" y="908720"/>
            <a:ext cx="6192688" cy="4108817"/>
          </a:xfrm>
          <a:prstGeom prst="rect">
            <a:avLst/>
          </a:prstGeom>
        </p:spPr>
        <p:txBody>
          <a:bodyPr wrap="square">
            <a:spAutoFit/>
          </a:bodyPr>
          <a:lstStyle/>
          <a:p>
            <a:pPr algn="ctr"/>
            <a:r>
              <a:rPr lang="ru-RU" sz="2800" b="1" dirty="0" smtClean="0">
                <a:solidFill>
                  <a:schemeClr val="accent3">
                    <a:lumMod val="50000"/>
                  </a:schemeClr>
                </a:solidFill>
              </a:rPr>
              <a:t>Дуют </a:t>
            </a:r>
            <a:r>
              <a:rPr lang="ru-RU" sz="2800" b="1" dirty="0">
                <a:solidFill>
                  <a:schemeClr val="accent3">
                    <a:lumMod val="50000"/>
                  </a:schemeClr>
                </a:solidFill>
              </a:rPr>
              <a:t>ветры в феврале,</a:t>
            </a:r>
          </a:p>
          <a:p>
            <a:pPr algn="ctr"/>
            <a:r>
              <a:rPr lang="ru-RU" sz="2800" b="1" dirty="0" smtClean="0">
                <a:solidFill>
                  <a:schemeClr val="accent3">
                    <a:lumMod val="50000"/>
                  </a:schemeClr>
                </a:solidFill>
              </a:rPr>
              <a:t>Воют </a:t>
            </a:r>
            <a:r>
              <a:rPr lang="ru-RU" sz="2800" b="1" dirty="0">
                <a:solidFill>
                  <a:schemeClr val="accent3">
                    <a:lumMod val="50000"/>
                  </a:schemeClr>
                </a:solidFill>
              </a:rPr>
              <a:t>в трубах громко.</a:t>
            </a:r>
          </a:p>
          <a:p>
            <a:pPr algn="ctr"/>
            <a:r>
              <a:rPr lang="ru-RU" sz="2800" b="1" dirty="0" smtClean="0">
                <a:solidFill>
                  <a:schemeClr val="accent3">
                    <a:lumMod val="50000"/>
                  </a:schemeClr>
                </a:solidFill>
              </a:rPr>
              <a:t>Змейкой </a:t>
            </a:r>
            <a:r>
              <a:rPr lang="ru-RU" sz="2800" b="1" dirty="0">
                <a:solidFill>
                  <a:schemeClr val="accent3">
                    <a:lumMod val="50000"/>
                  </a:schemeClr>
                </a:solidFill>
              </a:rPr>
              <a:t>вьется по земле</a:t>
            </a:r>
          </a:p>
          <a:p>
            <a:pPr algn="ctr"/>
            <a:r>
              <a:rPr lang="ru-RU" sz="2800" b="1" dirty="0" smtClean="0">
                <a:solidFill>
                  <a:schemeClr val="accent3">
                    <a:lumMod val="50000"/>
                  </a:schemeClr>
                </a:solidFill>
              </a:rPr>
              <a:t>Легкая </a:t>
            </a:r>
            <a:r>
              <a:rPr lang="ru-RU" sz="2800" b="1" dirty="0">
                <a:solidFill>
                  <a:schemeClr val="accent3">
                    <a:lumMod val="50000"/>
                  </a:schemeClr>
                </a:solidFill>
              </a:rPr>
              <a:t>поземка.</a:t>
            </a:r>
          </a:p>
          <a:p>
            <a:pPr algn="ctr"/>
            <a:r>
              <a:rPr lang="ru-RU" sz="2800" b="1" dirty="0" smtClean="0">
                <a:solidFill>
                  <a:schemeClr val="accent3">
                    <a:lumMod val="50000"/>
                  </a:schemeClr>
                </a:solidFill>
              </a:rPr>
              <a:t>Над </a:t>
            </a:r>
            <a:r>
              <a:rPr lang="ru-RU" sz="2800" b="1" dirty="0">
                <a:solidFill>
                  <a:schemeClr val="accent3">
                    <a:lumMod val="50000"/>
                  </a:schemeClr>
                </a:solidFill>
              </a:rPr>
              <a:t>Кремлевскою стеной —</a:t>
            </a:r>
          </a:p>
          <a:p>
            <a:pPr algn="ctr"/>
            <a:r>
              <a:rPr lang="ru-RU" sz="2800" b="1" dirty="0" smtClean="0">
                <a:solidFill>
                  <a:schemeClr val="accent3">
                    <a:lumMod val="50000"/>
                  </a:schemeClr>
                </a:solidFill>
              </a:rPr>
              <a:t>Самолетов </a:t>
            </a:r>
            <a:r>
              <a:rPr lang="ru-RU" sz="2800" b="1" dirty="0">
                <a:solidFill>
                  <a:schemeClr val="accent3">
                    <a:lumMod val="50000"/>
                  </a:schemeClr>
                </a:solidFill>
              </a:rPr>
              <a:t>звенья.</a:t>
            </a:r>
          </a:p>
          <a:p>
            <a:pPr algn="ctr"/>
            <a:r>
              <a:rPr lang="ru-RU" sz="2800" b="1" dirty="0" smtClean="0">
                <a:solidFill>
                  <a:schemeClr val="accent3">
                    <a:lumMod val="50000"/>
                  </a:schemeClr>
                </a:solidFill>
              </a:rPr>
              <a:t>Слава </a:t>
            </a:r>
            <a:r>
              <a:rPr lang="ru-RU" sz="2800" b="1" dirty="0">
                <a:solidFill>
                  <a:schemeClr val="accent3">
                    <a:lumMod val="50000"/>
                  </a:schemeClr>
                </a:solidFill>
              </a:rPr>
              <a:t>армии родной</a:t>
            </a:r>
          </a:p>
          <a:p>
            <a:pPr algn="ctr"/>
            <a:r>
              <a:rPr lang="ru-RU" sz="2800" b="1" dirty="0" smtClean="0">
                <a:solidFill>
                  <a:schemeClr val="accent3">
                    <a:lumMod val="50000"/>
                  </a:schemeClr>
                </a:solidFill>
              </a:rPr>
              <a:t>В </a:t>
            </a:r>
            <a:r>
              <a:rPr lang="ru-RU" sz="2800" b="1" dirty="0">
                <a:solidFill>
                  <a:schemeClr val="accent3">
                    <a:lumMod val="50000"/>
                  </a:schemeClr>
                </a:solidFill>
              </a:rPr>
              <a:t>день ее рожденья!</a:t>
            </a:r>
          </a:p>
          <a:p>
            <a:pPr algn="ctr"/>
            <a:endParaRPr lang="ru-RU" sz="900" b="1" dirty="0">
              <a:solidFill>
                <a:schemeClr val="accent3">
                  <a:lumMod val="50000"/>
                </a:schemeClr>
              </a:solidFill>
            </a:endParaRPr>
          </a:p>
          <a:p>
            <a:pPr algn="ctr"/>
            <a:r>
              <a:rPr lang="ru-RU" sz="2800" b="1" dirty="0" smtClean="0">
                <a:solidFill>
                  <a:schemeClr val="accent3">
                    <a:lumMod val="50000"/>
                  </a:schemeClr>
                </a:solidFill>
              </a:rPr>
              <a:t>                                  (</a:t>
            </a:r>
            <a:r>
              <a:rPr lang="ru-RU" sz="2800" b="1" dirty="0">
                <a:solidFill>
                  <a:schemeClr val="accent3">
                    <a:lumMod val="50000"/>
                  </a:schemeClr>
                </a:solidFill>
              </a:rPr>
              <a:t>С. Маршак)</a:t>
            </a:r>
            <a:endParaRPr lang="ru-RU" sz="4400" dirty="0">
              <a:latin typeface="+mj-lt"/>
            </a:endParaRPr>
          </a:p>
        </p:txBody>
      </p:sp>
    </p:spTree>
    <p:extLst>
      <p:ext uri="{BB962C8B-B14F-4D97-AF65-F5344CB8AC3E}">
        <p14:creationId xmlns:p14="http://schemas.microsoft.com/office/powerpoint/2010/main" val="538194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0" y="0"/>
            <a:ext cx="91533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267744" y="1196752"/>
            <a:ext cx="6408712" cy="4585871"/>
          </a:xfrm>
          <a:prstGeom prst="rect">
            <a:avLst/>
          </a:prstGeom>
        </p:spPr>
        <p:txBody>
          <a:bodyPr wrap="square">
            <a:spAutoFit/>
          </a:bodyPr>
          <a:lstStyle/>
          <a:p>
            <a:pPr algn="ctr"/>
            <a:r>
              <a:rPr lang="ru-RU" sz="3600" b="1" dirty="0" smtClean="0">
                <a:solidFill>
                  <a:schemeClr val="accent3">
                    <a:lumMod val="50000"/>
                  </a:schemeClr>
                </a:solidFill>
              </a:rPr>
              <a:t>23 февраля</a:t>
            </a:r>
            <a:r>
              <a:rPr lang="ru-RU" sz="2800" dirty="0">
                <a:solidFill>
                  <a:schemeClr val="accent3">
                    <a:lumMod val="50000"/>
                  </a:schemeClr>
                </a:solidFill>
              </a:rPr>
              <a:t> </a:t>
            </a:r>
            <a:r>
              <a:rPr lang="ru-RU" sz="2800" b="1" dirty="0">
                <a:solidFill>
                  <a:schemeClr val="accent3">
                    <a:lumMod val="50000"/>
                  </a:schemeClr>
                </a:solidFill>
              </a:rPr>
              <a:t>— это День защитника Отечества. Когда то  этот праздник носил другое название, тем не менее, смысл и значение праздника остались прежними. Как и любой другой праздник, День защитника Отечества имеет свою историю.</a:t>
            </a:r>
          </a:p>
          <a:p>
            <a:endParaRPr lang="ru-RU" sz="4400" b="1" dirty="0">
              <a:solidFill>
                <a:schemeClr val="accent3">
                  <a:lumMod val="50000"/>
                </a:schemeClr>
              </a:solidFill>
              <a:latin typeface="+mj-lt"/>
            </a:endParaRPr>
          </a:p>
          <a:p>
            <a:endParaRPr lang="ru-RU" sz="4400" dirty="0">
              <a:latin typeface="+mj-lt"/>
            </a:endParaRPr>
          </a:p>
        </p:txBody>
      </p:sp>
    </p:spTree>
    <p:extLst>
      <p:ext uri="{BB962C8B-B14F-4D97-AF65-F5344CB8AC3E}">
        <p14:creationId xmlns:p14="http://schemas.microsoft.com/office/powerpoint/2010/main" val="1116702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0" y="0"/>
            <a:ext cx="91533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267744" y="1196752"/>
            <a:ext cx="6408712" cy="4216539"/>
          </a:xfrm>
          <a:prstGeom prst="rect">
            <a:avLst/>
          </a:prstGeom>
        </p:spPr>
        <p:txBody>
          <a:bodyPr wrap="square">
            <a:spAutoFit/>
          </a:bodyPr>
          <a:lstStyle/>
          <a:p>
            <a:pPr algn="ctr"/>
            <a:r>
              <a:rPr lang="ru-RU" sz="2800" b="1" dirty="0">
                <a:solidFill>
                  <a:schemeClr val="accent3">
                    <a:lumMod val="50000"/>
                  </a:schemeClr>
                </a:solidFill>
              </a:rPr>
              <a:t>Праздник «День Красной Армии и Флота» был установлен в 1922 году. А с 1949 по 1993 год он именовался «День Советской Армии и Военно-Морского флота». Но только в 2002 году праздник получил название «День защитника Отечества» и был объявлен нерабочим днём.</a:t>
            </a:r>
            <a:endParaRPr lang="ru-RU" sz="2800" b="1" dirty="0">
              <a:solidFill>
                <a:schemeClr val="accent3">
                  <a:lumMod val="50000"/>
                </a:schemeClr>
              </a:solidFill>
              <a:latin typeface="+mj-lt"/>
            </a:endParaRPr>
          </a:p>
          <a:p>
            <a:endParaRPr lang="ru-RU" sz="4400" dirty="0">
              <a:latin typeface="+mj-lt"/>
            </a:endParaRPr>
          </a:p>
        </p:txBody>
      </p:sp>
    </p:spTree>
    <p:extLst>
      <p:ext uri="{BB962C8B-B14F-4D97-AF65-F5344CB8AC3E}">
        <p14:creationId xmlns:p14="http://schemas.microsoft.com/office/powerpoint/2010/main" val="2935175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0" y="0"/>
            <a:ext cx="91533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123728" y="1700808"/>
            <a:ext cx="6120680" cy="2246769"/>
          </a:xfrm>
          <a:prstGeom prst="rect">
            <a:avLst/>
          </a:prstGeom>
        </p:spPr>
        <p:txBody>
          <a:bodyPr wrap="square">
            <a:spAutoFit/>
          </a:bodyPr>
          <a:lstStyle/>
          <a:p>
            <a:pPr algn="ctr"/>
            <a:r>
              <a:rPr lang="ru-RU" sz="2800" b="1" dirty="0">
                <a:solidFill>
                  <a:schemeClr val="accent3">
                    <a:lumMod val="50000"/>
                  </a:schemeClr>
                </a:solidFill>
              </a:rPr>
              <a:t>В многолетней героической истории Советской Армии и Военно-морского флота количество исторических побед и подвигов не знает своего точного числа. </a:t>
            </a:r>
            <a:endParaRPr lang="ru-RU" sz="4400" dirty="0">
              <a:latin typeface="+mj-lt"/>
            </a:endParaRPr>
          </a:p>
        </p:txBody>
      </p:sp>
    </p:spTree>
    <p:extLst>
      <p:ext uri="{BB962C8B-B14F-4D97-AF65-F5344CB8AC3E}">
        <p14:creationId xmlns:p14="http://schemas.microsoft.com/office/powerpoint/2010/main" val="3142853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0" y="0"/>
            <a:ext cx="91533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267744" y="1124744"/>
            <a:ext cx="5914912" cy="3970318"/>
          </a:xfrm>
          <a:prstGeom prst="rect">
            <a:avLst/>
          </a:prstGeom>
        </p:spPr>
        <p:txBody>
          <a:bodyPr wrap="square">
            <a:spAutoFit/>
          </a:bodyPr>
          <a:lstStyle/>
          <a:p>
            <a:pPr algn="ctr"/>
            <a:r>
              <a:rPr lang="ru-RU" sz="2800" b="1" dirty="0">
                <a:solidFill>
                  <a:schemeClr val="accent3">
                    <a:lumMod val="50000"/>
                  </a:schemeClr>
                </a:solidFill>
              </a:rPr>
              <a:t>В годы Великой Отечественной войны, в жестокой битве с немецким фашизмом, Советская Армия смогла отстоять свободу и независимость нашей Родины, спасла от фашистского </a:t>
            </a:r>
            <a:r>
              <a:rPr lang="ru-RU" sz="2800" b="1" dirty="0" smtClean="0">
                <a:solidFill>
                  <a:schemeClr val="accent3">
                    <a:lumMod val="50000"/>
                  </a:schemeClr>
                </a:solidFill>
              </a:rPr>
              <a:t>варварства ценой </a:t>
            </a:r>
            <a:r>
              <a:rPr lang="ru-RU" sz="2800" b="1" dirty="0">
                <a:solidFill>
                  <a:schemeClr val="accent3">
                    <a:lumMod val="50000"/>
                  </a:schemeClr>
                </a:solidFill>
              </a:rPr>
              <a:t>миллионов жизней и изломанных судеб советского народа.</a:t>
            </a:r>
            <a:endParaRPr lang="ru-RU" sz="4400" dirty="0">
              <a:latin typeface="+mj-lt"/>
            </a:endParaRPr>
          </a:p>
        </p:txBody>
      </p:sp>
    </p:spTree>
    <p:extLst>
      <p:ext uri="{BB962C8B-B14F-4D97-AF65-F5344CB8AC3E}">
        <p14:creationId xmlns:p14="http://schemas.microsoft.com/office/powerpoint/2010/main" val="1348293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0" y="0"/>
            <a:ext cx="91533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267744" y="1124744"/>
            <a:ext cx="5914912" cy="3539430"/>
          </a:xfrm>
          <a:prstGeom prst="rect">
            <a:avLst/>
          </a:prstGeom>
        </p:spPr>
        <p:txBody>
          <a:bodyPr wrap="square">
            <a:spAutoFit/>
          </a:bodyPr>
          <a:lstStyle/>
          <a:p>
            <a:pPr algn="ctr"/>
            <a:r>
              <a:rPr lang="ru-RU" sz="2800" b="1" dirty="0">
                <a:solidFill>
                  <a:schemeClr val="accent3">
                    <a:lumMod val="50000"/>
                  </a:schemeClr>
                </a:solidFill>
              </a:rPr>
              <a:t>И сегодня Российская Армия надежно защищает свою страну от всех врагов, охраняет бесценное достояние мира. Российский солдат показывает образцы смелости, мужества, героизма. День 23 февраля уже давно стал особенным днем для всего российского народа.</a:t>
            </a:r>
            <a:endParaRPr lang="ru-RU" sz="4400" dirty="0">
              <a:latin typeface="+mj-lt"/>
            </a:endParaRPr>
          </a:p>
        </p:txBody>
      </p:sp>
    </p:spTree>
    <p:extLst>
      <p:ext uri="{BB962C8B-B14F-4D97-AF65-F5344CB8AC3E}">
        <p14:creationId xmlns:p14="http://schemas.microsoft.com/office/powerpoint/2010/main" val="50851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0" y="0"/>
            <a:ext cx="91533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267744" y="1124744"/>
            <a:ext cx="5914912" cy="3539430"/>
          </a:xfrm>
          <a:prstGeom prst="rect">
            <a:avLst/>
          </a:prstGeom>
        </p:spPr>
        <p:txBody>
          <a:bodyPr wrap="square">
            <a:spAutoFit/>
          </a:bodyPr>
          <a:lstStyle/>
          <a:p>
            <a:pPr algn="ctr"/>
            <a:r>
              <a:rPr lang="ru-RU" sz="2800" b="1" dirty="0">
                <a:solidFill>
                  <a:schemeClr val="accent3">
                    <a:lumMod val="50000"/>
                  </a:schemeClr>
                </a:solidFill>
              </a:rPr>
              <a:t>Поэтому в этот день празднования проходят не только в воинских частях и трудовых коллективах, праздник отмечают во всех семьях и организациях. Праздник 23 февраля за все время своего существования отмечался широко и всегда тщательно готовился.</a:t>
            </a:r>
            <a:endParaRPr lang="ru-RU" sz="4400" dirty="0">
              <a:latin typeface="+mj-lt"/>
            </a:endParaRPr>
          </a:p>
        </p:txBody>
      </p:sp>
    </p:spTree>
    <p:extLst>
      <p:ext uri="{BB962C8B-B14F-4D97-AF65-F5344CB8AC3E}">
        <p14:creationId xmlns:p14="http://schemas.microsoft.com/office/powerpoint/2010/main" val="1130507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69" y="0"/>
            <a:ext cx="91533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267744" y="1124744"/>
            <a:ext cx="5914912" cy="2677656"/>
          </a:xfrm>
          <a:prstGeom prst="rect">
            <a:avLst/>
          </a:prstGeom>
        </p:spPr>
        <p:txBody>
          <a:bodyPr wrap="square">
            <a:spAutoFit/>
          </a:bodyPr>
          <a:lstStyle/>
          <a:p>
            <a:pPr algn="ctr"/>
            <a:r>
              <a:rPr lang="ru-RU" sz="2800" b="1" dirty="0">
                <a:solidFill>
                  <a:schemeClr val="accent3">
                    <a:lumMod val="50000"/>
                  </a:schemeClr>
                </a:solidFill>
              </a:rPr>
              <a:t>Во все времена своей истории для России военная служба была делом чести каждого солдата, а преданное служение своему Отечеству — высшим смыслом жизни и службы воина.</a:t>
            </a:r>
            <a:endParaRPr lang="ru-RU" sz="4400" dirty="0">
              <a:latin typeface="+mj-lt"/>
            </a:endParaRPr>
          </a:p>
        </p:txBody>
      </p:sp>
    </p:spTree>
    <p:extLst>
      <p:ext uri="{BB962C8B-B14F-4D97-AF65-F5344CB8AC3E}">
        <p14:creationId xmlns:p14="http://schemas.microsoft.com/office/powerpoint/2010/main" val="3454874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69" y="0"/>
            <a:ext cx="915336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979712" y="836712"/>
            <a:ext cx="6552728" cy="4401205"/>
          </a:xfrm>
          <a:prstGeom prst="rect">
            <a:avLst/>
          </a:prstGeom>
        </p:spPr>
        <p:txBody>
          <a:bodyPr wrap="square">
            <a:spAutoFit/>
          </a:bodyPr>
          <a:lstStyle/>
          <a:p>
            <a:pPr algn="ctr"/>
            <a:r>
              <a:rPr lang="ru-RU" sz="2800" b="1" dirty="0">
                <a:solidFill>
                  <a:schemeClr val="accent3">
                    <a:lumMod val="50000"/>
                  </a:schemeClr>
                </a:solidFill>
              </a:rPr>
              <a:t>Верность долгу и данной присяге, самоотверженность, честь, доблесть, порядочность, самодисциплина, беспрекословное подчинение приказу старших по званию — вот традиции Российского воинства. Именно эти традиции чтили и по-настоящему дорожили ими наши отцы и деды, прошагавшие огненными дорогами войны.</a:t>
            </a:r>
            <a:endParaRPr lang="ru-RU" sz="4400" dirty="0">
              <a:latin typeface="+mj-lt"/>
            </a:endParaRPr>
          </a:p>
        </p:txBody>
      </p:sp>
    </p:spTree>
    <p:extLst>
      <p:ext uri="{BB962C8B-B14F-4D97-AF65-F5344CB8AC3E}">
        <p14:creationId xmlns:p14="http://schemas.microsoft.com/office/powerpoint/2010/main" val="411932704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398</Words>
  <Application>Microsoft Office PowerPoint</Application>
  <PresentationFormat>Экран (4:3)</PresentationFormat>
  <Paragraphs>26</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3</cp:revision>
  <dcterms:created xsi:type="dcterms:W3CDTF">2023-02-06T11:00:24Z</dcterms:created>
  <dcterms:modified xsi:type="dcterms:W3CDTF">2023-02-06T11:31:35Z</dcterms:modified>
</cp:coreProperties>
</file>