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52" r:id="rId1"/>
  </p:sldMasterIdLst>
  <p:notesMasterIdLst>
    <p:notesMasterId r:id="rId16"/>
  </p:notesMasterIdLst>
  <p:sldIdLst>
    <p:sldId id="349" r:id="rId2"/>
    <p:sldId id="296" r:id="rId3"/>
    <p:sldId id="323" r:id="rId4"/>
    <p:sldId id="298" r:id="rId5"/>
    <p:sldId id="325" r:id="rId6"/>
    <p:sldId id="257" r:id="rId7"/>
    <p:sldId id="344" r:id="rId8"/>
    <p:sldId id="300" r:id="rId9"/>
    <p:sldId id="307" r:id="rId10"/>
    <p:sldId id="309" r:id="rId11"/>
    <p:sldId id="351" r:id="rId12"/>
    <p:sldId id="346" r:id="rId13"/>
    <p:sldId id="335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>
      <p:cViewPr varScale="1">
        <p:scale>
          <a:sx n="81" d="100"/>
          <a:sy n="81" d="100"/>
        </p:scale>
        <p:origin x="1068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19A462-87AE-442A-B362-DC2134CD469E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A53705-4E62-49EC-A2EB-1BA89B043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9189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710A6-4FA2-4BC7-8FB1-6DA3B74EA69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1D86-0A02-412A-A8BC-740C5CDC13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710A6-4FA2-4BC7-8FB1-6DA3B74EA69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1D86-0A02-412A-A8BC-740C5CDC13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710A6-4FA2-4BC7-8FB1-6DA3B74EA69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1D86-0A02-412A-A8BC-740C5CDC132A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710A6-4FA2-4BC7-8FB1-6DA3B74EA69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1D86-0A02-412A-A8BC-740C5CDC132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710A6-4FA2-4BC7-8FB1-6DA3B74EA69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1D86-0A02-412A-A8BC-740C5CDC13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710A6-4FA2-4BC7-8FB1-6DA3B74EA69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1D86-0A02-412A-A8BC-740C5CDC132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710A6-4FA2-4BC7-8FB1-6DA3B74EA69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1D86-0A02-412A-A8BC-740C5CDC13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710A6-4FA2-4BC7-8FB1-6DA3B74EA69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1D86-0A02-412A-A8BC-740C5CDC13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710A6-4FA2-4BC7-8FB1-6DA3B74EA69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1D86-0A02-412A-A8BC-740C5CDC13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710A6-4FA2-4BC7-8FB1-6DA3B74EA69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1D86-0A02-412A-A8BC-740C5CDC132A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710A6-4FA2-4BC7-8FB1-6DA3B74EA69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1D86-0A02-412A-A8BC-740C5CDC132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80710A6-4FA2-4BC7-8FB1-6DA3B74EA69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B5B1D86-0A02-412A-A8BC-740C5CDC132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3" r:id="rId1"/>
    <p:sldLayoutId id="2147484154" r:id="rId2"/>
    <p:sldLayoutId id="2147484155" r:id="rId3"/>
    <p:sldLayoutId id="2147484156" r:id="rId4"/>
    <p:sldLayoutId id="2147484157" r:id="rId5"/>
    <p:sldLayoutId id="2147484158" r:id="rId6"/>
    <p:sldLayoutId id="2147484159" r:id="rId7"/>
    <p:sldLayoutId id="2147484160" r:id="rId8"/>
    <p:sldLayoutId id="2147484161" r:id="rId9"/>
    <p:sldLayoutId id="2147484162" r:id="rId10"/>
    <p:sldLayoutId id="21474841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samopoznanie.ru/schools/kineziologiya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2AC22A-23C3-8597-165C-CD6C0C251D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04" t="37229" r="19413" b="6928"/>
          <a:stretch/>
        </p:blipFill>
        <p:spPr>
          <a:xfrm>
            <a:off x="457200" y="2415216"/>
            <a:ext cx="5814646" cy="410445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1B5FD7-8DE9-07C9-13F4-4E04898DD1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88640"/>
            <a:ext cx="8712968" cy="6669360"/>
          </a:xfrm>
        </p:spPr>
        <p:txBody>
          <a:bodyPr>
            <a:normAutofit fontScale="90000"/>
          </a:bodyPr>
          <a:lstStyle/>
          <a:p>
            <a:r>
              <a:rPr lang="ru-RU" b="1" i="0" dirty="0">
                <a:solidFill>
                  <a:schemeClr val="tx2">
                    <a:lumMod val="50000"/>
                  </a:schemeClr>
                </a:solidFill>
                <a:effectLst/>
                <a:latin typeface="PT Sans" panose="020B0604020202020204" pitchFamily="34" charset="-52"/>
              </a:rPr>
              <a:t>Кинезиология -</a:t>
            </a:r>
            <a:r>
              <a:rPr lang="ru-RU" b="1" i="0" dirty="0" err="1">
                <a:solidFill>
                  <a:schemeClr val="tx2">
                    <a:lumMod val="50000"/>
                  </a:schemeClr>
                </a:solidFill>
                <a:effectLst/>
                <a:latin typeface="PT Sans" panose="020B0604020202020204" pitchFamily="34" charset="-52"/>
              </a:rPr>
              <a:t>здоровьесберегающая</a:t>
            </a:r>
            <a:r>
              <a:rPr lang="ru-RU" b="1" i="0" dirty="0">
                <a:solidFill>
                  <a:schemeClr val="tx2">
                    <a:lumMod val="50000"/>
                  </a:schemeClr>
                </a:solidFill>
                <a:effectLst/>
                <a:latin typeface="PT Sans" panose="020B0604020202020204" pitchFamily="34" charset="-52"/>
              </a:rPr>
              <a:t> технология</a:t>
            </a:r>
            <a:br>
              <a:rPr lang="ru-RU" b="1" i="0" dirty="0">
                <a:solidFill>
                  <a:schemeClr val="tx2">
                    <a:lumMod val="50000"/>
                  </a:schemeClr>
                </a:solidFill>
                <a:effectLst/>
                <a:latin typeface="PT Sans" panose="020B0604020202020204" pitchFamily="34" charset="-52"/>
              </a:rPr>
            </a:br>
            <a:br>
              <a:rPr lang="ru-RU" b="1" i="0" dirty="0">
                <a:solidFill>
                  <a:schemeClr val="tx2">
                    <a:lumMod val="50000"/>
                  </a:schemeClr>
                </a:solidFill>
                <a:effectLst/>
                <a:latin typeface="PT Sans" panose="020B0604020202020204" pitchFamily="34" charset="-52"/>
              </a:rPr>
            </a:br>
            <a:br>
              <a:rPr lang="ru-RU" b="1" i="0" dirty="0">
                <a:solidFill>
                  <a:srgbClr val="1E4E70"/>
                </a:solidFill>
                <a:effectLst/>
                <a:latin typeface="PT Sans" panose="020B0604020202020204" pitchFamily="34" charset="-52"/>
              </a:rPr>
            </a:br>
            <a:br>
              <a:rPr lang="ru-RU" b="1" i="0" dirty="0">
                <a:solidFill>
                  <a:srgbClr val="1E4E70"/>
                </a:solidFill>
                <a:effectLst/>
                <a:latin typeface="PT Sans" panose="020B0604020202020204" pitchFamily="34" charset="-52"/>
              </a:rPr>
            </a:br>
            <a:br>
              <a:rPr lang="ru-RU" b="1" i="0" dirty="0">
                <a:solidFill>
                  <a:srgbClr val="1E4E70"/>
                </a:solidFill>
                <a:effectLst/>
                <a:latin typeface="PT Sans" panose="020B0604020202020204" pitchFamily="34" charset="-52"/>
              </a:rPr>
            </a:br>
            <a:br>
              <a:rPr lang="ru-RU" b="1" i="0" dirty="0">
                <a:solidFill>
                  <a:srgbClr val="1E4E70"/>
                </a:solidFill>
                <a:effectLst/>
                <a:latin typeface="PT Sans" panose="020B0604020202020204" pitchFamily="34" charset="-52"/>
              </a:rPr>
            </a:br>
            <a:br>
              <a:rPr lang="ru-RU" b="1" i="0" dirty="0">
                <a:solidFill>
                  <a:srgbClr val="1E4E70"/>
                </a:solidFill>
                <a:effectLst/>
                <a:latin typeface="PT Sans" panose="020B0604020202020204" pitchFamily="34" charset="-52"/>
              </a:rPr>
            </a:br>
            <a:r>
              <a:rPr lang="ru-RU" b="1" i="0" dirty="0">
                <a:solidFill>
                  <a:srgbClr val="1E4E70"/>
                </a:solidFill>
                <a:effectLst/>
                <a:latin typeface="PT Sans" panose="020B0604020202020204" pitchFamily="34" charset="-52"/>
              </a:rPr>
              <a:t>                                          </a:t>
            </a:r>
            <a:r>
              <a:rPr lang="ru-RU" sz="1200" b="1" i="0" dirty="0">
                <a:solidFill>
                  <a:srgbClr val="1E4E7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МБДОУ г. Иркутска Детский сад № 150 </a:t>
            </a:r>
            <a:br>
              <a:rPr lang="ru-RU" sz="1200" b="1" i="0" dirty="0">
                <a:solidFill>
                  <a:srgbClr val="1E4E7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i="0" dirty="0">
                <a:solidFill>
                  <a:srgbClr val="1E4E7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Воспитатели –Новичкова Наталья Владимировна </a:t>
            </a:r>
            <a:br>
              <a:rPr lang="ru-RU" sz="1200" b="1" i="0" dirty="0">
                <a:solidFill>
                  <a:srgbClr val="1E4E7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i="0" dirty="0">
                <a:solidFill>
                  <a:srgbClr val="1E4E7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Леонченко Анна Павловна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0465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1CEC3D5-7ED4-93AB-54A3-4C6726BE327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79512" y="273778"/>
            <a:ext cx="8784975" cy="6597352"/>
          </a:xfrm>
        </p:spPr>
        <p:txBody>
          <a:bodyPr/>
          <a:lstStyle/>
          <a:p>
            <a:pPr algn="l"/>
            <a:endParaRPr lang="ru-RU" b="1" i="1" dirty="0">
              <a:solidFill>
                <a:srgbClr val="000000"/>
              </a:solidFill>
              <a:effectLst/>
              <a:latin typeface="PT Sans" panose="020B0503020203020204" pitchFamily="34" charset="-52"/>
            </a:endParaRPr>
          </a:p>
          <a:p>
            <a:pPr marL="0" indent="0" algn="l">
              <a:buNone/>
            </a:pPr>
            <a:r>
              <a:rPr lang="ru-RU" b="1" i="1" dirty="0">
                <a:solidFill>
                  <a:srgbClr val="000000"/>
                </a:solidFill>
                <a:latin typeface="PT Sans" panose="020B0503020203020204" pitchFamily="34" charset="-52"/>
              </a:rPr>
              <a:t>  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</a:t>
            </a:r>
            <a:r>
              <a:rPr lang="ru-RU" b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«Зеркальное рисование»</a:t>
            </a:r>
          </a:p>
          <a:p>
            <a:pPr marL="0" indent="0">
              <a:buNone/>
            </a:pPr>
            <a:endParaRPr lang="ru-RU" sz="18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1800" i="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развивают навыки письма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1800" i="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улучшают взаимодействие </a:t>
            </a:r>
          </a:p>
          <a:p>
            <a:pPr marL="0" indent="0" algn="l">
              <a:buNone/>
            </a:pPr>
            <a:r>
              <a:rPr lang="ru-RU" sz="1800" i="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между правой и левой половинками мозга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1800" i="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стимулируют творческие процессы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тренировка периферического зрения,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необходимого для быстрого чтения</a:t>
            </a:r>
            <a:endParaRPr lang="ru-RU" sz="1800" i="0" dirty="0">
              <a:solidFill>
                <a:schemeClr val="bg2">
                  <a:lumMod val="2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694A043-9725-0667-5624-41B893BDE7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1833" y="1196752"/>
            <a:ext cx="4262654" cy="321297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C7C3968-6AEB-71C5-E490-D22EC5579D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3813042"/>
            <a:ext cx="2283718" cy="3044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2024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1A8C221-B29E-A3C8-73D9-E8D123630E1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51520" y="260648"/>
            <a:ext cx="8640959" cy="6048672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«Ножки-ладошки»</a:t>
            </a:r>
          </a:p>
          <a:p>
            <a:pPr marL="0" indent="0">
              <a:buNone/>
            </a:pPr>
            <a:endParaRPr lang="ru-RU" sz="1800" b="0" i="0" dirty="0">
              <a:solidFill>
                <a:schemeClr val="bg2">
                  <a:lumMod val="25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b="0" i="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</a:rPr>
              <a:t>Занятия на дорожке способствуют развитию координации </a:t>
            </a:r>
          </a:p>
          <a:p>
            <a:pPr marL="0" indent="0">
              <a:buNone/>
            </a:pPr>
            <a:r>
              <a:rPr lang="ru-RU" sz="1800" b="0" i="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</a:rPr>
              <a:t>движений, опорно-двигательного аппарата, </a:t>
            </a:r>
          </a:p>
          <a:p>
            <a:pPr marL="0" indent="0">
              <a:buNone/>
            </a:pPr>
            <a:r>
              <a:rPr lang="ru-RU" sz="1800" b="0" i="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</a:rPr>
              <a:t>укреплению мышц ног, рук и спины, </a:t>
            </a:r>
          </a:p>
          <a:p>
            <a:pPr marL="0" indent="0">
              <a:buNone/>
            </a:pPr>
            <a:r>
              <a:rPr lang="ru-RU" sz="1800" b="0" i="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</a:rPr>
              <a:t>развитию внимания и ловкости</a:t>
            </a:r>
            <a:endParaRPr lang="ru-RU" sz="18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5">
            <a:extLst>
              <a:ext uri="{FF2B5EF4-FFF2-40B4-BE49-F238E27FC236}">
                <a16:creationId xmlns:a16="http://schemas.microsoft.com/office/drawing/2014/main" id="{60D19F52-FDC9-AEED-7566-7AE9ACC963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324" y="405057"/>
            <a:ext cx="2747155" cy="626427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2E630F5-9114-210A-3F79-B708C7965A7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654715"/>
            <a:ext cx="2221573" cy="2654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8410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8381AA7-F204-E397-A03A-30DDD5CC28B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7504" y="260648"/>
            <a:ext cx="8784975" cy="6480720"/>
          </a:xfrm>
        </p:spPr>
        <p:txBody>
          <a:bodyPr/>
          <a:lstStyle/>
          <a:p>
            <a:pPr marL="0" indent="0" algn="l">
              <a:buNone/>
            </a:pPr>
            <a:r>
              <a:rPr lang="ru-RU" b="1" i="1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indent="0" algn="l">
              <a:buNone/>
            </a:pPr>
            <a:endParaRPr lang="ru-RU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ru-RU" b="1" i="1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Занятия проводятся :</a:t>
            </a:r>
            <a:endParaRPr lang="ru-RU" b="0" i="0" dirty="0">
              <a:solidFill>
                <a:schemeClr val="tx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 5 до 15 минут.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ежедневно, без пропусков.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доброжелательной обстановке.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 детей требуется точное выполнение движений и приёмов.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проводятся стоя и сидя за столом.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проводятся комплексами;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длительность занятий по одному комплексу составляет две недели 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65499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6F4ED0E-FA99-250F-9B26-E4B613FED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3" y="260648"/>
            <a:ext cx="8784976" cy="6597352"/>
          </a:xfrm>
        </p:spPr>
        <p:txBody>
          <a:bodyPr>
            <a:normAutofit/>
          </a:bodyPr>
          <a:lstStyle/>
          <a:p>
            <a:pPr algn="l"/>
            <a:endParaRPr lang="ru-RU" b="0" i="0" dirty="0">
              <a:solidFill>
                <a:schemeClr val="tx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литературы:</a:t>
            </a:r>
          </a:p>
          <a:p>
            <a:pPr algn="ctr"/>
            <a:endParaRPr lang="ru-RU" b="1" i="0" dirty="0">
              <a:solidFill>
                <a:schemeClr val="tx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http://samopoznanie.ru/schools/kineziologiya/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Голомазов С.В. Кинезиология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точностных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действий человека. М: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СпортАкадемПресс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2003.</a:t>
            </a:r>
          </a:p>
          <a:p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Сиротюк А.Л. Психофизиологическое и нейропсихологическое сопровождение обучения. М.: Сфера. 2003</a:t>
            </a:r>
            <a:endParaRPr lang="ru-RU" b="0" i="0" dirty="0">
              <a:solidFill>
                <a:schemeClr val="bg2">
                  <a:lumMod val="2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0" i="0" dirty="0" err="1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Шанина</a:t>
            </a:r>
            <a:r>
              <a:rPr lang="ru-RU" b="0" i="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Г. Е. Упражнения специального </a:t>
            </a:r>
            <a:r>
              <a:rPr lang="ru-RU" b="0" i="0" dirty="0" err="1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кинезиологического</a:t>
            </a:r>
            <a:r>
              <a:rPr lang="ru-RU" b="0" i="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комплекса для восстановления межполушарного взаимодействия у детей. - М., 2000.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77737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276872"/>
            <a:ext cx="7408333" cy="48245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963628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id="{355C8186-341B-ABA0-5B34-D372543CC6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2067" y="1124744"/>
            <a:ext cx="7408333" cy="5001419"/>
          </a:xfrm>
        </p:spPr>
        <p:txBody>
          <a:bodyPr/>
          <a:lstStyle/>
          <a:p>
            <a:pPr algn="ctr"/>
            <a:r>
              <a:rPr lang="ru-RU" sz="4400" b="1" dirty="0">
                <a:solidFill>
                  <a:schemeClr val="tx2">
                    <a:lumMod val="50000"/>
                  </a:schemeClr>
                </a:solidFill>
              </a:rPr>
              <a:t>Что такое кинезиология?</a:t>
            </a:r>
          </a:p>
          <a:p>
            <a:endParaRPr lang="ru-RU" dirty="0"/>
          </a:p>
          <a:p>
            <a:pPr marL="0" indent="0" algn="just">
              <a:buNone/>
            </a:pPr>
            <a:r>
              <a:rPr lang="ru-RU" sz="3600" dirty="0"/>
              <a:t>Кинезиология</a:t>
            </a:r>
            <a:r>
              <a:rPr lang="ru-RU" dirty="0"/>
              <a:t> – наука о развитии умственных способностей и физического здоровья </a:t>
            </a:r>
          </a:p>
          <a:p>
            <a:pPr marL="0" indent="0" algn="just">
              <a:buNone/>
            </a:pPr>
            <a:r>
              <a:rPr lang="ru-RU" dirty="0"/>
              <a:t>через определённые </a:t>
            </a:r>
          </a:p>
          <a:p>
            <a:pPr marL="0" indent="0" algn="just">
              <a:buNone/>
            </a:pPr>
            <a:r>
              <a:rPr lang="ru-RU" dirty="0"/>
              <a:t>двигательные упражнения.</a:t>
            </a:r>
          </a:p>
          <a:p>
            <a:pPr marL="0" indent="0" algn="just">
              <a:buNone/>
            </a:pPr>
            <a:endParaRPr lang="ru-RU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036DFD1E-82AE-8D6B-A8BB-F3BED7FF6B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356992"/>
            <a:ext cx="2174396" cy="32575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0833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>
            <a:extLst>
              <a:ext uri="{FF2B5EF4-FFF2-40B4-BE49-F238E27FC236}">
                <a16:creationId xmlns:a16="http://schemas.microsoft.com/office/drawing/2014/main" id="{46B0D18B-5C26-9B49-291B-322F017E7E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8640"/>
            <a:ext cx="9144000" cy="655272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0" i="0" dirty="0">
                <a:solidFill>
                  <a:schemeClr val="tx2">
                    <a:lumMod val="50000"/>
                  </a:schemeClr>
                </a:solidFill>
                <a:effectLst/>
                <a:latin typeface="Open Sans" panose="020B0606030504020204" pitchFamily="34" charset="0"/>
              </a:rPr>
              <a:t>          </a:t>
            </a:r>
          </a:p>
          <a:p>
            <a:pPr marL="0" indent="0">
              <a:buNone/>
            </a:pPr>
            <a:r>
              <a:rPr lang="ru-RU" b="0" i="0" dirty="0">
                <a:solidFill>
                  <a:schemeClr val="tx2">
                    <a:lumMod val="50000"/>
                  </a:schemeClr>
                </a:solidFill>
                <a:effectLst/>
                <a:latin typeface="Open Sans" panose="020B0606030504020204" pitchFamily="34" charset="0"/>
              </a:rPr>
              <a:t>       </a:t>
            </a:r>
          </a:p>
          <a:p>
            <a:pPr marL="0" indent="0">
              <a:buNone/>
            </a:pPr>
            <a:r>
              <a:rPr lang="ru-RU" sz="33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</a:rPr>
              <a:t>          </a:t>
            </a:r>
            <a:r>
              <a:rPr lang="ru-RU" sz="3300" b="0" i="0" dirty="0">
                <a:solidFill>
                  <a:schemeClr val="tx2">
                    <a:lumMod val="50000"/>
                  </a:schemeClr>
                </a:solidFill>
                <a:effectLst/>
                <a:latin typeface="Open Sans" panose="020B0606030504020204" pitchFamily="34" charset="0"/>
              </a:rPr>
              <a:t>Кинезиология как </a:t>
            </a:r>
            <a:r>
              <a:rPr lang="ru-RU" sz="33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Open Sans" panose="020B0606030504020204" pitchFamily="34" charset="0"/>
              </a:rPr>
              <a:t>здоровьесберегающая</a:t>
            </a:r>
            <a:r>
              <a:rPr lang="ru-RU" sz="3300" b="0" i="0" dirty="0">
                <a:solidFill>
                  <a:schemeClr val="tx2">
                    <a:lumMod val="50000"/>
                  </a:schemeClr>
                </a:solidFill>
                <a:effectLst/>
                <a:latin typeface="Open Sans" panose="020B0606030504020204" pitchFamily="34" charset="0"/>
              </a:rPr>
              <a:t> технология решает    </a:t>
            </a:r>
          </a:p>
          <a:p>
            <a:pPr marL="0" indent="0">
              <a:buNone/>
            </a:pPr>
            <a:r>
              <a:rPr lang="ru-RU" sz="33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</a:rPr>
              <a:t>    </a:t>
            </a:r>
            <a:r>
              <a:rPr lang="ru-RU" sz="3300" b="0" i="0" dirty="0">
                <a:solidFill>
                  <a:schemeClr val="tx2">
                    <a:lumMod val="50000"/>
                  </a:schemeClr>
                </a:solidFill>
                <a:effectLst/>
                <a:latin typeface="Open Sans" panose="020B0606030504020204" pitchFamily="34" charset="0"/>
              </a:rPr>
              <a:t>следующие задачи: </a:t>
            </a:r>
          </a:p>
          <a:p>
            <a:pPr marL="0" indent="0">
              <a:buNone/>
            </a:pPr>
            <a:endParaRPr lang="ru-RU" dirty="0">
              <a:solidFill>
                <a:schemeClr val="tx2">
                  <a:lumMod val="50000"/>
                </a:schemeClr>
              </a:solidFill>
              <a:latin typeface="Open Sans" panose="020B0606030504020204" pitchFamily="34" charset="0"/>
            </a:endParaRPr>
          </a:p>
          <a:p>
            <a:pPr marL="0" indent="0">
              <a:buNone/>
            </a:pPr>
            <a:endParaRPr lang="ru-RU" b="0" i="0" dirty="0">
              <a:solidFill>
                <a:schemeClr val="tx2">
                  <a:lumMod val="50000"/>
                </a:schemeClr>
              </a:solidFill>
              <a:effectLst/>
              <a:latin typeface="Open Sans" panose="020B0606030504020204" pitchFamily="34" charset="0"/>
            </a:endParaRPr>
          </a:p>
          <a:p>
            <a:r>
              <a:rPr lang="ru-RU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Open Sans" panose="020B0606030504020204" pitchFamily="34" charset="0"/>
              </a:rPr>
              <a:t>повышение эффективности обучения, за счет поддержания обучаемого в хорошей физической, эмоциональной и интеллектуальной форме.</a:t>
            </a:r>
          </a:p>
          <a:p>
            <a:pPr marL="0" indent="0">
              <a:buNone/>
            </a:pPr>
            <a:r>
              <a:rPr lang="ru-RU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Open Sans" panose="020B0606030504020204" pitchFamily="34" charset="0"/>
              </a:rPr>
              <a:t> </a:t>
            </a:r>
          </a:p>
          <a:p>
            <a:r>
              <a:rPr lang="ru-RU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Open Sans" panose="020B0606030504020204" pitchFamily="34" charset="0"/>
              </a:rPr>
              <a:t>создание условий для гармоничного физического развития, посредством профилактики нервно-мышечных перегрузок, снятия мышечных зажимов – причины психосоматических болей и как следствие улучшение осанки, походки, раскрепощенности движений. </a:t>
            </a:r>
          </a:p>
          <a:p>
            <a:endParaRPr lang="ru-RU" b="0" i="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Open Sans" panose="020B0606030504020204" pitchFamily="34" charset="0"/>
            </a:endParaRPr>
          </a:p>
          <a:p>
            <a:r>
              <a:rPr lang="ru-RU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Open Sans" panose="020B0606030504020204" pitchFamily="34" charset="0"/>
              </a:rPr>
              <a:t>улучшение внимания и координации движений, синхронизация работы полушарий головного мозга, включение совместного интегрированного взаимодействия «интеллект-тело». </a:t>
            </a:r>
          </a:p>
          <a:p>
            <a:endParaRPr lang="ru-RU" b="0" i="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Open Sans" panose="020B0606030504020204" pitchFamily="34" charset="0"/>
            </a:endParaRPr>
          </a:p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</a:rPr>
              <a:t>р</a:t>
            </a:r>
            <a:r>
              <a:rPr lang="ru-RU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Open Sans" panose="020B0606030504020204" pitchFamily="34" charset="0"/>
              </a:rPr>
              <a:t>азвитие межполушарной специализации и межполушарного взаимодействия (синхронизация работы полушарий головного мозга), развитие способностей, памяти, речи, мышления. </a:t>
            </a:r>
          </a:p>
          <a:p>
            <a:endParaRPr lang="ru-RU" b="0" i="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Open Sans" panose="020B0606030504020204" pitchFamily="34" charset="0"/>
            </a:endParaRPr>
          </a:p>
          <a:p>
            <a:r>
              <a:rPr lang="ru-RU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Open Sans" panose="020B0606030504020204" pitchFamily="34" charset="0"/>
              </a:rPr>
              <a:t>профилактика </a:t>
            </a:r>
            <a:r>
              <a:rPr lang="ru-RU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Open Sans" panose="020B0606030504020204" pitchFamily="34" charset="0"/>
              </a:rPr>
              <a:t>переутомляемости</a:t>
            </a:r>
            <a:r>
              <a:rPr lang="ru-RU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Open Sans" panose="020B0606030504020204" pitchFamily="34" charset="0"/>
              </a:rPr>
              <a:t> и восстановление работоспособности. </a:t>
            </a:r>
          </a:p>
          <a:p>
            <a:endParaRPr lang="ru-RU" b="0" i="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Open Sans" panose="020B0606030504020204" pitchFamily="34" charset="0"/>
            </a:endParaRPr>
          </a:p>
          <a:p>
            <a:r>
              <a:rPr lang="ru-RU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Open Sans" panose="020B0606030504020204" pitchFamily="34" charset="0"/>
              </a:rPr>
              <a:t>улучшение психо-эмоционального компонента. </a:t>
            </a:r>
          </a:p>
          <a:p>
            <a:endParaRPr lang="ru-RU" b="0" i="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Open Sans" panose="020B0606030504020204" pitchFamily="34" charset="0"/>
            </a:endParaRPr>
          </a:p>
          <a:p>
            <a:r>
              <a:rPr lang="ru-RU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Open Sans" panose="020B0606030504020204" pitchFamily="34" charset="0"/>
              </a:rPr>
              <a:t>повышение стрессоустойчивости и формирование успешного жизненного сценария.</a:t>
            </a:r>
          </a:p>
          <a:p>
            <a:endParaRPr lang="ru-RU" b="0" i="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Open Sans" panose="020B0606030504020204" pitchFamily="34" charset="0"/>
            </a:endParaRPr>
          </a:p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</a:rPr>
              <a:t>к</a:t>
            </a:r>
            <a:r>
              <a:rPr lang="ru-RU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Open Sans" panose="020B0606030504020204" pitchFamily="34" charset="0"/>
              </a:rPr>
              <a:t>оррекция трудностей в обучении и развитии детей.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756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BF8371D-5DC8-11B0-7351-C4692B9E56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332656"/>
            <a:ext cx="8712967" cy="612068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«Гимнастика мозга»- ключ к развитию </a:t>
            </a:r>
          </a:p>
          <a:p>
            <a:pPr marL="0" indent="0" algn="ctr">
              <a:buNone/>
            </a:pPr>
            <a:r>
              <a:rPr lang="ru-RU" sz="2400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способностей  ребёнка</a:t>
            </a:r>
            <a:r>
              <a:rPr lang="ru-RU" sz="2400" spc="1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!</a:t>
            </a:r>
          </a:p>
          <a:p>
            <a:pPr marL="0" indent="0">
              <a:buNone/>
            </a:pPr>
            <a:endParaRPr lang="ru-RU" sz="2400" spc="1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dirty="0"/>
              <a:t> </a:t>
            </a:r>
            <a:r>
              <a:rPr lang="ru-RU" sz="2400" spc="12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Мозг человека представляет собой содружество функционально ассиметричных полушарий -левого и правого, каждое из которых не зеркальное отображение другого, а необходимое дополнение другого.</a:t>
            </a:r>
          </a:p>
          <a:p>
            <a:endParaRPr lang="ru-RU" dirty="0"/>
          </a:p>
        </p:txBody>
      </p:sp>
      <p:pic>
        <p:nvPicPr>
          <p:cNvPr id="4" name="Picture 7" descr="brain2">
            <a:extLst>
              <a:ext uri="{FF2B5EF4-FFF2-40B4-BE49-F238E27FC236}">
                <a16:creationId xmlns:a16="http://schemas.microsoft.com/office/drawing/2014/main" id="{39B6060A-CD1C-AAEA-8EC8-8F1B3EF82A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lum bright="6000" contrast="6000"/>
          </a:blip>
          <a:stretch>
            <a:fillRect/>
          </a:stretch>
        </p:blipFill>
        <p:spPr>
          <a:xfrm>
            <a:off x="2554302" y="3528664"/>
            <a:ext cx="3963385" cy="29966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08716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2" descr="Правое полушариеОтвечает за образное мышление и пространственную ориентацию;...">
            <a:extLst>
              <a:ext uri="{FF2B5EF4-FFF2-40B4-BE49-F238E27FC236}">
                <a16:creationId xmlns:a16="http://schemas.microsoft.com/office/drawing/2014/main" id="{8F5A19F0-ECD5-5E1C-D324-3B328A653DE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Объект 13">
            <a:extLst>
              <a:ext uri="{FF2B5EF4-FFF2-40B4-BE49-F238E27FC236}">
                <a16:creationId xmlns:a16="http://schemas.microsoft.com/office/drawing/2014/main" id="{DFE17F6E-1C65-D5A8-05D6-257160FA734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79512" y="260648"/>
            <a:ext cx="8712967" cy="64087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полушарий</a:t>
            </a: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B33270B9-0933-F272-2C91-AF13A6AF06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8688" y="1494666"/>
            <a:ext cx="7806624" cy="53293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619685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D8EA098-F68A-BAFB-95C0-0D173170EA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260648"/>
            <a:ext cx="8784975" cy="5865515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ru-RU" sz="800" spc="12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pc="12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    </a:t>
            </a:r>
            <a:r>
              <a:rPr lang="ru-RU" b="1" spc="12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«Попробуй повтори»</a:t>
            </a:r>
          </a:p>
          <a:p>
            <a:r>
              <a:rPr lang="ru-RU" sz="1800" b="0" i="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Упражнения направлены на гармонизацию </a:t>
            </a:r>
          </a:p>
          <a:p>
            <a:r>
              <a:rPr lang="ru-RU" sz="1800" b="0" i="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межполушарного взаимодействия:</a:t>
            </a:r>
          </a:p>
          <a:p>
            <a:r>
              <a:rPr lang="ru-RU" sz="1800" b="0" i="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активизируется речь</a:t>
            </a:r>
          </a:p>
          <a:p>
            <a:r>
              <a:rPr lang="ru-RU" sz="1800" b="0" i="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повышается эмоциональная устойчивость</a:t>
            </a:r>
          </a:p>
          <a:p>
            <a:r>
              <a:rPr lang="ru-RU" sz="1800" b="0" i="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развиваются зрительно-пространственная координация </a:t>
            </a:r>
          </a:p>
          <a:p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синхронизация работы глаз и рук</a:t>
            </a:r>
            <a:r>
              <a:rPr lang="ru-RU" sz="1800" b="0" i="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ориентироваться в пространстве</a:t>
            </a:r>
          </a:p>
          <a:p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концентрация </a:t>
            </a:r>
            <a:r>
              <a:rPr lang="ru-RU" sz="1800" b="0" i="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внимания</a:t>
            </a:r>
          </a:p>
          <a:p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память</a:t>
            </a:r>
            <a:br>
              <a:rPr lang="ru-RU" sz="1800" b="0" i="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/>
            </a:b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AB0F8C3-95E2-1434-1BC9-3BEF00A192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3459243"/>
            <a:ext cx="4536504" cy="327478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E0CAC92-7BAA-1ADC-9545-252EA679D5E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20199"/>
            <a:ext cx="2160243" cy="2989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27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E6C4096C-1BA3-0299-D62D-EC3B1B084E7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9872" y="620688"/>
            <a:ext cx="3440329" cy="3240360"/>
          </a:xfr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460FA80-C95D-D594-1695-05FEDC7920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165" y="4479637"/>
            <a:ext cx="2149742" cy="220486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3AC7D6D-8362-0B24-0665-586972EDD6B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7393" y="4479637"/>
            <a:ext cx="2289214" cy="220486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CDB4696-4E80-A542-7A6F-612351B5BB5D}"/>
              </a:ext>
            </a:extLst>
          </p:cNvPr>
          <p:cNvSpPr txBox="1"/>
          <p:nvPr/>
        </p:nvSpPr>
        <p:spPr>
          <a:xfrm>
            <a:off x="313799" y="2416307"/>
            <a:ext cx="5076073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chemeClr val="tx2">
                    <a:lumMod val="75000"/>
                  </a:schemeClr>
                </a:solidFill>
                <a:effectLst/>
                <a:latin typeface="-apple-system"/>
              </a:rPr>
              <a:t>Надо рисовать одновременно обеими руками зеркально-симметричные рисунки. При выполнении этого упражнения чувствуется, как расслабляются глаза и руки. Когда деятельность обоих полушарий синхронизируется, заметно увеличится эффективность работы мозга.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D82BEA5-B2E1-0FE6-17EA-E74E0F98DCF1}"/>
              </a:ext>
            </a:extLst>
          </p:cNvPr>
          <p:cNvSpPr txBox="1"/>
          <p:nvPr/>
        </p:nvSpPr>
        <p:spPr>
          <a:xfrm>
            <a:off x="935604" y="1149166"/>
            <a:ext cx="61744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</a:t>
            </a:r>
            <a:r>
              <a:rPr lang="ru-RU" sz="24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Нейролинии</a:t>
            </a:r>
            <a:r>
              <a:rPr lang="ru-RU" b="1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71306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DB2F3587-15A7-D81C-1FCC-E0AC5901765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7504" y="260648"/>
            <a:ext cx="8784975" cy="6597352"/>
          </a:xfrm>
        </p:spPr>
        <p:txBody>
          <a:bodyPr/>
          <a:lstStyle/>
          <a:p>
            <a:pPr marL="0" indent="0">
              <a:buNone/>
            </a:pPr>
            <a:endParaRPr lang="ru-RU" b="1" i="0" dirty="0">
              <a:solidFill>
                <a:srgbClr val="800000"/>
              </a:solidFill>
              <a:effectLst/>
              <a:latin typeface="Roboto" panose="02000000000000000000" pitchFamily="2" charset="0"/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800000"/>
                </a:solidFill>
                <a:latin typeface="Roboto" panose="02000000000000000000" pitchFamily="2" charset="0"/>
              </a:rPr>
              <a:t>     </a:t>
            </a:r>
            <a:r>
              <a:rPr lang="ru-RU" b="1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</a:t>
            </a:r>
            <a:r>
              <a:rPr lang="ru-RU" b="1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Нейродорожки</a:t>
            </a:r>
            <a:r>
              <a:rPr lang="ru-RU" b="1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>
              <a:buNone/>
            </a:pPr>
            <a:endParaRPr lang="ru-RU" b="1" dirty="0">
              <a:solidFill>
                <a:srgbClr val="800000"/>
              </a:solidFill>
              <a:latin typeface="Roboto" panose="02000000000000000000" pitchFamily="2" charset="0"/>
            </a:endParaRPr>
          </a:p>
          <a:p>
            <a:pPr marL="0" indent="0">
              <a:buNone/>
            </a:pPr>
            <a:r>
              <a:rPr lang="ru-RU" sz="1800" b="0" i="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небольшие прямоугольники нужно установить </a:t>
            </a:r>
          </a:p>
          <a:p>
            <a:pPr marL="0" indent="0">
              <a:buNone/>
            </a:pPr>
            <a:r>
              <a:rPr lang="ru-RU" sz="1800" b="0" i="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указательный и средний палец 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1800" b="0" i="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длинные – указательный и средний палец, </a:t>
            </a:r>
          </a:p>
          <a:p>
            <a:pPr marL="0" indent="0">
              <a:buNone/>
            </a:pPr>
            <a:r>
              <a:rPr lang="ru-RU" sz="1800" b="0" i="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сложить вместе. </a:t>
            </a:r>
          </a:p>
          <a:p>
            <a:pPr marL="0" indent="0">
              <a:buNone/>
            </a:pPr>
            <a:endParaRPr lang="ru-RU" sz="1800" b="0" i="0" dirty="0"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b="0" i="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Каждая рука движется в одно и то же </a:t>
            </a:r>
          </a:p>
          <a:p>
            <a:pPr marL="0" indent="0">
              <a:buNone/>
            </a:pPr>
            <a:r>
              <a:rPr lang="ru-RU" sz="1800" b="0" i="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время по собственной дорожке, </a:t>
            </a:r>
          </a:p>
          <a:p>
            <a:pPr marL="0" indent="0">
              <a:buNone/>
            </a:pPr>
            <a:r>
              <a:rPr lang="ru-RU" sz="1800" b="0" i="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переставляя пальцы одновременно.</a:t>
            </a:r>
            <a:endParaRPr lang="ru-RU" sz="18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A50A18A-A9F7-C3AF-F35C-0625DB57017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0514" y="293548"/>
            <a:ext cx="3221965" cy="429237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8FA56C5-A09D-33DE-68CA-EB7F6484179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38" y="4365105"/>
            <a:ext cx="2429015" cy="249289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42011FB-2A57-7BC9-BBAD-49908FC5ADD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4365106"/>
            <a:ext cx="1977941" cy="2416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4356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7575885-7C83-A1C7-3790-811DE4282EE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0" y="260648"/>
            <a:ext cx="8892479" cy="6597352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  </a:t>
            </a:r>
          </a:p>
          <a:p>
            <a:pPr marL="0" indent="0">
              <a:buNone/>
            </a:pPr>
            <a:r>
              <a:rPr lang="ru-RU" dirty="0"/>
              <a:t>     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«Двуручная координация»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    Упражнения для развития </a:t>
            </a:r>
          </a:p>
          <a:p>
            <a:pPr marL="0" indent="0">
              <a:buNone/>
            </a:pPr>
            <a:r>
              <a:rPr lang="ru-RU" dirty="0"/>
              <a:t>     межполушарного взаимодействия </a:t>
            </a:r>
          </a:p>
          <a:p>
            <a:pPr marL="0" indent="0">
              <a:buNone/>
            </a:pPr>
            <a:r>
              <a:rPr lang="ru-RU" dirty="0"/>
              <a:t>      и двуручной координации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    При выполнении упражнений </a:t>
            </a:r>
          </a:p>
          <a:p>
            <a:pPr marL="0" indent="0">
              <a:buNone/>
            </a:pPr>
            <a:r>
              <a:rPr lang="ru-RU" dirty="0"/>
              <a:t>   задействуем две руки одновременно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DD7294B-164F-6926-BC1A-B1EFABC4D1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692696"/>
            <a:ext cx="2512095" cy="234095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9D23E49-1547-E3FB-DE87-1941DDEF0EA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634" y="4448805"/>
            <a:ext cx="2143080" cy="218240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9E643DC-417D-CB43-F27D-50C3FA42262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279903"/>
            <a:ext cx="2476248" cy="343030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F08A798-D514-E478-5C4B-C1EF1787DAE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2468" y="4454565"/>
            <a:ext cx="1694935" cy="2208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5717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1331</TotalTime>
  <Words>537</Words>
  <Application>Microsoft Office PowerPoint</Application>
  <PresentationFormat>Экран (4:3)</PresentationFormat>
  <Paragraphs>101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4" baseType="lpstr">
      <vt:lpstr>-apple-system</vt:lpstr>
      <vt:lpstr>Arial</vt:lpstr>
      <vt:lpstr>Calibri</vt:lpstr>
      <vt:lpstr>Candara</vt:lpstr>
      <vt:lpstr>Open Sans</vt:lpstr>
      <vt:lpstr>PT Sans</vt:lpstr>
      <vt:lpstr>Roboto</vt:lpstr>
      <vt:lpstr>Symbol</vt:lpstr>
      <vt:lpstr>Times New Roman</vt:lpstr>
      <vt:lpstr>Волна</vt:lpstr>
      <vt:lpstr>Кинезиология -здоровьесберегающая технология                                                 МБДОУ г. Иркутска Детский сад № 150                                                                                                                                         Воспитатели –Новичкова Наталья Владимировна                                                                                                                                                 Леонченко Анна Павловна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Виммбельбух</dc:title>
  <dc:creator>Пользователь Windows</dc:creator>
  <cp:lastModifiedBy>Packard-Bell</cp:lastModifiedBy>
  <cp:revision>97</cp:revision>
  <dcterms:created xsi:type="dcterms:W3CDTF">2021-02-24T06:28:45Z</dcterms:created>
  <dcterms:modified xsi:type="dcterms:W3CDTF">2023-01-31T11:16:52Z</dcterms:modified>
</cp:coreProperties>
</file>