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5" r:id="rId9"/>
    <p:sldId id="287" r:id="rId10"/>
    <p:sldId id="288" r:id="rId11"/>
    <p:sldId id="289" r:id="rId12"/>
    <p:sldId id="290" r:id="rId13"/>
    <p:sldId id="292" r:id="rId14"/>
    <p:sldId id="291" r:id="rId15"/>
    <p:sldId id="293" r:id="rId16"/>
    <p:sldId id="294" r:id="rId17"/>
    <p:sldId id="295" r:id="rId18"/>
    <p:sldId id="296" r:id="rId19"/>
    <p:sldId id="297" r:id="rId20"/>
    <p:sldId id="299" r:id="rId21"/>
    <p:sldId id="29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E08"/>
    <a:srgbClr val="B92D14"/>
    <a:srgbClr val="35759D"/>
    <a:srgbClr val="35B19D"/>
    <a:srgbClr val="000000"/>
    <a:srgbClr val="FFFF00"/>
    <a:srgbClr val="491403"/>
    <a:srgbClr val="3A1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536" autoAdjust="0"/>
    <p:restoredTop sz="95596" autoAdjust="0"/>
  </p:normalViewPr>
  <p:slideViewPr>
    <p:cSldViewPr>
      <p:cViewPr>
        <p:scale>
          <a:sx n="56" d="100"/>
          <a:sy n="56" d="100"/>
        </p:scale>
        <p:origin x="-1542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3BF5ED-9B56-42A9-A378-0A3A99F4BA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77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EB2B1A-C33C-4F9B-9F41-6B1B7DA1DAE5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D282CD-B296-43BF-9931-47A46A76DA1E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181600"/>
            <a:ext cx="7543800" cy="70485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791200"/>
            <a:ext cx="7543800" cy="68580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343650" y="381000"/>
            <a:ext cx="1962150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5734050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2133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2133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3152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33600"/>
            <a:ext cx="731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3645024"/>
            <a:ext cx="6480720" cy="704850"/>
          </a:xfrm>
        </p:spPr>
        <p:txBody>
          <a:bodyPr/>
          <a:lstStyle/>
          <a:p>
            <a:pPr algn="ctr"/>
            <a:r>
              <a:rPr lang="ru-RU" dirty="0" smtClean="0"/>
              <a:t>Обучение письму детей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 smtClean="0"/>
              <a:t>расстройствами аутистического спектра</a:t>
            </a:r>
            <a:endParaRPr lang="ru-RU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6156176" y="5229200"/>
            <a:ext cx="2592288" cy="1296144"/>
          </a:xfrm>
        </p:spPr>
        <p:txBody>
          <a:bodyPr/>
          <a:lstStyle/>
          <a:p>
            <a:pPr algn="ctr"/>
            <a:r>
              <a:rPr lang="ru-RU" sz="1800" dirty="0" smtClean="0"/>
              <a:t>Подготовил: </a:t>
            </a:r>
          </a:p>
          <a:p>
            <a:pPr algn="ctr"/>
            <a:r>
              <a:rPr lang="ru-RU" sz="1800" dirty="0" smtClean="0"/>
              <a:t>учитель-логопед </a:t>
            </a:r>
          </a:p>
          <a:p>
            <a:pPr algn="ctr"/>
            <a:r>
              <a:rPr lang="ru-RU" sz="1800" dirty="0" smtClean="0"/>
              <a:t>Барашева </a:t>
            </a:r>
            <a:r>
              <a:rPr lang="ru-RU" sz="1800" dirty="0" smtClean="0"/>
              <a:t>Алёна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7315200" cy="7159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Необходимые 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умения </a:t>
            </a:r>
            <a: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вырабатываемые у 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ребенка с РАС на начальном этапе </a:t>
            </a:r>
            <a: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обучения по методике 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05064"/>
            <a:ext cx="7315200" cy="2736304"/>
          </a:xfrm>
        </p:spPr>
        <p:txBody>
          <a:bodyPr/>
          <a:lstStyle/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Умение правильно узнавать и называть букву отдельно и в словах.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Умение правильно писать букву отдельно и в словах.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7315200" cy="715963"/>
          </a:xfrm>
        </p:spPr>
        <p:txBody>
          <a:bodyPr/>
          <a:lstStyle/>
          <a:p>
            <a:pPr algn="ctr"/>
            <a:r>
              <a:rPr lang="ru-RU" dirty="0" smtClean="0"/>
              <a:t>Модифицированная методика «Глобальное чтение» </a:t>
            </a:r>
            <a:r>
              <a:rPr lang="ru-RU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Заломаева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Н.Б. </a:t>
            </a:r>
            <a:endParaRPr lang="ru-RU" dirty="0"/>
          </a:p>
        </p:txBody>
      </p:sp>
      <p:pic>
        <p:nvPicPr>
          <p:cNvPr id="6" name="Содержимое 5" descr="k17_1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2390264"/>
            <a:ext cx="7109792" cy="3865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Первый этап</a:t>
            </a:r>
            <a:endParaRPr lang="ru-RU" dirty="0"/>
          </a:p>
        </p:txBody>
      </p:sp>
      <p:pic>
        <p:nvPicPr>
          <p:cNvPr id="6" name="Содержимое 5" descr="1352538079_fami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420888"/>
            <a:ext cx="6336704" cy="3961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1628800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+mn-lt"/>
              </a:rPr>
              <a:t>Рассматривания </a:t>
            </a:r>
            <a:r>
              <a:rPr lang="ru-RU" sz="2000" dirty="0">
                <a:latin typeface="+mn-lt"/>
              </a:rPr>
              <a:t>фотографий из семейного </a:t>
            </a:r>
            <a:r>
              <a:rPr lang="ru-RU" sz="2000" dirty="0" smtClean="0">
                <a:latin typeface="+mn-lt"/>
              </a:rPr>
              <a:t>альбома.</a:t>
            </a:r>
            <a:endParaRPr lang="ru-RU" sz="2000" dirty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Первый этап</a:t>
            </a:r>
            <a:endParaRPr lang="ru-RU" dirty="0"/>
          </a:p>
        </p:txBody>
      </p:sp>
      <p:pic>
        <p:nvPicPr>
          <p:cNvPr id="4" name="Содержимое 3" descr="ch_do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3212976"/>
            <a:ext cx="6480720" cy="3157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24" name="Rectangle 4"/>
          <p:cNvSpPr>
            <a:spLocks noChangeArrowheads="1"/>
          </p:cNvSpPr>
          <p:nvPr/>
        </p:nvSpPr>
        <p:spPr bwMode="auto">
          <a:xfrm>
            <a:off x="1043608" y="1496398"/>
            <a:ext cx="6876256" cy="163121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Затем отбираются фотографии самого ребенка и членов его семьи. Мама (или вместо нее педагог) готовит для всех фотографий таблички с надписями: "Я", "МАМА", "ПАПА", "БАБУШКА", "ДЕДУШКА", "СЕСТРА", "БРАТ".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Итоги первого этапа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7315200" cy="42672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Ребенок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должен усвоить понятия "карточка" и "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надпись-табличка".</a:t>
            </a:r>
            <a:endParaRPr lang="ru-RU" dirty="0"/>
          </a:p>
        </p:txBody>
      </p:sp>
      <p:pic>
        <p:nvPicPr>
          <p:cNvPr id="176132" name="Picture 4" descr="C:\Users\user\Pictures\dom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852936"/>
            <a:ext cx="4917926" cy="3266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Второй этап</a:t>
            </a:r>
            <a:endParaRPr lang="ru-RU" dirty="0"/>
          </a:p>
        </p:txBody>
      </p:sp>
      <p:pic>
        <p:nvPicPr>
          <p:cNvPr id="4" name="Содержимое 3" descr=" border=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780928"/>
            <a:ext cx="626469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border=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933056"/>
            <a:ext cx="604867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1772816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Специальная </a:t>
            </a:r>
            <a:r>
              <a:rPr lang="ru-RU" sz="2000" dirty="0"/>
              <a:t>тренировка для подготовки руки к </a:t>
            </a:r>
            <a:r>
              <a:rPr lang="ru-RU" sz="2000" dirty="0" smtClean="0"/>
              <a:t>письму: </a:t>
            </a: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Второй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0808"/>
            <a:ext cx="7315200" cy="4267200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Ребенок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проводит прямые, волнистые линии, рисует зигзаги, дорожки-серпантины, штрихует фигуры, обводит их по контуру, соединяет точки и т. д.:</a:t>
            </a:r>
          </a:p>
          <a:p>
            <a:endParaRPr lang="ru-RU" dirty="0"/>
          </a:p>
        </p:txBody>
      </p:sp>
      <p:pic>
        <p:nvPicPr>
          <p:cNvPr id="4" name="Рисунок 3" descr=" border=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140968"/>
            <a:ext cx="5112568" cy="2701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Второй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72816"/>
            <a:ext cx="7315200" cy="42672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Работа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буквами магнитной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азбуки.</a:t>
            </a:r>
            <a:endParaRPr lang="ru-RU" sz="2000" dirty="0"/>
          </a:p>
        </p:txBody>
      </p:sp>
      <p:pic>
        <p:nvPicPr>
          <p:cNvPr id="177154" name="Picture 2" descr="C:\Users\user\Pictures\8ddb74ad182dafc566833c13995dd9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1" y="2708920"/>
            <a:ext cx="6621117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Третий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772816"/>
            <a:ext cx="7315200" cy="4267200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На этом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этапе происходит обучение ребенка составлению фраз, чтению целых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предложений.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178178" name="Picture 2" descr="C:\Users\user\Pictures\kartohk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068960"/>
            <a:ext cx="4248472" cy="3222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Четвертый этап</a:t>
            </a:r>
            <a:endParaRPr lang="ru-RU" dirty="0"/>
          </a:p>
        </p:txBody>
      </p:sp>
      <p:pic>
        <p:nvPicPr>
          <p:cNvPr id="4" name="Содержимое 3" descr="kak-nauchit-rebenka-pisat-bukvy-v-5-let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996952"/>
            <a:ext cx="5971013" cy="3502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99592" y="1340768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Одновременно появляются два новых вида работы</a:t>
            </a:r>
            <a:r>
              <a:rPr lang="ru-RU" dirty="0" smtClean="0"/>
              <a:t>:</a:t>
            </a:r>
          </a:p>
          <a:p>
            <a:pPr algn="just"/>
            <a:r>
              <a:rPr lang="ru-RU" dirty="0" smtClean="0"/>
              <a:t>1</a:t>
            </a:r>
            <a:r>
              <a:rPr lang="ru-RU" dirty="0"/>
              <a:t>) освоение </a:t>
            </a:r>
            <a:r>
              <a:rPr lang="ru-RU" dirty="0" smtClean="0"/>
              <a:t>прописей;</a:t>
            </a:r>
          </a:p>
          <a:p>
            <a:pPr algn="just"/>
            <a:r>
              <a:rPr lang="ru-RU" dirty="0" smtClean="0"/>
              <a:t>2</a:t>
            </a:r>
            <a:r>
              <a:rPr lang="ru-RU" dirty="0"/>
              <a:t>) обучение счету.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Методика обучения письму «Личный букварь»</a:t>
            </a:r>
            <a:endParaRPr lang="ru-RU" sz="4000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3568" y="1484784"/>
            <a:ext cx="7315200" cy="4699992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На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протяжении многих лет в Институте коррекционной педагогики РАО разрабатывалась система подготовки детей с аутизмом и другими расстройствами аутистического спектра (РАС) к школьному обучению.</a:t>
            </a:r>
            <a:endParaRPr lang="ru-RU" sz="2000" dirty="0"/>
          </a:p>
        </p:txBody>
      </p:sp>
      <p:pic>
        <p:nvPicPr>
          <p:cNvPr id="17414" name="Picture 6" descr="C:\Users\user\Pictures\Lichniy_bukvary2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852936"/>
            <a:ext cx="5477594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Четвертый этап</a:t>
            </a:r>
            <a:endParaRPr lang="ru-RU" dirty="0"/>
          </a:p>
        </p:txBody>
      </p:sp>
      <p:pic>
        <p:nvPicPr>
          <p:cNvPr id="4" name="Содержимое 3" descr="125-uchim-bukvu-g-s-pomoschyu-prop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3484717" cy="4538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9202" name="Picture 2" descr="C:\Users\user\Pictures\7c72376bb00ec1ae9853bb9ebb0f39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44824"/>
            <a:ext cx="3777863" cy="4920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2924944"/>
            <a:ext cx="7315200" cy="347585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Проблемы обучения аутичных детей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916832"/>
            <a:ext cx="7315200" cy="4267200"/>
          </a:xfrm>
        </p:spPr>
        <p:txBody>
          <a:bodyPr/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ребенок знает все буквы, играет в них, собирает орнаменты из магнитной азбуки, но отказывается складывать из букв слова;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ребенок знает буквы, но соотносит каждую из них только с одним конкретным словом;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ребенок умеет складывать слова из букв или обучен чтению по слогам, но не понимает смысла прочитанного, не может ответить ни на один вопрос;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ребенок умеет читать, но не умеет и категорически отказывается учиться писать;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ребенок понимает прочитанный короткий рассказ, отвечает на вопросы по тексту, но не может его пересказать.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Задача развития смыслообразования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Использование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специального, наполненного для ребенка личностным смыслом учебного материала, организации таких условий обучения, которые позволяют добиться осознания ребенком каждого учебного задания, каждого собственного действия, а также полного осмысления каждого усвоенного навыка.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92138"/>
            <a:ext cx="7315200" cy="7159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Последовательность работы с букварем</a:t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На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первом занятии в альбоме, который называется «Мой букварь», педагог на глазах у ребенка делал «рабочую заготовку». В верхнем левом углу листа рисовалось «окно» для буквы, рядом с ним справа — 3 линейки для ее написания (печатными буквами). В нижней половине листа очерчивались 3 «окна» для рисунков предметов, в названии которых есть данная буква, и для обозначающих их подписей.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92138"/>
            <a:ext cx="7315200" cy="7159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Последовательность работы с букварем</a:t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Затем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 писал несколько букв на первой линейке и просил ребенка их обвести — цветным карандашом или авторучкой. Если он затруднялся обвести букву самостоятельно, взрослый манипулировал его рукой. На второй линейке ребенок писал буквы по точкам, которые взрослый ему намечал для ориентира, на третьей — уже самостоятельно. Важно также, что во время работы в альбоме ребенок учился видеть «рабочую строку», привыкал писать вдоль линии, не выходя за нее.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92138"/>
            <a:ext cx="7315200" cy="7159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Последовательность работы с букварем</a:t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7315200" cy="4267200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Как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только ребенок написал несколько букв самостоятельно или сделал это с помощью взрослого, педагог называл три слова, в названии которых изучаемая буква встречается в начале, середине и конце. Педагог просил ребенка повторить эти слова и показывал на три окошка внизу листа. Затем взрослый писал изучаемую букву в трех окошках, каждый раз на том месте, где она должна быть в названном слове.</a:t>
            </a:r>
            <a:endParaRPr lang="ru-RU" sz="2000" dirty="0"/>
          </a:p>
        </p:txBody>
      </p:sp>
      <p:pic>
        <p:nvPicPr>
          <p:cNvPr id="160770" name="Picture 2" descr="C:\Users\user\Pictures\3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221088"/>
            <a:ext cx="5483497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92138"/>
            <a:ext cx="7315200" cy="7159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Последовательность работы с букварем</a:t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159746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827584" y="1772816"/>
            <a:ext cx="6192688" cy="163121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Когда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предметы были подписаны, педагог просила ребенка обвести или подчеркнуть изучаемую букву в словах. При этом сначала педагог, а позже и сам ребенок называл место буквы в слове.</a:t>
            </a:r>
          </a:p>
        </p:txBody>
      </p:sp>
      <p:pic>
        <p:nvPicPr>
          <p:cNvPr id="159747" name="Picture 3" descr="C:\Users\user\Pictures\Lichniy_bukvary3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501008"/>
            <a:ext cx="5112569" cy="3113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7315200" cy="7159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Последовательность работы с </a:t>
            </a:r>
            <a: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букварем в общем виде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899592" y="2420888"/>
            <a:ext cx="7315200" cy="4267200"/>
          </a:xfrm>
        </p:spPr>
        <p:txBody>
          <a:bodyPr/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Изучение новой буквы. Букву пишет сначала взрослый, затем сам ребенок (или взрослый его рукой).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Рисование предметов, в названиях которых есть изучаемая буква. Ребенок самостоятельно или с помощью взрослого рисует предметы или дорисовывает какую-то деталь в сделанном взрослым рисунке.</a:t>
            </a:r>
          </a:p>
          <a:p>
            <a:pPr lvl="0"/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Подписывание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нарисованных предметов. Ребенок сам или с помощью взрослого пишет в слове знакомую букву. При необходимости написание буквы заранее отрабатывается с помощью упражнений.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powerpoint-template-24 11">
      <a:dk1>
        <a:srgbClr val="4D4D4D"/>
      </a:dk1>
      <a:lt1>
        <a:srgbClr val="FFFFFF"/>
      </a:lt1>
      <a:dk2>
        <a:srgbClr val="4D4D4D"/>
      </a:dk2>
      <a:lt2>
        <a:srgbClr val="00629E"/>
      </a:lt2>
      <a:accent1>
        <a:srgbClr val="0077C0"/>
      </a:accent1>
      <a:accent2>
        <a:srgbClr val="0082D2"/>
      </a:accent2>
      <a:accent3>
        <a:srgbClr val="FFFFFF"/>
      </a:accent3>
      <a:accent4>
        <a:srgbClr val="404040"/>
      </a:accent4>
      <a:accent5>
        <a:srgbClr val="AABDDC"/>
      </a:accent5>
      <a:accent6>
        <a:srgbClr val="0075BE"/>
      </a:accent6>
      <a:hlink>
        <a:srgbClr val="008CE2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F2A016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DB9113"/>
        </a:accent6>
        <a:hlink>
          <a:srgbClr val="F7C9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CD5B12"/>
        </a:lt2>
        <a:accent1>
          <a:srgbClr val="E6721D"/>
        </a:accent1>
        <a:accent2>
          <a:srgbClr val="F09125"/>
        </a:accent2>
        <a:accent3>
          <a:srgbClr val="FFFFFF"/>
        </a:accent3>
        <a:accent4>
          <a:srgbClr val="404040"/>
        </a:accent4>
        <a:accent5>
          <a:srgbClr val="F0BCAB"/>
        </a:accent5>
        <a:accent6>
          <a:srgbClr val="D98320"/>
        </a:accent6>
        <a:hlink>
          <a:srgbClr val="F0973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BB5206"/>
        </a:lt2>
        <a:accent1>
          <a:srgbClr val="622C0A"/>
        </a:accent1>
        <a:accent2>
          <a:srgbClr val="E58218"/>
        </a:accent2>
        <a:accent3>
          <a:srgbClr val="FFFFFF"/>
        </a:accent3>
        <a:accent4>
          <a:srgbClr val="404040"/>
        </a:accent4>
        <a:accent5>
          <a:srgbClr val="B7ACAA"/>
        </a:accent5>
        <a:accent6>
          <a:srgbClr val="CF7515"/>
        </a:accent6>
        <a:hlink>
          <a:srgbClr val="8B35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6C362C"/>
        </a:lt2>
        <a:accent1>
          <a:srgbClr val="CA7920"/>
        </a:accent1>
        <a:accent2>
          <a:srgbClr val="E4980F"/>
        </a:accent2>
        <a:accent3>
          <a:srgbClr val="FFFFFF"/>
        </a:accent3>
        <a:accent4>
          <a:srgbClr val="404040"/>
        </a:accent4>
        <a:accent5>
          <a:srgbClr val="E1BEAB"/>
        </a:accent5>
        <a:accent6>
          <a:srgbClr val="CF890C"/>
        </a:accent6>
        <a:hlink>
          <a:srgbClr val="F1AD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C28E32"/>
        </a:lt2>
        <a:accent1>
          <a:srgbClr val="D89306"/>
        </a:accent1>
        <a:accent2>
          <a:srgbClr val="E19E06"/>
        </a:accent2>
        <a:accent3>
          <a:srgbClr val="FFFFFF"/>
        </a:accent3>
        <a:accent4>
          <a:srgbClr val="404040"/>
        </a:accent4>
        <a:accent5>
          <a:srgbClr val="E9C8AA"/>
        </a:accent5>
        <a:accent6>
          <a:srgbClr val="CC8F05"/>
        </a:accent6>
        <a:hlink>
          <a:srgbClr val="EFB20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629E"/>
        </a:lt2>
        <a:accent1>
          <a:srgbClr val="0077C0"/>
        </a:accent1>
        <a:accent2>
          <a:srgbClr val="E4980F"/>
        </a:accent2>
        <a:accent3>
          <a:srgbClr val="FFFFFF"/>
        </a:accent3>
        <a:accent4>
          <a:srgbClr val="404040"/>
        </a:accent4>
        <a:accent5>
          <a:srgbClr val="AABDDC"/>
        </a:accent5>
        <a:accent6>
          <a:srgbClr val="CF890C"/>
        </a:accent6>
        <a:hlink>
          <a:srgbClr val="F1AD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00629E"/>
        </a:lt2>
        <a:accent1>
          <a:srgbClr val="0077C0"/>
        </a:accent1>
        <a:accent2>
          <a:srgbClr val="0082D2"/>
        </a:accent2>
        <a:accent3>
          <a:srgbClr val="FFFFFF"/>
        </a:accent3>
        <a:accent4>
          <a:srgbClr val="404040"/>
        </a:accent4>
        <a:accent5>
          <a:srgbClr val="AABDDC"/>
        </a:accent5>
        <a:accent6>
          <a:srgbClr val="0075BE"/>
        </a:accent6>
        <a:hlink>
          <a:srgbClr val="008CE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101</TotalTime>
  <Words>694</Words>
  <Application>Microsoft Office PowerPoint</Application>
  <PresentationFormat>Экран (4:3)</PresentationFormat>
  <Paragraphs>52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powerpoint-template</vt:lpstr>
      <vt:lpstr>Обучение письму детей  с расстройствами аутистического спектра</vt:lpstr>
      <vt:lpstr>Методика обучения письму «Личный букварь»</vt:lpstr>
      <vt:lpstr>Проблемы обучения аутичных детей</vt:lpstr>
      <vt:lpstr>Задача развития смыслообразования</vt:lpstr>
      <vt:lpstr>Последовательность работы с букварем </vt:lpstr>
      <vt:lpstr>Последовательность работы с букварем </vt:lpstr>
      <vt:lpstr>Последовательность работы с букварем </vt:lpstr>
      <vt:lpstr>Последовательность работы с букварем </vt:lpstr>
      <vt:lpstr>Последовательность работы с букварем в общем виде </vt:lpstr>
      <vt:lpstr>Необходимые умения вырабатываемые у ребенка с РАС на начальном этапе обучения по методике  </vt:lpstr>
      <vt:lpstr>Модифицированная методика «Глобальное чтение» Заломаева Н.Б. </vt:lpstr>
      <vt:lpstr>Первый этап</vt:lpstr>
      <vt:lpstr>Первый этап</vt:lpstr>
      <vt:lpstr>Итоги первого этапа</vt:lpstr>
      <vt:lpstr>Второй этап</vt:lpstr>
      <vt:lpstr>Второй этап</vt:lpstr>
      <vt:lpstr>Второй этап</vt:lpstr>
      <vt:lpstr>Третий этап</vt:lpstr>
      <vt:lpstr>Четвертый этап</vt:lpstr>
      <vt:lpstr>Четвертый этап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User1</cp:lastModifiedBy>
  <cp:revision>14</cp:revision>
  <dcterms:created xsi:type="dcterms:W3CDTF">2018-02-27T16:26:56Z</dcterms:created>
  <dcterms:modified xsi:type="dcterms:W3CDTF">2023-02-06T19:40:56Z</dcterms:modified>
</cp:coreProperties>
</file>